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53" r:id="rId2"/>
    <p:sldId id="454" r:id="rId3"/>
    <p:sldId id="440" r:id="rId4"/>
    <p:sldId id="444" r:id="rId5"/>
    <p:sldId id="441" r:id="rId6"/>
    <p:sldId id="450" r:id="rId7"/>
    <p:sldId id="451" r:id="rId8"/>
    <p:sldId id="452" r:id="rId9"/>
    <p:sldId id="431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6187" autoAdjust="0"/>
  </p:normalViewPr>
  <p:slideViewPr>
    <p:cSldViewPr>
      <p:cViewPr varScale="1">
        <p:scale>
          <a:sx n="51" d="100"/>
          <a:sy n="51" d="100"/>
        </p:scale>
        <p:origin x="-726" y="-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3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051200" y="700617"/>
            <a:ext cx="14706197" cy="1699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70" tIns="71835" rIns="143670" bIns="7183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TRƯỜNG TIỂU HỌC ĐA PHÚC</a:t>
            </a:r>
            <a:endParaRPr lang="vi-VN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91134" y="2880785"/>
            <a:ext cx="15846408" cy="571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70" tIns="71835" rIns="143670" bIns="7183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801"/>
              </a:spcBef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1"/>
              </a:spcBef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TUẦN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HĐCĐ: MÔI TRƯỜNG KÊU CỨU</a:t>
            </a:r>
          </a:p>
          <a:p>
            <a:pPr algn="ctr" eaLnBrk="1" hangingPunct="1">
              <a:spcBef>
                <a:spcPts val="1801"/>
              </a:spcBef>
            </a:pPr>
            <a:endParaRPr lang="en-US" sz="53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1"/>
              </a:spcBef>
            </a:pPr>
            <a:endParaRPr lang="en-US" sz="53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1"/>
              </a:spcBef>
            </a:pPr>
            <a:r>
              <a:rPr lang="en-US" sz="53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53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53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53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53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859" y="6400801"/>
            <a:ext cx="2971334" cy="256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458" y="50927"/>
            <a:ext cx="1382183" cy="14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08127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57793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93302" y="636422"/>
              <a:ext cx="3606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trải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MÔI TRƯỜNG KÊU CỨU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Ô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615" y="2569416"/>
            <a:ext cx="6128904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nhiễm môi trường là hiện tượng môi trường tự nhiên bị ô nhiễm, đồng thời các tính chất vật lý, hóa học, sinh học của môi trường bị thay đổi gây tác hại tới sức khỏe con người và các sinh vật khác. Ô nhiễm môi trường chủ yếu do hoạt động của con người gây ra.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Nguyên nhân vì sao ô nhiễm môi trường, Biện pháp bảo vệ môi trường">
            <a:extLst>
              <a:ext uri="{FF2B5EF4-FFF2-40B4-BE49-F238E27FC236}">
                <a16:creationId xmlns:a16="http://schemas.microsoft.com/office/drawing/2014/main" xmlns="" id="{A714321C-6F92-6F36-F8D5-7D6E2068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23" y="2569416"/>
            <a:ext cx="8686800" cy="61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558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5163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4E30CFF-897B-C4F1-0A80-D099341D71E3}"/>
              </a:ext>
            </a:extLst>
          </p:cNvPr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CF7FC5E-C762-88C6-FBBF-A126FF34B438}"/>
                </a:ext>
              </a:extLst>
            </p:cNvPr>
            <p:cNvSpPr txBox="1"/>
            <p:nvPr/>
          </p:nvSpPr>
          <p:spPr>
            <a:xfrm>
              <a:off x="5063633" y="164812"/>
              <a:ext cx="57793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852292A7-4F8D-5CB0-236C-04B6BA5A3DB7}"/>
                </a:ext>
              </a:extLst>
            </p:cNvPr>
            <p:cNvSpPr txBox="1"/>
            <p:nvPr/>
          </p:nvSpPr>
          <p:spPr>
            <a:xfrm>
              <a:off x="5993302" y="636422"/>
              <a:ext cx="3606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trải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D5A755B5-E782-8B33-A7A5-0778D02CF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MÔI TRƯỜNG KÊU CỨU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C4C5FCF-08BF-E3C7-102C-F0D5BCA0D1AA}"/>
              </a:ext>
            </a:extLst>
          </p:cNvPr>
          <p:cNvSpPr txBox="1"/>
          <p:nvPr/>
        </p:nvSpPr>
        <p:spPr>
          <a:xfrm>
            <a:off x="975519" y="2569416"/>
            <a:ext cx="1463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Xem tranh, ảnh, phim tư liệu ngắn,…và thảo luận về ô nhiễm môi trường ở địa phương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7145EAC-FBD1-BC24-6BD0-D5224A7BA677}"/>
              </a:ext>
            </a:extLst>
          </p:cNvPr>
          <p:cNvSpPr txBox="1"/>
          <p:nvPr/>
        </p:nvSpPr>
        <p:spPr>
          <a:xfrm>
            <a:off x="777558" y="7487831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những dấu hiệu ô nhiễm môi trường trong cuộc sống hằng ngày mà em đã quan sát được: rác, nước thải, khói bụi, tiếng ồn,…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oạt động trải nghiệm lớp 3 Tuần 30 trang 88, 89, 90 - Kết nối tri thức">
            <a:extLst>
              <a:ext uri="{FF2B5EF4-FFF2-40B4-BE49-F238E27FC236}">
                <a16:creationId xmlns:a16="http://schemas.microsoft.com/office/drawing/2014/main" xmlns="" id="{0A05B2ED-622D-52A5-6100-7EC8428AF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699" y="3879270"/>
            <a:ext cx="9579219" cy="356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524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endParaRPr lang="en-US" sz="3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E07D9EA-D13E-7EC5-0837-FE97CD66FD0E}"/>
              </a:ext>
            </a:extLst>
          </p:cNvPr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65160CC-A42A-DDCA-E368-B3FA6A5E5683}"/>
                </a:ext>
              </a:extLst>
            </p:cNvPr>
            <p:cNvSpPr txBox="1"/>
            <p:nvPr/>
          </p:nvSpPr>
          <p:spPr>
            <a:xfrm>
              <a:off x="5063633" y="164812"/>
              <a:ext cx="57793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6A2F20F-B67E-5169-F511-64F815B0E88C}"/>
                </a:ext>
              </a:extLst>
            </p:cNvPr>
            <p:cNvSpPr txBox="1"/>
            <p:nvPr/>
          </p:nvSpPr>
          <p:spPr>
            <a:xfrm>
              <a:off x="5993302" y="636422"/>
              <a:ext cx="3606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trải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xmlns="" id="{30ACB273-A69E-78D1-C4D0-D88BFB80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MÔI TRƯỜNG KÊU CỨU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575399-0649-4154-713C-18F5E35CA2CF}"/>
              </a:ext>
            </a:extLst>
          </p:cNvPr>
          <p:cNvSpPr txBox="1"/>
          <p:nvPr/>
        </p:nvSpPr>
        <p:spPr>
          <a:xfrm>
            <a:off x="663257" y="2569416"/>
            <a:ext cx="150950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N</a:t>
            </a:r>
            <a:r>
              <a:rPr lang="vi-VN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hững dấu hiệu ô nhiễm môi trường trong cuộc sống hằng ngày mà em đã quan sát được: rác thải nhiều ở các khu chợ hay ngoài đường phố, đầu ngõ, …, nước thải từ các hộ chăn nuôi lợn, nước rửa bình phun sâu ở các kênh mương ngoài đồng, khói bụi tại các nhà máy hay khói đốt lò, ô nhiễm tiếng ồn do xe cộ hay các nhà hát karaoke với âm lượng lớn, …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123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5900" y="1593153"/>
            <a:ext cx="15529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6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thực trạng môi trường trong vai trò “phóng viên môi trường nhí”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E07D9EA-D13E-7EC5-0837-FE97CD66FD0E}"/>
              </a:ext>
            </a:extLst>
          </p:cNvPr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65160CC-A42A-DDCA-E368-B3FA6A5E5683}"/>
                </a:ext>
              </a:extLst>
            </p:cNvPr>
            <p:cNvSpPr txBox="1"/>
            <p:nvPr/>
          </p:nvSpPr>
          <p:spPr>
            <a:xfrm>
              <a:off x="5063633" y="164812"/>
              <a:ext cx="57793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6A2F20F-B67E-5169-F511-64F815B0E88C}"/>
                </a:ext>
              </a:extLst>
            </p:cNvPr>
            <p:cNvSpPr txBox="1"/>
            <p:nvPr/>
          </p:nvSpPr>
          <p:spPr>
            <a:xfrm>
              <a:off x="5993302" y="636422"/>
              <a:ext cx="3606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trải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xmlns="" id="{30ACB273-A69E-78D1-C4D0-D88BFB80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MÔI TRƯỜNG KÊU CỨU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E88F821-185B-75BB-4F81-287A98E50041}"/>
              </a:ext>
            </a:extLst>
          </p:cNvPr>
          <p:cNvSpPr txBox="1"/>
          <p:nvPr/>
        </p:nvSpPr>
        <p:spPr>
          <a:xfrm>
            <a:off x="746919" y="2239484"/>
            <a:ext cx="14630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Đăng kí trở thành “phóng viên môi trường nhí”</a:t>
            </a:r>
          </a:p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Thảo luận để thống nhất phương pháp khảo sát</a:t>
            </a:r>
          </a:p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Quan sát</a:t>
            </a:r>
          </a:p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Ghi chép</a:t>
            </a:r>
          </a:p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Phỏng vấn</a:t>
            </a:r>
          </a:p>
          <a:p>
            <a:pPr algn="just"/>
            <a:r>
              <a:rPr lang="vi-VN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3074" name="Picture 2" descr="Hoạt động trải nghiệm lớp 3 Tuần 30 trang 88, 89, 90 - Kết nối tri thức">
            <a:extLst>
              <a:ext uri="{FF2B5EF4-FFF2-40B4-BE49-F238E27FC236}">
                <a16:creationId xmlns:a16="http://schemas.microsoft.com/office/drawing/2014/main" xmlns="" id="{49DE5A77-CE5B-3287-8BE0-408CD5963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19" y="4572000"/>
            <a:ext cx="7945481" cy="243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BB7DC59-A95C-9CDD-EF2A-8E85D7679254}"/>
              </a:ext>
            </a:extLst>
          </p:cNvPr>
          <p:cNvSpPr txBox="1"/>
          <p:nvPr/>
        </p:nvSpPr>
        <p:spPr>
          <a:xfrm>
            <a:off x="746919" y="6904516"/>
            <a:ext cx="151687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Thực hành khảo sát: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Phân công các nhóm quan sát các khu vực của trường và con đường đến trường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Thực hành quan sát và ghi chép</a:t>
            </a:r>
          </a:p>
        </p:txBody>
      </p:sp>
    </p:spTree>
    <p:extLst>
      <p:ext uri="{BB962C8B-B14F-4D97-AF65-F5344CB8AC3E}">
        <p14:creationId xmlns:p14="http://schemas.microsoft.com/office/powerpoint/2010/main" val="10401170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468A32-D193-390F-FF00-A6C6B2E9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FCE4AE-5BE3-53D2-250B-72F6C7C8E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oạt động trải nghiệm lớp 3 Tuần 30 trang 88, 89, 90 - Kết nối tri thức">
            <a:extLst>
              <a:ext uri="{FF2B5EF4-FFF2-40B4-BE49-F238E27FC236}">
                <a16:creationId xmlns:a16="http://schemas.microsoft.com/office/drawing/2014/main" xmlns="" id="{B8ED1402-904D-0DB6-C501-2D63A906B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9" y="0"/>
            <a:ext cx="13824786" cy="91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4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5900" y="1593153"/>
            <a:ext cx="15529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6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 sát thực trạng môi trường trong vai trò “phóng viên môi trường nhí”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E07D9EA-D13E-7EC5-0837-FE97CD66FD0E}"/>
              </a:ext>
            </a:extLst>
          </p:cNvPr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65160CC-A42A-DDCA-E368-B3FA6A5E5683}"/>
                </a:ext>
              </a:extLst>
            </p:cNvPr>
            <p:cNvSpPr txBox="1"/>
            <p:nvPr/>
          </p:nvSpPr>
          <p:spPr>
            <a:xfrm>
              <a:off x="5063633" y="164812"/>
              <a:ext cx="57793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6A2F20F-B67E-5169-F511-64F815B0E88C}"/>
                </a:ext>
              </a:extLst>
            </p:cNvPr>
            <p:cNvSpPr txBox="1"/>
            <p:nvPr/>
          </p:nvSpPr>
          <p:spPr>
            <a:xfrm>
              <a:off x="5993302" y="636422"/>
              <a:ext cx="3606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trải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xmlns="" id="{30ACB273-A69E-78D1-C4D0-D88BFB80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MÔI TRƯỜNG KÊU CỨU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E88F821-185B-75BB-4F81-287A98E50041}"/>
              </a:ext>
            </a:extLst>
          </p:cNvPr>
          <p:cNvSpPr txBox="1"/>
          <p:nvPr/>
        </p:nvSpPr>
        <p:spPr>
          <a:xfrm>
            <a:off x="746919" y="2239484"/>
            <a:ext cx="14630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839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5900" y="1593153"/>
            <a:ext cx="15529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phống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6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E07D9EA-D13E-7EC5-0837-FE97CD66FD0E}"/>
              </a:ext>
            </a:extLst>
          </p:cNvPr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65160CC-A42A-DDCA-E368-B3FA6A5E5683}"/>
                </a:ext>
              </a:extLst>
            </p:cNvPr>
            <p:cNvSpPr txBox="1"/>
            <p:nvPr/>
          </p:nvSpPr>
          <p:spPr>
            <a:xfrm>
              <a:off x="5063633" y="164812"/>
              <a:ext cx="57793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…..</a:t>
              </a:r>
              <a:r>
                <a:rPr lang="en-US" sz="3000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en-US" sz="30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…….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6A2F20F-B67E-5169-F511-64F815B0E88C}"/>
                </a:ext>
              </a:extLst>
            </p:cNvPr>
            <p:cNvSpPr txBox="1"/>
            <p:nvPr/>
          </p:nvSpPr>
          <p:spPr>
            <a:xfrm>
              <a:off x="5993302" y="636422"/>
              <a:ext cx="3606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trải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nghiệm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14">
            <a:extLst>
              <a:ext uri="{FF2B5EF4-FFF2-40B4-BE49-F238E27FC236}">
                <a16:creationId xmlns:a16="http://schemas.microsoft.com/office/drawing/2014/main" xmlns="" id="{30ACB273-A69E-78D1-C4D0-D88BFB80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MÔI TRƯỜNG KÊU CỨU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E88F821-185B-75BB-4F81-287A98E50041}"/>
              </a:ext>
            </a:extLst>
          </p:cNvPr>
          <p:cNvSpPr txBox="1"/>
          <p:nvPr/>
        </p:nvSpPr>
        <p:spPr>
          <a:xfrm>
            <a:off x="746919" y="2239484"/>
            <a:ext cx="146304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3600" b="1" i="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571500" algn="just">
              <a:buFontTx/>
              <a:buChar char="-"/>
            </a:pP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1569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10344</TotalTime>
  <Words>466</Words>
  <Application>Microsoft Office PowerPoint</Application>
  <PresentationFormat>Custom</PresentationFormat>
  <Paragraphs>54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 10</cp:lastModifiedBy>
  <cp:revision>1154</cp:revision>
  <dcterms:created xsi:type="dcterms:W3CDTF">2008-09-09T22:52:10Z</dcterms:created>
  <dcterms:modified xsi:type="dcterms:W3CDTF">2026-04-10T09:28:19Z</dcterms:modified>
</cp:coreProperties>
</file>