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8" r:id="rId3"/>
  </p:sldMasterIdLst>
  <p:notesMasterIdLst>
    <p:notesMasterId r:id="rId12"/>
  </p:notesMasterIdLst>
  <p:sldIdLst>
    <p:sldId id="572" r:id="rId4"/>
    <p:sldId id="8730" r:id="rId5"/>
    <p:sldId id="8779" r:id="rId6"/>
    <p:sldId id="8781" r:id="rId7"/>
    <p:sldId id="8789" r:id="rId8"/>
    <p:sldId id="8808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76097-57E9-4A5C-9740-A420772CA835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AD52F-5637-416E-8BA5-39758A009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8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5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1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46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3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9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sX0" fmla="*/ 0 w 11521440"/>
              <a:gd name="csY0" fmla="*/ 406155 h 6217920"/>
              <a:gd name="csX1" fmla="*/ 406155 w 11521440"/>
              <a:gd name="csY1" fmla="*/ 0 h 6217920"/>
              <a:gd name="csX2" fmla="*/ 11115285 w 11521440"/>
              <a:gd name="csY2" fmla="*/ 0 h 6217920"/>
              <a:gd name="csX3" fmla="*/ 11521440 w 11521440"/>
              <a:gd name="csY3" fmla="*/ 406155 h 6217920"/>
              <a:gd name="csX4" fmla="*/ 11521440 w 11521440"/>
              <a:gd name="csY4" fmla="*/ 5811765 h 6217920"/>
              <a:gd name="csX5" fmla="*/ 11115285 w 11521440"/>
              <a:gd name="csY5" fmla="*/ 6217920 h 6217920"/>
              <a:gd name="csX6" fmla="*/ 406155 w 11521440"/>
              <a:gd name="csY6" fmla="*/ 6217920 h 6217920"/>
              <a:gd name="csX7" fmla="*/ 0 w 11521440"/>
              <a:gd name="csY7" fmla="*/ 5811765 h 6217920"/>
              <a:gd name="csX8" fmla="*/ 0 w 11521440"/>
              <a:gd name="csY8" fmla="*/ 406155 h 6217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0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3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3854434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3494119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sz="half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96342-116A-4A33-9BC9-5DB25DD96F9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4C72-0010-4D61-B7D0-883D8106D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88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文本占位符 4"/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6" name="内容占位符 5"/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7" name="日期占位符 6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C576A-DEF0-4EF9-9814-A2CAF5AAFE2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页脚占位符 7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AF47B-96E7-420C-940B-987AA716D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217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日期占位符 2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68FC5-CE7B-4D3C-893A-A17887A93F8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页脚占位符 3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9F387-4560-4275-9B75-F83E3053A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90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F3681-D973-4474-8DBB-E975A593253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页脚占位符 2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55D91-695D-433B-9EF8-194B76BB4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881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sz="28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sz="24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D53F-6310-471F-8290-22D33429649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EF52C-DCBA-45B3-8031-1AFBCE0446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0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图片占位符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059A8-FC10-40AD-A489-B1A1FC17ABA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B70DC-4790-4638-9123-486EDD9EF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740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A2CD4-0309-4E4D-86C5-30AD80FB3E6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B90DB-F8CA-4C23-8BEA-E5D215929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613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C2F70-9976-4986-B912-73D42D9A3BC7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EDF45-E1D9-4986-9ABE-51895F5477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26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4BE2843E-20FB-5F4C-BA87-E10EABB8BB5D}"/>
              </a:ext>
            </a:extLst>
          </p:cNvPr>
          <p:cNvSpPr/>
          <p:nvPr userDrawn="1"/>
        </p:nvSpPr>
        <p:spPr>
          <a:xfrm>
            <a:off x="381000" y="327660"/>
            <a:ext cx="11430000" cy="6162040"/>
          </a:xfrm>
          <a:prstGeom prst="roundRect">
            <a:avLst>
              <a:gd name="adj" fmla="val 108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8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6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6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1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1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9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7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57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6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ABFB84-48C2-4434-91A1-58A9440A1CFD}"/>
              </a:ext>
            </a:extLst>
          </p:cNvPr>
          <p:cNvSpPr txBox="1"/>
          <p:nvPr/>
        </p:nvSpPr>
        <p:spPr>
          <a:xfrm>
            <a:off x="850232" y="735085"/>
            <a:ext cx="113417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FEB3C-BFB5-48E4-9446-AD1F6274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367599"/>
            <a:ext cx="7034212" cy="4661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431BB-4154-4183-9A8E-2B3CC320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910" y="2293865"/>
            <a:ext cx="4164145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543" y="3892781"/>
            <a:ext cx="551250" cy="2621250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69" y="352029"/>
            <a:ext cx="1659681" cy="169813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137032" y="1962334"/>
            <a:ext cx="4705101" cy="4339147"/>
            <a:chOff x="4651376" y="2060575"/>
            <a:chExt cx="2735263" cy="3294064"/>
          </a:xfrm>
        </p:grpSpPr>
        <p:sp>
          <p:nvSpPr>
            <p:cNvPr id="16" name="Freeform 5"/>
            <p:cNvSpPr/>
            <p:nvPr/>
          </p:nvSpPr>
          <p:spPr bwMode="auto">
            <a:xfrm>
              <a:off x="4651376" y="2227263"/>
              <a:ext cx="2735263" cy="3127376"/>
            </a:xfrm>
            <a:custGeom>
              <a:avLst/>
              <a:gdLst>
                <a:gd name="T0" fmla="*/ 426 w 491"/>
                <a:gd name="T1" fmla="*/ 0 h 563"/>
                <a:gd name="T2" fmla="*/ 0 w 491"/>
                <a:gd name="T3" fmla="*/ 46 h 563"/>
                <a:gd name="T4" fmla="*/ 60 w 491"/>
                <a:gd name="T5" fmla="*/ 544 h 563"/>
                <a:gd name="T6" fmla="*/ 88 w 491"/>
                <a:gd name="T7" fmla="*/ 561 h 563"/>
                <a:gd name="T8" fmla="*/ 466 w 491"/>
                <a:gd name="T9" fmla="*/ 521 h 563"/>
                <a:gd name="T10" fmla="*/ 490 w 491"/>
                <a:gd name="T11" fmla="*/ 498 h 563"/>
                <a:gd name="T12" fmla="*/ 426 w 491"/>
                <a:gd name="T13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1" h="563">
                  <a:moveTo>
                    <a:pt x="426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0" y="544"/>
                    <a:pt x="60" y="544"/>
                    <a:pt x="60" y="544"/>
                  </a:cubicBezTo>
                  <a:cubicBezTo>
                    <a:pt x="61" y="557"/>
                    <a:pt x="75" y="563"/>
                    <a:pt x="88" y="561"/>
                  </a:cubicBezTo>
                  <a:cubicBezTo>
                    <a:pt x="466" y="521"/>
                    <a:pt x="466" y="521"/>
                    <a:pt x="466" y="521"/>
                  </a:cubicBezTo>
                  <a:cubicBezTo>
                    <a:pt x="479" y="519"/>
                    <a:pt x="491" y="510"/>
                    <a:pt x="490" y="498"/>
                  </a:cubicBez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solidFill>
              <a:srgbClr val="E1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4745039" y="2293938"/>
              <a:ext cx="2479675" cy="2855913"/>
            </a:xfrm>
            <a:custGeom>
              <a:avLst/>
              <a:gdLst>
                <a:gd name="T0" fmla="*/ 391 w 445"/>
                <a:gd name="T1" fmla="*/ 0 h 514"/>
                <a:gd name="T2" fmla="*/ 0 w 445"/>
                <a:gd name="T3" fmla="*/ 47 h 514"/>
                <a:gd name="T4" fmla="*/ 53 w 445"/>
                <a:gd name="T5" fmla="*/ 489 h 514"/>
                <a:gd name="T6" fmla="*/ 82 w 445"/>
                <a:gd name="T7" fmla="*/ 512 h 514"/>
                <a:gd name="T8" fmla="*/ 421 w 445"/>
                <a:gd name="T9" fmla="*/ 472 h 514"/>
                <a:gd name="T10" fmla="*/ 444 w 445"/>
                <a:gd name="T11" fmla="*/ 443 h 514"/>
                <a:gd name="T12" fmla="*/ 391 w 445"/>
                <a:gd name="T13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14">
                  <a:moveTo>
                    <a:pt x="391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3" y="489"/>
                    <a:pt x="53" y="489"/>
                    <a:pt x="53" y="489"/>
                  </a:cubicBezTo>
                  <a:cubicBezTo>
                    <a:pt x="54" y="502"/>
                    <a:pt x="69" y="514"/>
                    <a:pt x="82" y="512"/>
                  </a:cubicBezTo>
                  <a:cubicBezTo>
                    <a:pt x="421" y="472"/>
                    <a:pt x="421" y="472"/>
                    <a:pt x="421" y="472"/>
                  </a:cubicBezTo>
                  <a:cubicBezTo>
                    <a:pt x="433" y="470"/>
                    <a:pt x="445" y="455"/>
                    <a:pt x="444" y="443"/>
                  </a:cubicBezTo>
                  <a:cubicBezTo>
                    <a:pt x="391" y="0"/>
                    <a:pt x="391" y="0"/>
                    <a:pt x="39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4902201" y="2571750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5184776" y="2538413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5464176" y="2493963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5748339" y="2454275"/>
              <a:ext cx="211138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6015039" y="2432050"/>
              <a:ext cx="212725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321426" y="2393950"/>
              <a:ext cx="190500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9" name="Oval 13"/>
            <p:cNvSpPr>
              <a:spLocks noChangeArrowheads="1"/>
            </p:cNvSpPr>
            <p:nvPr/>
          </p:nvSpPr>
          <p:spPr bwMode="auto">
            <a:xfrm>
              <a:off x="6600826" y="2360613"/>
              <a:ext cx="188913" cy="211138"/>
            </a:xfrm>
            <a:prstGeom prst="ellipse">
              <a:avLst/>
            </a:prstGeom>
            <a:solidFill>
              <a:srgbClr val="381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4902201" y="2260600"/>
              <a:ext cx="177800" cy="477838"/>
            </a:xfrm>
            <a:custGeom>
              <a:avLst/>
              <a:gdLst>
                <a:gd name="T0" fmla="*/ 23 w 32"/>
                <a:gd name="T1" fmla="*/ 11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3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3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3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5180014" y="2227263"/>
              <a:ext cx="177800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3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3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5457826" y="2193925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9 w 32"/>
                <a:gd name="T7" fmla="*/ 75 h 86"/>
                <a:gd name="T8" fmla="*/ 22 w 32"/>
                <a:gd name="T9" fmla="*/ 85 h 86"/>
                <a:gd name="T10" fmla="*/ 32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4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82"/>
                    <a:pt x="15" y="86"/>
                    <a:pt x="22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5741989" y="2160588"/>
              <a:ext cx="179388" cy="477838"/>
            </a:xfrm>
            <a:custGeom>
              <a:avLst/>
              <a:gdLst>
                <a:gd name="T0" fmla="*/ 24 w 32"/>
                <a:gd name="T1" fmla="*/ 11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1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1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021389" y="2127250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2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8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2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6305551" y="2093913"/>
              <a:ext cx="177800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0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4" y="1"/>
                    <a:pt x="0" y="7"/>
                    <a:pt x="0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4" y="86"/>
                    <a:pt x="21" y="85"/>
                  </a:cubicBezTo>
                  <a:cubicBezTo>
                    <a:pt x="27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6583364" y="2060575"/>
              <a:ext cx="179388" cy="477838"/>
            </a:xfrm>
            <a:custGeom>
              <a:avLst/>
              <a:gdLst>
                <a:gd name="T0" fmla="*/ 24 w 32"/>
                <a:gd name="T1" fmla="*/ 10 h 86"/>
                <a:gd name="T2" fmla="*/ 11 w 32"/>
                <a:gd name="T3" fmla="*/ 0 h 86"/>
                <a:gd name="T4" fmla="*/ 1 w 32"/>
                <a:gd name="T5" fmla="*/ 13 h 86"/>
                <a:gd name="T6" fmla="*/ 8 w 32"/>
                <a:gd name="T7" fmla="*/ 75 h 86"/>
                <a:gd name="T8" fmla="*/ 21 w 32"/>
                <a:gd name="T9" fmla="*/ 85 h 86"/>
                <a:gd name="T10" fmla="*/ 31 w 32"/>
                <a:gd name="T11" fmla="*/ 72 h 86"/>
                <a:gd name="T12" fmla="*/ 24 w 32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86">
                  <a:moveTo>
                    <a:pt x="24" y="10"/>
                  </a:moveTo>
                  <a:cubicBezTo>
                    <a:pt x="23" y="4"/>
                    <a:pt x="17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9" y="82"/>
                    <a:pt x="15" y="86"/>
                    <a:pt x="21" y="85"/>
                  </a:cubicBezTo>
                  <a:cubicBezTo>
                    <a:pt x="28" y="85"/>
                    <a:pt x="32" y="79"/>
                    <a:pt x="31" y="72"/>
                  </a:cubicBezTo>
                  <a:lnTo>
                    <a:pt x="24" y="10"/>
                  </a:lnTo>
                  <a:close/>
                </a:path>
              </a:pathLst>
            </a:custGeom>
            <a:solidFill>
              <a:srgbClr val="009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4979989" y="2638425"/>
              <a:ext cx="2027238" cy="2327275"/>
            </a:xfrm>
            <a:custGeom>
              <a:avLst/>
              <a:gdLst>
                <a:gd name="T0" fmla="*/ 320 w 364"/>
                <a:gd name="T1" fmla="*/ 0 h 419"/>
                <a:gd name="T2" fmla="*/ 0 w 364"/>
                <a:gd name="T3" fmla="*/ 39 h 419"/>
                <a:gd name="T4" fmla="*/ 44 w 364"/>
                <a:gd name="T5" fmla="*/ 400 h 419"/>
                <a:gd name="T6" fmla="*/ 66 w 364"/>
                <a:gd name="T7" fmla="*/ 419 h 419"/>
                <a:gd name="T8" fmla="*/ 67 w 364"/>
                <a:gd name="T9" fmla="*/ 419 h 419"/>
                <a:gd name="T10" fmla="*/ 344 w 364"/>
                <a:gd name="T11" fmla="*/ 386 h 419"/>
                <a:gd name="T12" fmla="*/ 363 w 364"/>
                <a:gd name="T13" fmla="*/ 362 h 419"/>
                <a:gd name="T14" fmla="*/ 320 w 364"/>
                <a:gd name="T15" fmla="*/ 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419">
                  <a:moveTo>
                    <a:pt x="32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5" y="410"/>
                    <a:pt x="56" y="419"/>
                    <a:pt x="66" y="419"/>
                  </a:cubicBezTo>
                  <a:cubicBezTo>
                    <a:pt x="66" y="419"/>
                    <a:pt x="67" y="419"/>
                    <a:pt x="67" y="419"/>
                  </a:cubicBezTo>
                  <a:cubicBezTo>
                    <a:pt x="344" y="386"/>
                    <a:pt x="344" y="386"/>
                    <a:pt x="344" y="386"/>
                  </a:cubicBezTo>
                  <a:cubicBezTo>
                    <a:pt x="354" y="385"/>
                    <a:pt x="364" y="372"/>
                    <a:pt x="363" y="362"/>
                  </a:cubicBezTo>
                  <a:cubicBezTo>
                    <a:pt x="320" y="0"/>
                    <a:pt x="320" y="0"/>
                    <a:pt x="320" y="0"/>
                  </a:cubicBezTo>
                </a:path>
              </a:pathLst>
            </a:custGeom>
            <a:solidFill>
              <a:srgbClr val="FDF5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943251" y="5525018"/>
            <a:ext cx="992188" cy="989013"/>
            <a:chOff x="5184776" y="6189663"/>
            <a:chExt cx="992188" cy="989013"/>
          </a:xfrm>
        </p:grpSpPr>
        <p:sp>
          <p:nvSpPr>
            <p:cNvPr id="43" name="Freeform 26"/>
            <p:cNvSpPr/>
            <p:nvPr/>
          </p:nvSpPr>
          <p:spPr bwMode="auto">
            <a:xfrm>
              <a:off x="5184776" y="6189663"/>
              <a:ext cx="992188" cy="989013"/>
            </a:xfrm>
            <a:custGeom>
              <a:avLst/>
              <a:gdLst>
                <a:gd name="T0" fmla="*/ 164 w 178"/>
                <a:gd name="T1" fmla="*/ 60 h 178"/>
                <a:gd name="T2" fmla="*/ 96 w 178"/>
                <a:gd name="T3" fmla="*/ 8 h 178"/>
                <a:gd name="T4" fmla="*/ 60 w 178"/>
                <a:gd name="T5" fmla="*/ 13 h 178"/>
                <a:gd name="T6" fmla="*/ 8 w 178"/>
                <a:gd name="T7" fmla="*/ 82 h 178"/>
                <a:gd name="T8" fmla="*/ 13 w 178"/>
                <a:gd name="T9" fmla="*/ 117 h 178"/>
                <a:gd name="T10" fmla="*/ 82 w 178"/>
                <a:gd name="T11" fmla="*/ 169 h 178"/>
                <a:gd name="T12" fmla="*/ 117 w 178"/>
                <a:gd name="T13" fmla="*/ 164 h 178"/>
                <a:gd name="T14" fmla="*/ 169 w 178"/>
                <a:gd name="T15" fmla="*/ 96 h 178"/>
                <a:gd name="T16" fmla="*/ 164 w 178"/>
                <a:gd name="T17" fmla="*/ 6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78">
                  <a:moveTo>
                    <a:pt x="164" y="60"/>
                  </a:moveTo>
                  <a:cubicBezTo>
                    <a:pt x="96" y="8"/>
                    <a:pt x="96" y="8"/>
                    <a:pt x="96" y="8"/>
                  </a:cubicBezTo>
                  <a:cubicBezTo>
                    <a:pt x="85" y="0"/>
                    <a:pt x="69" y="2"/>
                    <a:pt x="60" y="13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93"/>
                    <a:pt x="2" y="109"/>
                    <a:pt x="13" y="117"/>
                  </a:cubicBezTo>
                  <a:cubicBezTo>
                    <a:pt x="82" y="169"/>
                    <a:pt x="82" y="169"/>
                    <a:pt x="82" y="169"/>
                  </a:cubicBezTo>
                  <a:cubicBezTo>
                    <a:pt x="93" y="178"/>
                    <a:pt x="109" y="175"/>
                    <a:pt x="117" y="164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78" y="85"/>
                    <a:pt x="175" y="69"/>
                    <a:pt x="164" y="60"/>
                  </a:cubicBezTo>
                  <a:close/>
                </a:path>
              </a:pathLst>
            </a:custGeom>
            <a:solidFill>
              <a:srgbClr val="F279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Freeform 27"/>
            <p:cNvSpPr/>
            <p:nvPr/>
          </p:nvSpPr>
          <p:spPr bwMode="auto">
            <a:xfrm>
              <a:off x="5346701" y="6723063"/>
              <a:ext cx="781050" cy="455613"/>
            </a:xfrm>
            <a:custGeom>
              <a:avLst/>
              <a:gdLst>
                <a:gd name="T0" fmla="*/ 53 w 140"/>
                <a:gd name="T1" fmla="*/ 73 h 82"/>
                <a:gd name="T2" fmla="*/ 88 w 140"/>
                <a:gd name="T3" fmla="*/ 68 h 82"/>
                <a:gd name="T4" fmla="*/ 140 w 140"/>
                <a:gd name="T5" fmla="*/ 0 h 82"/>
                <a:gd name="T6" fmla="*/ 0 w 140"/>
                <a:gd name="T7" fmla="*/ 33 h 82"/>
                <a:gd name="T8" fmla="*/ 53 w 140"/>
                <a:gd name="T9" fmla="*/ 7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82">
                  <a:moveTo>
                    <a:pt x="53" y="73"/>
                  </a:moveTo>
                  <a:cubicBezTo>
                    <a:pt x="64" y="82"/>
                    <a:pt x="80" y="79"/>
                    <a:pt x="88" y="68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53" y="73"/>
                  </a:lnTo>
                  <a:close/>
                </a:path>
              </a:pathLst>
            </a:custGeom>
            <a:solidFill>
              <a:srgbClr val="CE61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 rot="21279080">
            <a:off x="3695744" y="2821598"/>
            <a:ext cx="3671651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6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47431">
            <a:off x="7750758" y="4479418"/>
            <a:ext cx="618750" cy="2610000"/>
          </a:xfrm>
          <a:prstGeom prst="rect">
            <a:avLst/>
          </a:prstGeom>
        </p:spPr>
      </p:pic>
      <p:pic>
        <p:nvPicPr>
          <p:cNvPr id="47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6577" y="1660287"/>
            <a:ext cx="1232334" cy="867581"/>
          </a:xfrm>
          <a:prstGeom prst="rect">
            <a:avLst/>
          </a:prstGeom>
        </p:spPr>
      </p:pic>
      <p:sp>
        <p:nvSpPr>
          <p:cNvPr id="48" name="Flowchart: Alternate Process 47"/>
          <p:cNvSpPr/>
          <p:nvPr/>
        </p:nvSpPr>
        <p:spPr>
          <a:xfrm>
            <a:off x="2891650" y="943927"/>
            <a:ext cx="5247005" cy="652145"/>
          </a:xfrm>
          <a:prstGeom prst="flowChartAlternateProcess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Trò chơi: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Con số bí ẩn</a:t>
            </a:r>
          </a:p>
        </p:txBody>
      </p:sp>
    </p:spTree>
    <p:extLst>
      <p:ext uri="{BB962C8B-B14F-4D97-AF65-F5344CB8AC3E}">
        <p14:creationId xmlns:p14="http://schemas.microsoft.com/office/powerpoint/2010/main" val="40790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8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8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0">
            <a:extLst>
              <a:ext uri="{FF2B5EF4-FFF2-40B4-BE49-F238E27FC236}">
                <a16:creationId xmlns:a16="http://schemas.microsoft.com/office/drawing/2014/main" id="{21F91CDE-07C9-4148-96C3-735A1E849560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1" name="椭圆 31">
              <a:extLst>
                <a:ext uri="{FF2B5EF4-FFF2-40B4-BE49-F238E27FC236}">
                  <a16:creationId xmlns:a16="http://schemas.microsoft.com/office/drawing/2014/main" id="{0219F442-DD79-4DA0-8A7F-45D99E9F34BA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D0453A4B-B917-49CC-A33C-5F1C5632C896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椭圆 31">
              <a:extLst>
                <a:ext uri="{FF2B5EF4-FFF2-40B4-BE49-F238E27FC236}">
                  <a16:creationId xmlns:a16="http://schemas.microsoft.com/office/drawing/2014/main" id="{1F65C0E8-7D16-4E4E-8FD6-EF7374AAA16B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821" y="1011886"/>
            <a:ext cx="9496358" cy="1077218"/>
            <a:chOff x="876249" y="206244"/>
            <a:chExt cx="9072755" cy="496494"/>
          </a:xfrm>
        </p:grpSpPr>
        <p:sp>
          <p:nvSpPr>
            <p:cNvPr id="6" name="Rectangle: Rounded Corners 379"/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76249" y="232056"/>
              <a:ext cx="9072755" cy="32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1.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trời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0" name="Arrow: Right 1">
            <a:hlinkClick r:id="" action="ppaction://noaction"/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CF87D8-AC71-4586-B8BF-5FBE8325EBD9}"/>
              </a:ext>
            </a:extLst>
          </p:cNvPr>
          <p:cNvSpPr txBox="1"/>
          <p:nvPr/>
        </p:nvSpPr>
        <p:spPr>
          <a:xfrm>
            <a:off x="6315718" y="2742924"/>
            <a:ext cx="4428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kể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hành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cùng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lên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thiên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đình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đòi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mưa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xuống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mặt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đất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chuyện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đưa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thú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hễ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cóc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nghiến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răng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thì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trời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đổ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mưa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80BEA7-4EF3-447E-8386-105AE7F87C48}"/>
              </a:ext>
            </a:extLst>
          </p:cNvPr>
          <p:cNvGrpSpPr/>
          <p:nvPr/>
        </p:nvGrpSpPr>
        <p:grpSpPr>
          <a:xfrm>
            <a:off x="1752599" y="2305050"/>
            <a:ext cx="4081145" cy="3752849"/>
            <a:chOff x="4338320" y="791752"/>
            <a:chExt cx="6115050" cy="54185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EA8BFB-5513-4D8B-855D-6A659BA7D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8320" y="791752"/>
              <a:ext cx="6115050" cy="54185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62D4E7-6E56-44D9-9182-9275559D7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3451" y="1366838"/>
              <a:ext cx="3381374" cy="1596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1DD798-E8F9-4E19-BEC2-BDC6382C3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6787" y="2652712"/>
              <a:ext cx="725777" cy="50958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6300E0-0F87-48A1-91FF-291861F83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8637" y="833436"/>
              <a:ext cx="1471902" cy="1033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0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0">
            <a:extLst>
              <a:ext uri="{FF2B5EF4-FFF2-40B4-BE49-F238E27FC236}">
                <a16:creationId xmlns:a16="http://schemas.microsoft.com/office/drawing/2014/main" id="{5D5CC87E-A7AE-4AFA-84C7-E553D812DD72}"/>
              </a:ext>
            </a:extLst>
          </p:cNvPr>
          <p:cNvGrpSpPr/>
          <p:nvPr/>
        </p:nvGrpSpPr>
        <p:grpSpPr>
          <a:xfrm>
            <a:off x="889994" y="1550495"/>
            <a:ext cx="10153128" cy="5184575"/>
            <a:chOff x="2556108" y="1538524"/>
            <a:chExt cx="6911261" cy="3633873"/>
          </a:xfrm>
        </p:grpSpPr>
        <p:sp>
          <p:nvSpPr>
            <p:cNvPr id="18" name="椭圆 31">
              <a:extLst>
                <a:ext uri="{FF2B5EF4-FFF2-40B4-BE49-F238E27FC236}">
                  <a16:creationId xmlns:a16="http://schemas.microsoft.com/office/drawing/2014/main" id="{35B26BC5-76A0-4C58-BBAE-BD3867AFA217}"/>
                </a:ext>
              </a:extLst>
            </p:cNvPr>
            <p:cNvSpPr/>
            <p:nvPr/>
          </p:nvSpPr>
          <p:spPr>
            <a:xfrm rot="5400000">
              <a:off x="4301035" y="6062"/>
              <a:ext cx="3421408" cy="6911261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9DC3E6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9B0CEC2F-2C9F-45A4-848E-0C0A179740F0}"/>
                </a:ext>
              </a:extLst>
            </p:cNvPr>
            <p:cNvSpPr/>
            <p:nvPr/>
          </p:nvSpPr>
          <p:spPr>
            <a:xfrm rot="16200000" flipH="1">
              <a:off x="5860006" y="1566383"/>
              <a:ext cx="3489396" cy="343367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椭圆 31">
              <a:extLst>
                <a:ext uri="{FF2B5EF4-FFF2-40B4-BE49-F238E27FC236}">
                  <a16:creationId xmlns:a16="http://schemas.microsoft.com/office/drawing/2014/main" id="{A3436032-FA87-4713-90ED-6ECA672F4686}"/>
                </a:ext>
              </a:extLst>
            </p:cNvPr>
            <p:cNvSpPr/>
            <p:nvPr/>
          </p:nvSpPr>
          <p:spPr>
            <a:xfrm rot="5400000">
              <a:off x="2661848" y="1595608"/>
              <a:ext cx="3489396" cy="3375227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D5F91E-0BF3-4DF9-82D3-E0ACB85DDA0B}"/>
              </a:ext>
            </a:extLst>
          </p:cNvPr>
          <p:cNvGrpSpPr/>
          <p:nvPr/>
        </p:nvGrpSpPr>
        <p:grpSpPr>
          <a:xfrm>
            <a:off x="609600" y="1011886"/>
            <a:ext cx="11115675" cy="1379442"/>
            <a:chOff x="876249" y="206244"/>
            <a:chExt cx="9072755" cy="635790"/>
          </a:xfrm>
        </p:grpSpPr>
        <p:sp>
          <p:nvSpPr>
            <p:cNvPr id="22" name="Rectangle: Rounded Corners 379">
              <a:extLst>
                <a:ext uri="{FF2B5EF4-FFF2-40B4-BE49-F238E27FC236}">
                  <a16:creationId xmlns:a16="http://schemas.microsoft.com/office/drawing/2014/main" id="{3FA30AB9-6B99-46F8-8F91-A62C986CC941}"/>
                </a:ext>
              </a:extLst>
            </p:cNvPr>
            <p:cNvSpPr/>
            <p:nvPr/>
          </p:nvSpPr>
          <p:spPr>
            <a:xfrm>
              <a:off x="1065046" y="206244"/>
              <a:ext cx="8708690" cy="496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317DA2-277A-40EC-BFFF-501CAE4306E5}"/>
                </a:ext>
              </a:extLst>
            </p:cNvPr>
            <p:cNvSpPr txBox="1"/>
            <p:nvPr/>
          </p:nvSpPr>
          <p:spPr>
            <a:xfrm>
              <a:off x="876249" y="232056"/>
              <a:ext cx="9072755" cy="609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2.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nội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dung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Bầy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voi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rừng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Trường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Sơn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24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BDD4BA3E-341A-431B-B57A-89C2B21F0792}"/>
              </a:ext>
            </a:extLst>
          </p:cNvPr>
          <p:cNvSpPr/>
          <p:nvPr/>
        </p:nvSpPr>
        <p:spPr>
          <a:xfrm>
            <a:off x="10128714" y="5661249"/>
            <a:ext cx="930489" cy="62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127C1-9D51-4459-8EA9-63C32B69EB1D}"/>
              </a:ext>
            </a:extLst>
          </p:cNvPr>
          <p:cNvSpPr txBox="1"/>
          <p:nvPr/>
        </p:nvSpPr>
        <p:spPr>
          <a:xfrm>
            <a:off x="6315718" y="2742924"/>
            <a:ext cx="4428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8565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thấy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vẻ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đẹp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rừng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Sơn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bầy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voi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–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loài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vẻ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đẹp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khỏe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khoắn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thông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minh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tình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9F31EE-85B7-4942-B313-FA6FA11C7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3155794"/>
            <a:ext cx="4457700" cy="210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99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ABFB84-48C2-4434-91A1-58A9440A1CFD}"/>
              </a:ext>
            </a:extLst>
          </p:cNvPr>
          <p:cNvSpPr txBox="1"/>
          <p:nvPr/>
        </p:nvSpPr>
        <p:spPr>
          <a:xfrm>
            <a:off x="488282" y="563635"/>
            <a:ext cx="11341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en-US" sz="3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Đọc bài thơ </a:t>
            </a:r>
            <a:r>
              <a:rPr lang="en-US" sz="36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 trả lời câu hỏi.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ADCA5-695E-4EE2-ABE0-7823A058F49E}"/>
              </a:ext>
            </a:extLst>
          </p:cNvPr>
          <p:cNvSpPr txBox="1"/>
          <p:nvPr/>
        </p:nvSpPr>
        <p:spPr>
          <a:xfrm>
            <a:off x="1253092" y="1927631"/>
            <a:ext cx="50006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ơi... từ đâu đến?</a:t>
            </a: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Hay từ cánh rừng xa</a:t>
            </a: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hồng như quả chín</a:t>
            </a: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Lửng lơ lên trước nhà. </a:t>
            </a:r>
            <a:b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ơi... từ đâu đến?</a:t>
            </a: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Hay biển xanh diệu kì</a:t>
            </a: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tròn như mắt cá</a:t>
            </a:r>
          </a:p>
          <a:p>
            <a:pPr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Chẳng bao giờ chớp mi.</a:t>
            </a:r>
          </a:p>
          <a:p>
            <a:pPr algn="just"/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DCDA7-0849-432A-B649-00375EC86CC8}"/>
              </a:ext>
            </a:extLst>
          </p:cNvPr>
          <p:cNvSpPr txBox="1"/>
          <p:nvPr/>
        </p:nvSpPr>
        <p:spPr>
          <a:xfrm>
            <a:off x="6800850" y="2133600"/>
            <a:ext cx="5000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ơi... từ đâu đến?</a:t>
            </a:r>
          </a:p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Hay từ một sân chơi</a:t>
            </a:r>
          </a:p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bay như quả bóng</a:t>
            </a:r>
          </a:p>
          <a:p>
            <a:pPr algn="just" rtl="0" latinLnBrk="0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nào đá lên trời.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r" rtl="0" latinLnBrk="0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Trần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Đăng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Khoa)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F3A90-F24B-4CBC-822C-7F9436089BA4}"/>
              </a:ext>
            </a:extLst>
          </p:cNvPr>
          <p:cNvSpPr txBox="1"/>
          <p:nvPr/>
        </p:nvSpPr>
        <p:spPr>
          <a:xfrm>
            <a:off x="3987209" y="1114425"/>
            <a:ext cx="5273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Trăng ơi... từ đâu đến?</a:t>
            </a:r>
          </a:p>
          <a:p>
            <a:pPr algn="ctr" rtl="0" latinLnBrk="0"/>
            <a:r>
              <a:rPr lang="vi-VN" sz="32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39134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10185" y="449341"/>
            <a:ext cx="9689912" cy="1219971"/>
            <a:chOff x="805217" y="449342"/>
            <a:chExt cx="10672549" cy="1219971"/>
          </a:xfrm>
        </p:grpSpPr>
        <p:sp>
          <p:nvSpPr>
            <p:cNvPr id="2" name="Google Shape;117;p2"/>
            <p:cNvSpPr/>
            <p:nvPr/>
          </p:nvSpPr>
          <p:spPr>
            <a:xfrm>
              <a:off x="805217" y="449342"/>
              <a:ext cx="10672549" cy="121997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74027" y="542464"/>
              <a:ext cx="10169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Tìm các từ ngữ chỉ sự vật và từ ngữ chỉ đặc điểm trong bài thơ.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8" b="96063" l="9994" r="89885">
                        <a14:foregroundMark x1="35251" y1="28710" x2="66626" y2="28952"/>
                        <a14:foregroundMark x1="61660" y1="23259" x2="61902" y2="32344"/>
                        <a14:foregroundMark x1="56935" y1="32102" x2="62810" y2="32102"/>
                        <a14:foregroundMark x1="43368" y1="22835" x2="39067" y2="3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843">
            <a:off x="693700" y="433874"/>
            <a:ext cx="1014604" cy="10146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77674" y="2082791"/>
            <a:ext cx="9827024" cy="2265926"/>
            <a:chOff x="1071348" y="2274176"/>
            <a:chExt cx="5540992" cy="3367168"/>
          </a:xfrm>
        </p:grpSpPr>
        <p:sp>
          <p:nvSpPr>
            <p:cNvPr id="9" name="TextBox 8"/>
            <p:cNvSpPr txBox="1"/>
            <p:nvPr/>
          </p:nvSpPr>
          <p:spPr>
            <a:xfrm>
              <a:off x="1364775" y="2557376"/>
              <a:ext cx="4790365" cy="264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ngữ chỉ sự vật: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Trăng, cánh rừng, quả, nhà, biển, mắt cá, sân chơi, quả bóng, trời.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1071348" y="2274176"/>
              <a:ext cx="5540992" cy="3367168"/>
            </a:xfrm>
            <a:prstGeom prst="flowChartTerminator">
              <a:avLst/>
            </a:prstGeom>
            <a:noFill/>
            <a:ln w="38100">
              <a:solidFill>
                <a:srgbClr val="5FBDA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FBD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C451AA5-912F-E6D9-4614-25A08B47CCCE}"/>
              </a:ext>
            </a:extLst>
          </p:cNvPr>
          <p:cNvGrpSpPr/>
          <p:nvPr/>
        </p:nvGrpSpPr>
        <p:grpSpPr>
          <a:xfrm>
            <a:off x="1198940" y="4496381"/>
            <a:ext cx="9827024" cy="1606707"/>
            <a:chOff x="1071348" y="2274176"/>
            <a:chExt cx="5540992" cy="336716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F5798C-C35C-E7ED-7C9E-3A84AC9EDFD2}"/>
                </a:ext>
              </a:extLst>
            </p:cNvPr>
            <p:cNvSpPr txBox="1"/>
            <p:nvPr/>
          </p:nvSpPr>
          <p:spPr>
            <a:xfrm>
              <a:off x="1364775" y="2557377"/>
              <a:ext cx="4790365" cy="196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ngữ chỉ đặc điểm: </a:t>
              </a: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hồng, xanh, xa, tròn,...</a:t>
              </a:r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279921A2-7F40-097D-F54A-9A82BCD63C9D}"/>
                </a:ext>
              </a:extLst>
            </p:cNvPr>
            <p:cNvSpPr/>
            <p:nvPr/>
          </p:nvSpPr>
          <p:spPr>
            <a:xfrm>
              <a:off x="1071348" y="2274176"/>
              <a:ext cx="5540992" cy="3367168"/>
            </a:xfrm>
            <a:prstGeom prst="flowChartTerminator">
              <a:avLst/>
            </a:prstGeom>
            <a:noFill/>
            <a:ln w="38100">
              <a:solidFill>
                <a:srgbClr val="5FBDA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FBD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0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10185" y="449341"/>
            <a:ext cx="10399594" cy="1399777"/>
            <a:chOff x="805217" y="449342"/>
            <a:chExt cx="10672549" cy="1399777"/>
          </a:xfrm>
        </p:grpSpPr>
        <p:sp>
          <p:nvSpPr>
            <p:cNvPr id="2" name="Google Shape;117;p2"/>
            <p:cNvSpPr/>
            <p:nvPr/>
          </p:nvSpPr>
          <p:spPr>
            <a:xfrm>
              <a:off x="805217" y="449342"/>
              <a:ext cx="10672549" cy="139977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56920" y="553254"/>
              <a:ext cx="101691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c. Em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ảnh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+mn-cs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8" b="96063" l="9994" r="89885">
                        <a14:foregroundMark x1="35251" y1="28710" x2="66626" y2="28952"/>
                        <a14:foregroundMark x1="61660" y1="23259" x2="61902" y2="32344"/>
                        <a14:foregroundMark x1="56935" y1="32102" x2="62810" y2="32102"/>
                        <a14:foregroundMark x1="43368" y1="22835" x2="39067" y2="33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843">
            <a:off x="693700" y="433874"/>
            <a:ext cx="1014604" cy="101460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01666" y="2369868"/>
            <a:ext cx="10005049" cy="3435509"/>
            <a:chOff x="1071348" y="2274176"/>
            <a:chExt cx="5540992" cy="3454190"/>
          </a:xfrm>
        </p:grpSpPr>
        <p:sp>
          <p:nvSpPr>
            <p:cNvPr id="19" name="TextBox 18"/>
            <p:cNvSpPr txBox="1"/>
            <p:nvPr/>
          </p:nvSpPr>
          <p:spPr>
            <a:xfrm>
              <a:off x="1280038" y="2434266"/>
              <a:ext cx="5123612" cy="3294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thích hình ảnh so sánh “Trăng bay như quả bóng/ Bạn nào đá lên trời” vì em cảm thấy trăng tròn rất đáng yêu, vui nhộn, tinh nghịch trên bầu trời như quả bóng của bạn nào đá lên trời.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lowchart: Terminator 19"/>
            <p:cNvSpPr/>
            <p:nvPr/>
          </p:nvSpPr>
          <p:spPr>
            <a:xfrm>
              <a:off x="1071348" y="2274176"/>
              <a:ext cx="5540992" cy="3367168"/>
            </a:xfrm>
            <a:prstGeom prst="flowChartTerminator">
              <a:avLst/>
            </a:prstGeom>
            <a:noFill/>
            <a:ln w="38100">
              <a:solidFill>
                <a:srgbClr val="5FBDA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FBDA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6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394</Words>
  <Application>Microsoft Office PowerPoint</Application>
  <PresentationFormat>Widescreen</PresentationFormat>
  <Paragraphs>36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Cambria</vt:lpstr>
      <vt:lpstr>HP001 4 hàng</vt:lpstr>
      <vt:lpstr>Lobster</vt:lpstr>
      <vt:lpstr>Sitka Display</vt:lpstr>
      <vt:lpstr>Tahoma</vt:lpstr>
      <vt:lpstr>Times New Roman</vt:lpstr>
      <vt:lpstr>UTM Avo</vt:lpstr>
      <vt:lpstr>字魂59号-创粗黑</vt:lpstr>
      <vt:lpstr>思源黑体 CN Bold</vt:lpstr>
      <vt:lpstr>思源黑体 CN Light</vt:lpstr>
      <vt:lpstr>千图网海量PPT模板www.58pic.com​​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48</cp:revision>
  <dcterms:created xsi:type="dcterms:W3CDTF">2022-12-31T09:50:38Z</dcterms:created>
  <dcterms:modified xsi:type="dcterms:W3CDTF">2026-04-15T01:52:31Z</dcterms:modified>
</cp:coreProperties>
</file>