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07" r:id="rId2"/>
    <p:sldId id="9776" r:id="rId3"/>
    <p:sldId id="9748" r:id="rId4"/>
    <p:sldId id="306" r:id="rId5"/>
    <p:sldId id="9749" r:id="rId6"/>
    <p:sldId id="9752" r:id="rId7"/>
    <p:sldId id="9751" r:id="rId8"/>
    <p:sldId id="9753" r:id="rId9"/>
    <p:sldId id="9754" r:id="rId10"/>
    <p:sldId id="9759" r:id="rId11"/>
    <p:sldId id="9756" r:id="rId12"/>
    <p:sldId id="9778" r:id="rId13"/>
    <p:sldId id="9779" r:id="rId14"/>
    <p:sldId id="9780" r:id="rId15"/>
    <p:sldId id="9781" r:id="rId16"/>
    <p:sldId id="9782" r:id="rId17"/>
    <p:sldId id="9783" r:id="rId18"/>
    <p:sldId id="9784" r:id="rId19"/>
    <p:sldId id="9762" r:id="rId20"/>
    <p:sldId id="9763" r:id="rId21"/>
    <p:sldId id="9764" r:id="rId22"/>
    <p:sldId id="9765" r:id="rId23"/>
    <p:sldId id="9766" r:id="rId24"/>
    <p:sldId id="9771" r:id="rId25"/>
    <p:sldId id="9772" r:id="rId26"/>
    <p:sldId id="9770" r:id="rId27"/>
    <p:sldId id="9755" r:id="rId28"/>
    <p:sldId id="9787" r:id="rId29"/>
    <p:sldId id="9788" r:id="rId30"/>
    <p:sldId id="9789" r:id="rId31"/>
    <p:sldId id="97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FA2E0-FB2F-401B-9946-0439B40EF9D4}" type="datetimeFigureOut">
              <a:rPr lang="en-US" smtClean="0"/>
              <a:t>11/01/2026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39890-9784-4219-8527-D017C4E3C6D0}" type="slidenum">
              <a:rPr lang="en-US" smtClean="0"/>
              <a:t>‹#›</a:t>
            </a:fld>
            <a:endParaRPr lang="en-US"/>
          </a:p>
        </p:txBody>
      </p:sp>
    </p:spTree>
    <p:extLst>
      <p:ext uri="{BB962C8B-B14F-4D97-AF65-F5344CB8AC3E}">
        <p14:creationId xmlns:p14="http://schemas.microsoft.com/office/powerpoint/2010/main" val="314836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157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501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676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587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8778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3043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3504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585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7779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846AA-07DE-45AA-AEEF-959876FC0B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66269E-640E-4FC6-90E2-D51B484E2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47A504C-2B84-455D-A89E-AECB8D4C0188}"/>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EE8B3A49-6E30-43B6-8FC3-8C5096E768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D9CD6F-33E2-4460-A8EE-E3A8D105BCB2}"/>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04057746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93C24-107D-45DE-8F16-E8449567EC2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685A288-9118-45DA-871E-0792928828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054EC8-997A-4AE8-A63B-106D8697840C}"/>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B1299145-C7D1-4224-8C72-3490EB9D41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4AFBBE-F376-4654-8BCC-8866D502DC15}"/>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87206365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3D98E03-FD4A-4083-B1E3-D9183430504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2BECB0-5DE4-427F-969B-185FF4C5950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AC278A-9F51-4073-B35E-1DC008C0DAC8}"/>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F27341C0-81FB-4012-B1E1-D72B4EFF6A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7B10B2-0C29-4AC4-8F54-E93297D276A9}"/>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6480953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9611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24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10" name="圆角矩形 9"/>
          <p:cNvSpPr/>
          <p:nvPr userDrawn="1"/>
        </p:nvSpPr>
        <p:spPr>
          <a:xfrm>
            <a:off x="514985" y="828040"/>
            <a:ext cx="11106785" cy="5202555"/>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316248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4D392-7BE3-440E-BA53-003A045D2D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B24CC1-F388-4488-AB91-92D1B95B181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CD6011-175D-42DB-8FCC-F181111F7C9F}"/>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804216F3-B840-4B91-9F78-0FB5F5CE4D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7C374-74B2-4B53-B061-93A08F7EEE7D}"/>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8237240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6268F-CD91-4B11-B7E7-819AB53AD2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EE318B-1F44-498C-856C-62AE4D2CB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D5957C-6D55-4726-B7C4-183D193F1BD7}"/>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688CAE98-B99D-4E87-9E64-C0FBE5291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554C28-D7CC-4F47-A4F5-0645FDFB5CD8}"/>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402899567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AD72B0-3120-4480-8B3E-7425CAF082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736E0A-6B3A-48A0-B6AA-673E1FA26B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51AF9F-F186-4062-9FB8-5EDEAA7E0C8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872F48-D262-40ED-AD5B-2FE2B880E6AC}"/>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6" name="页脚占位符 5">
            <a:extLst>
              <a:ext uri="{FF2B5EF4-FFF2-40B4-BE49-F238E27FC236}">
                <a16:creationId xmlns:a16="http://schemas.microsoft.com/office/drawing/2014/main" id="{455E2D00-F0F8-4C71-B148-475DCAFE7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00BD2D-AE07-4687-B731-B9AF52308521}"/>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76325605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0CF14-530B-4544-964A-6BCCDADC058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0759CF-FE8D-4502-9A75-459B0379C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4E5ABF-2BFB-43A5-8F9B-B505FBEB017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BE5E16-6954-4752-80AD-BE032FACD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9D407BB-D439-4630-BFBB-93CD8CD8568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CC59431-4E7D-47C9-814A-3D864AB355AD}"/>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8" name="页脚占位符 7">
            <a:extLst>
              <a:ext uri="{FF2B5EF4-FFF2-40B4-BE49-F238E27FC236}">
                <a16:creationId xmlns:a16="http://schemas.microsoft.com/office/drawing/2014/main" id="{D3203CF8-D6C9-44A1-B943-44A8824009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6E7265-E165-4200-8353-A8BA81F650E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10298940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CAB50-7DD1-4693-B906-67D2382D10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2905BC9-7111-4D8F-AEED-7AE896DC968A}"/>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4" name="页脚占位符 3">
            <a:extLst>
              <a:ext uri="{FF2B5EF4-FFF2-40B4-BE49-F238E27FC236}">
                <a16:creationId xmlns:a16="http://schemas.microsoft.com/office/drawing/2014/main" id="{6099ED5A-2005-4F1A-9A48-3EDD603D2A1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16908F-7B65-4988-A8B2-296820557550}"/>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66745723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2157EE-9D1E-44E2-A72E-BD5642AE14A3}"/>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3" name="页脚占位符 2">
            <a:extLst>
              <a:ext uri="{FF2B5EF4-FFF2-40B4-BE49-F238E27FC236}">
                <a16:creationId xmlns:a16="http://schemas.microsoft.com/office/drawing/2014/main" id="{5BA5A277-A9E9-46EE-82CE-8C18423904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265AFB-A085-4067-9F49-32FC7BBCD63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65816950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B1F2E-2D8B-489E-87D8-57507DB1F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438EBC-12FC-4175-8C65-74B1B0395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A4A6CD-BD2B-4DC1-9549-18FC5F884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F3DCEE-B287-4D89-9F8B-42E1F6FC0A32}"/>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6" name="页脚占位符 5">
            <a:extLst>
              <a:ext uri="{FF2B5EF4-FFF2-40B4-BE49-F238E27FC236}">
                <a16:creationId xmlns:a16="http://schemas.microsoft.com/office/drawing/2014/main" id="{352FE61E-A508-4DFC-9E60-AFFA3284F8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D0385A-C042-4493-B68D-8584C227669A}"/>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9503041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6A0A3-0D2D-49C7-98AC-775FF0F83A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E88A0F-4A13-46DA-AEA2-C2584E5E0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332C3F-E9E5-4BDB-A57F-31E837587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046FE9-F1BF-44DE-B64B-09ECAB49FF2A}"/>
              </a:ext>
            </a:extLst>
          </p:cNvPr>
          <p:cNvSpPr>
            <a:spLocks noGrp="1"/>
          </p:cNvSpPr>
          <p:nvPr>
            <p:ph type="dt" sz="half" idx="10"/>
          </p:nvPr>
        </p:nvSpPr>
        <p:spPr/>
        <p:txBody>
          <a:bodyPr/>
          <a:lstStyle/>
          <a:p>
            <a:fld id="{642D931F-B233-4EEE-97A6-96911AF0D2F0}" type="datetimeFigureOut">
              <a:rPr lang="zh-CN" altLang="en-US" smtClean="0"/>
              <a:t>2026/1/11</a:t>
            </a:fld>
            <a:endParaRPr lang="zh-CN" altLang="en-US"/>
          </a:p>
        </p:txBody>
      </p:sp>
      <p:sp>
        <p:nvSpPr>
          <p:cNvPr id="6" name="页脚占位符 5">
            <a:extLst>
              <a:ext uri="{FF2B5EF4-FFF2-40B4-BE49-F238E27FC236}">
                <a16:creationId xmlns:a16="http://schemas.microsoft.com/office/drawing/2014/main" id="{D1035A67-6546-4712-B5C8-8121B16ECD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8C5592-F3D3-4376-94D5-37FD7FB3619B}"/>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4831471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D876A5-0098-4A44-9C04-4CAB06129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206DC5E-71DA-4D49-BC9D-DFF1461C4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1D2796-F59A-4B76-9EB0-DEBB23876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D931F-B233-4EEE-97A6-96911AF0D2F0}" type="datetimeFigureOut">
              <a:rPr lang="zh-CN" altLang="en-US" smtClean="0"/>
              <a:t>2026/1/11</a:t>
            </a:fld>
            <a:endParaRPr lang="zh-CN" altLang="en-US"/>
          </a:p>
        </p:txBody>
      </p:sp>
      <p:sp>
        <p:nvSpPr>
          <p:cNvPr id="5" name="页脚占位符 4">
            <a:extLst>
              <a:ext uri="{FF2B5EF4-FFF2-40B4-BE49-F238E27FC236}">
                <a16:creationId xmlns:a16="http://schemas.microsoft.com/office/drawing/2014/main" id="{3A39D595-657A-4B76-A855-D2338865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B0820C-2EE3-43BD-AE51-84CF64472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FF60-CF44-498C-8EB5-C2666E667F5E}"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98264F9E-D023-0369-780E-FD714112C351}"/>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400175" y="285750"/>
            <a:ext cx="1143000" cy="1143000"/>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FBE5D44-FC73-FFC7-5F8C-95D33B411DF0}"/>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6283993" y="8034087"/>
            <a:ext cx="1143000" cy="1143000"/>
          </a:xfrm>
          <a:prstGeom prst="rect">
            <a:avLst/>
          </a:prstGeom>
        </p:spPr>
      </p:pic>
    </p:spTree>
    <p:extLst>
      <p:ext uri="{BB962C8B-B14F-4D97-AF65-F5344CB8AC3E}">
        <p14:creationId xmlns:p14="http://schemas.microsoft.com/office/powerpoint/2010/main" val="14116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image" Target="../media/image25.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3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19.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95AAC8CC-A5C0-C53D-CBD6-D1E888DEAC51}"/>
              </a:ext>
            </a:extLst>
          </p:cNvPr>
          <p:cNvPicPr>
            <a:picLocks noChangeAspect="1"/>
          </p:cNvPicPr>
          <p:nvPr/>
        </p:nvPicPr>
        <p:blipFill>
          <a:blip r:embed="rId5"/>
          <a:stretch>
            <a:fillRect/>
          </a:stretch>
        </p:blipFill>
        <p:spPr>
          <a:xfrm>
            <a:off x="905874" y="0"/>
            <a:ext cx="112861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flipH="1">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6" name="Group 25">
            <a:extLst>
              <a:ext uri="{FF2B5EF4-FFF2-40B4-BE49-F238E27FC236}">
                <a16:creationId xmlns:a16="http://schemas.microsoft.com/office/drawing/2014/main" id="{534F764F-DBB7-29D7-80F9-3D4CB5387F25}"/>
              </a:ext>
            </a:extLst>
          </p:cNvPr>
          <p:cNvGrpSpPr/>
          <p:nvPr/>
        </p:nvGrpSpPr>
        <p:grpSpPr>
          <a:xfrm>
            <a:off x="2191334" y="2172785"/>
            <a:ext cx="2607276" cy="718696"/>
            <a:chOff x="1779373" y="2432277"/>
            <a:chExt cx="2607276" cy="718696"/>
          </a:xfrm>
        </p:grpSpPr>
        <p:sp>
          <p:nvSpPr>
            <p:cNvPr id="27" name="Rectangle: Rounded Corners 26">
              <a:extLst>
                <a:ext uri="{FF2B5EF4-FFF2-40B4-BE49-F238E27FC236}">
                  <a16:creationId xmlns:a16="http://schemas.microsoft.com/office/drawing/2014/main" id="{469745D9-3F95-A98C-D850-587A9AED2BF9}"/>
                </a:ext>
              </a:extLst>
            </p:cNvPr>
            <p:cNvSpPr/>
            <p:nvPr/>
          </p:nvSpPr>
          <p:spPr>
            <a:xfrm>
              <a:off x="1779373" y="2432277"/>
              <a:ext cx="2520779"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7F24A4-B0C3-D582-6BF0-3F4D5AD841A8}"/>
                </a:ext>
              </a:extLst>
            </p:cNvPr>
            <p:cNvSpPr txBox="1"/>
            <p:nvPr/>
          </p:nvSpPr>
          <p:spPr>
            <a:xfrm>
              <a:off x="1865870" y="2432277"/>
              <a:ext cx="2520779" cy="646331"/>
            </a:xfrm>
            <a:prstGeom prst="rect">
              <a:avLst/>
            </a:prstGeom>
            <a:noFill/>
          </p:spPr>
          <p:txBody>
            <a:bodyPr wrap="square">
              <a:spAutoFit/>
            </a:bodyPr>
            <a:lstStyle/>
            <a:p>
              <a:r>
                <a:rPr lang="en-US" sz="3600" b="1" i="0" dirty="0" err="1">
                  <a:effectLst/>
                  <a:latin typeface="Cambria" panose="02040503050406030204" pitchFamily="18" charset="0"/>
                </a:rPr>
                <a:t>máy</a:t>
              </a:r>
              <a:r>
                <a:rPr lang="en-US" sz="3600" b="1" i="0" dirty="0">
                  <a:effectLst/>
                  <a:latin typeface="Cambria" panose="02040503050406030204" pitchFamily="18" charset="0"/>
                </a:rPr>
                <a:t> </a:t>
              </a:r>
              <a:r>
                <a:rPr lang="en-US" sz="3600" b="1" i="0" dirty="0" err="1">
                  <a:effectLst/>
                  <a:latin typeface="Cambria" panose="02040503050406030204" pitchFamily="18" charset="0"/>
                </a:rPr>
                <a:t>nước</a:t>
              </a:r>
              <a:endParaRPr lang="en-US" sz="3600" b="1" dirty="0"/>
            </a:p>
          </p:txBody>
        </p:sp>
      </p:grpSp>
      <p:grpSp>
        <p:nvGrpSpPr>
          <p:cNvPr id="29" name="Group 28">
            <a:extLst>
              <a:ext uri="{FF2B5EF4-FFF2-40B4-BE49-F238E27FC236}">
                <a16:creationId xmlns:a16="http://schemas.microsoft.com/office/drawing/2014/main" id="{E3C3C0D5-4EB1-3158-27A0-17182C94FAEC}"/>
              </a:ext>
            </a:extLst>
          </p:cNvPr>
          <p:cNvGrpSpPr/>
          <p:nvPr/>
        </p:nvGrpSpPr>
        <p:grpSpPr>
          <a:xfrm>
            <a:off x="6351269" y="2172785"/>
            <a:ext cx="3640455" cy="718696"/>
            <a:chOff x="2092340" y="2432277"/>
            <a:chExt cx="2257238" cy="718696"/>
          </a:xfrm>
        </p:grpSpPr>
        <p:sp>
          <p:nvSpPr>
            <p:cNvPr id="30" name="Rectangle: Rounded Corners 29">
              <a:extLst>
                <a:ext uri="{FF2B5EF4-FFF2-40B4-BE49-F238E27FC236}">
                  <a16:creationId xmlns:a16="http://schemas.microsoft.com/office/drawing/2014/main" id="{310F766E-3B48-2A19-ACBB-FE10D7B37DC0}"/>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B012BEC-AF26-4801-9ED6-42E829EDE045}"/>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làm</a:t>
              </a:r>
              <a:r>
                <a:rPr lang="en-US" sz="3600" b="1" dirty="0">
                  <a:latin typeface="Cambria" panose="02040503050406030204" pitchFamily="18" charset="0"/>
                </a:rPr>
                <a:t> </a:t>
              </a:r>
              <a:r>
                <a:rPr lang="en-US" sz="3600" b="1" dirty="0" err="1">
                  <a:latin typeface="Cambria" panose="02040503050406030204" pitchFamily="18" charset="0"/>
                </a:rPr>
                <a:t>như</a:t>
              </a:r>
              <a:r>
                <a:rPr lang="en-US" sz="3600" b="1" dirty="0">
                  <a:latin typeface="Cambria" panose="02040503050406030204" pitchFamily="18" charset="0"/>
                </a:rPr>
                <a:t> </a:t>
              </a:r>
              <a:r>
                <a:rPr lang="en-US" sz="3600" b="1" dirty="0" err="1">
                  <a:latin typeface="Cambria" panose="02040503050406030204" pitchFamily="18" charset="0"/>
                </a:rPr>
                <a:t>thế</a:t>
              </a:r>
              <a:r>
                <a:rPr lang="en-US" sz="3600" b="1" dirty="0">
                  <a:latin typeface="Cambria" panose="02040503050406030204" pitchFamily="18" charset="0"/>
                </a:rPr>
                <a:t> </a:t>
              </a:r>
              <a:r>
                <a:rPr lang="en-US" sz="3600" b="1" dirty="0" err="1">
                  <a:latin typeface="Cambria" panose="02040503050406030204" pitchFamily="18" charset="0"/>
                </a:rPr>
                <a:t>nào</a:t>
              </a:r>
              <a:endParaRPr lang="en-US" sz="3600" b="1" dirty="0"/>
            </a:p>
          </p:txBody>
        </p:sp>
      </p:grpSp>
      <p:grpSp>
        <p:nvGrpSpPr>
          <p:cNvPr id="32" name="Group 31">
            <a:extLst>
              <a:ext uri="{FF2B5EF4-FFF2-40B4-BE49-F238E27FC236}">
                <a16:creationId xmlns:a16="http://schemas.microsoft.com/office/drawing/2014/main" id="{5E7AD716-D3D9-72C4-ABB4-809964E209E6}"/>
              </a:ext>
            </a:extLst>
          </p:cNvPr>
          <p:cNvGrpSpPr/>
          <p:nvPr/>
        </p:nvGrpSpPr>
        <p:grpSpPr>
          <a:xfrm>
            <a:off x="2155327" y="3349202"/>
            <a:ext cx="2454773" cy="718696"/>
            <a:chOff x="1395318" y="2405507"/>
            <a:chExt cx="3288889" cy="718696"/>
          </a:xfrm>
        </p:grpSpPr>
        <p:sp>
          <p:nvSpPr>
            <p:cNvPr id="33" name="Rectangle: Rounded Corners 32">
              <a:extLst>
                <a:ext uri="{FF2B5EF4-FFF2-40B4-BE49-F238E27FC236}">
                  <a16:creationId xmlns:a16="http://schemas.microsoft.com/office/drawing/2014/main" id="{D8AD2863-6874-0AFD-A40A-30C3D2F6CA53}"/>
                </a:ext>
              </a:extLst>
            </p:cNvPr>
            <p:cNvSpPr/>
            <p:nvPr/>
          </p:nvSpPr>
          <p:spPr>
            <a:xfrm>
              <a:off x="1395318" y="2405507"/>
              <a:ext cx="320239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C862F58-8316-AE99-DBC1-6AAEFFF5A3D3}"/>
                </a:ext>
              </a:extLst>
            </p:cNvPr>
            <p:cNvSpPr txBox="1"/>
            <p:nvPr/>
          </p:nvSpPr>
          <p:spPr>
            <a:xfrm>
              <a:off x="1481815" y="2441689"/>
              <a:ext cx="3202392" cy="646331"/>
            </a:xfrm>
            <a:prstGeom prst="rect">
              <a:avLst/>
            </a:prstGeom>
            <a:noFill/>
          </p:spPr>
          <p:txBody>
            <a:bodyPr wrap="square">
              <a:spAutoFit/>
            </a:bodyPr>
            <a:lstStyle/>
            <a:p>
              <a:r>
                <a:rPr lang="en-US" sz="3600" b="1" i="0" dirty="0" err="1">
                  <a:effectLst/>
                  <a:latin typeface="Cambria" panose="02040503050406030204" pitchFamily="18" charset="0"/>
                </a:rPr>
                <a:t>lấy</a:t>
              </a:r>
              <a:r>
                <a:rPr lang="en-US" sz="3600" b="1" i="0" dirty="0">
                  <a:effectLst/>
                  <a:latin typeface="Cambria" panose="02040503050406030204" pitchFamily="18" charset="0"/>
                </a:rPr>
                <a:t> </a:t>
              </a:r>
              <a:r>
                <a:rPr lang="en-US" sz="3600" b="1" i="0" dirty="0" err="1">
                  <a:effectLst/>
                  <a:latin typeface="Cambria" panose="02040503050406030204" pitchFamily="18" charset="0"/>
                </a:rPr>
                <a:t>đâu</a:t>
              </a:r>
              <a:r>
                <a:rPr lang="en-US" sz="3600" b="1" i="0" dirty="0">
                  <a:effectLst/>
                  <a:latin typeface="Cambria" panose="02040503050406030204" pitchFamily="18" charset="0"/>
                </a:rPr>
                <a:t> </a:t>
              </a:r>
              <a:r>
                <a:rPr lang="en-US" sz="3600" b="1" i="0" dirty="0" err="1">
                  <a:effectLst/>
                  <a:latin typeface="Cambria" panose="02040503050406030204" pitchFamily="18" charset="0"/>
                </a:rPr>
                <a:t>ra</a:t>
              </a:r>
              <a:endParaRPr lang="en-US" sz="3600" b="1" dirty="0"/>
            </a:p>
          </p:txBody>
        </p:sp>
      </p:grpSp>
      <p:grpSp>
        <p:nvGrpSpPr>
          <p:cNvPr id="35" name="Group 34">
            <a:extLst>
              <a:ext uri="{FF2B5EF4-FFF2-40B4-BE49-F238E27FC236}">
                <a16:creationId xmlns:a16="http://schemas.microsoft.com/office/drawing/2014/main" id="{833F0D25-924D-6E59-BAFE-844EE8E12C72}"/>
              </a:ext>
            </a:extLst>
          </p:cNvPr>
          <p:cNvGrpSpPr/>
          <p:nvPr/>
        </p:nvGrpSpPr>
        <p:grpSpPr>
          <a:xfrm>
            <a:off x="6217939" y="3356872"/>
            <a:ext cx="3354686" cy="718696"/>
            <a:chOff x="1395318" y="2405507"/>
            <a:chExt cx="2511543" cy="718696"/>
          </a:xfrm>
        </p:grpSpPr>
        <p:sp>
          <p:nvSpPr>
            <p:cNvPr id="36" name="Rectangle: Rounded Corners 35">
              <a:extLst>
                <a:ext uri="{FF2B5EF4-FFF2-40B4-BE49-F238E27FC236}">
                  <a16:creationId xmlns:a16="http://schemas.microsoft.com/office/drawing/2014/main" id="{E2399D6E-4654-FE5E-22DA-B7DD84FA8C20}"/>
                </a:ext>
              </a:extLst>
            </p:cNvPr>
            <p:cNvSpPr/>
            <p:nvPr/>
          </p:nvSpPr>
          <p:spPr>
            <a:xfrm>
              <a:off x="1395318" y="2405507"/>
              <a:ext cx="2511543"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7A02BC9-9244-000A-2E76-62E7105DD0FD}"/>
                </a:ext>
              </a:extLst>
            </p:cNvPr>
            <p:cNvSpPr txBox="1"/>
            <p:nvPr/>
          </p:nvSpPr>
          <p:spPr>
            <a:xfrm>
              <a:off x="1481815" y="2441689"/>
              <a:ext cx="2425046" cy="646331"/>
            </a:xfrm>
            <a:prstGeom prst="rect">
              <a:avLst/>
            </a:prstGeom>
            <a:noFill/>
          </p:spPr>
          <p:txBody>
            <a:bodyPr wrap="square">
              <a:spAutoFit/>
            </a:bodyPr>
            <a:lstStyle/>
            <a:p>
              <a:r>
                <a:rPr lang="en-US" sz="3600" b="1" dirty="0" err="1">
                  <a:latin typeface="Cambria" panose="02040503050406030204" pitchFamily="18" charset="0"/>
                </a:rPr>
                <a:t>lòng</a:t>
              </a:r>
              <a:r>
                <a:rPr lang="en-US" sz="3600" b="1" dirty="0">
                  <a:latin typeface="Cambria" panose="02040503050406030204" pitchFamily="18" charset="0"/>
                </a:rPr>
                <a:t> </a:t>
              </a:r>
              <a:r>
                <a:rPr lang="en-US" sz="3600" b="1" dirty="0" err="1">
                  <a:latin typeface="Cambria" panose="02040503050406030204" pitchFamily="18" charset="0"/>
                </a:rPr>
                <a:t>hăng</a:t>
              </a:r>
              <a:r>
                <a:rPr lang="en-US" sz="3600" b="1" dirty="0">
                  <a:latin typeface="Cambria" panose="02040503050406030204" pitchFamily="18" charset="0"/>
                </a:rPr>
                <a:t> </a:t>
              </a:r>
              <a:r>
                <a:rPr lang="en-US" sz="3600" b="1" dirty="0" err="1">
                  <a:latin typeface="Cambria" panose="02040503050406030204" pitchFamily="18" charset="0"/>
                </a:rPr>
                <a:t>hái</a:t>
              </a:r>
              <a:endParaRPr lang="en-US" sz="3600" b="1" dirty="0"/>
            </a:p>
          </p:txBody>
        </p:sp>
      </p:grpSp>
      <p:grpSp>
        <p:nvGrpSpPr>
          <p:cNvPr id="38" name="Group 37">
            <a:extLst>
              <a:ext uri="{FF2B5EF4-FFF2-40B4-BE49-F238E27FC236}">
                <a16:creationId xmlns:a16="http://schemas.microsoft.com/office/drawing/2014/main" id="{FC6C3535-ECBC-ABF9-3D16-4B1FED2579A0}"/>
              </a:ext>
            </a:extLst>
          </p:cNvPr>
          <p:cNvGrpSpPr/>
          <p:nvPr/>
        </p:nvGrpSpPr>
        <p:grpSpPr>
          <a:xfrm>
            <a:off x="2105025" y="4630506"/>
            <a:ext cx="2475316" cy="718696"/>
            <a:chOff x="2092340" y="2432277"/>
            <a:chExt cx="2257238" cy="718696"/>
          </a:xfrm>
        </p:grpSpPr>
        <p:sp>
          <p:nvSpPr>
            <p:cNvPr id="39" name="Rectangle: Rounded Corners 38">
              <a:extLst>
                <a:ext uri="{FF2B5EF4-FFF2-40B4-BE49-F238E27FC236}">
                  <a16:creationId xmlns:a16="http://schemas.microsoft.com/office/drawing/2014/main" id="{335FAD4A-EC45-52A8-A9D0-A49D8D2D34FC}"/>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A65B4D3-9DAA-A0CA-4E04-B72814A004C3}"/>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phiêu</a:t>
              </a:r>
              <a:r>
                <a:rPr lang="en-US" sz="3600" b="1" dirty="0">
                  <a:latin typeface="Cambria" panose="02040503050406030204" pitchFamily="18" charset="0"/>
                </a:rPr>
                <a:t> </a:t>
              </a:r>
              <a:r>
                <a:rPr lang="en-US" sz="3600" b="1" dirty="0" err="1">
                  <a:latin typeface="Cambria" panose="02040503050406030204" pitchFamily="18" charset="0"/>
                </a:rPr>
                <a:t>lưu</a:t>
              </a:r>
              <a:endParaRPr lang="en-US" sz="3600" b="1" dirty="0"/>
            </a:p>
          </p:txBody>
        </p:sp>
      </p:grpSp>
      <p:grpSp>
        <p:nvGrpSpPr>
          <p:cNvPr id="41" name="Group 40">
            <a:extLst>
              <a:ext uri="{FF2B5EF4-FFF2-40B4-BE49-F238E27FC236}">
                <a16:creationId xmlns:a16="http://schemas.microsoft.com/office/drawing/2014/main" id="{2B7A72BA-C4E8-5598-D3EA-A77DA6457623}"/>
              </a:ext>
            </a:extLst>
          </p:cNvPr>
          <p:cNvGrpSpPr/>
          <p:nvPr/>
        </p:nvGrpSpPr>
        <p:grpSpPr>
          <a:xfrm>
            <a:off x="6345091" y="4619037"/>
            <a:ext cx="2257238" cy="718696"/>
            <a:chOff x="2092340" y="2432277"/>
            <a:chExt cx="2257238" cy="718696"/>
          </a:xfrm>
        </p:grpSpPr>
        <p:sp>
          <p:nvSpPr>
            <p:cNvPr id="42" name="Rectangle: Rounded Corners 41">
              <a:extLst>
                <a:ext uri="{FF2B5EF4-FFF2-40B4-BE49-F238E27FC236}">
                  <a16:creationId xmlns:a16="http://schemas.microsoft.com/office/drawing/2014/main" id="{6276CABC-D2F7-8071-F7D4-33A277611930}"/>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5173906-9C99-F4AA-3417-C7D9A3ACBE41}"/>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lời</a:t>
              </a:r>
              <a:r>
                <a:rPr lang="en-US" sz="3600" b="1" dirty="0">
                  <a:latin typeface="Cambria" panose="02040503050406030204" pitchFamily="18" charset="0"/>
                </a:rPr>
                <a:t> </a:t>
              </a:r>
              <a:r>
                <a:rPr lang="en-US" sz="3600" b="1" dirty="0" err="1">
                  <a:latin typeface="Cambria" panose="02040503050406030204" pitchFamily="18" charset="0"/>
                </a:rPr>
                <a:t>hứa</a:t>
              </a:r>
              <a:endParaRPr lang="en-US" sz="3600" b="1" dirty="0"/>
            </a:p>
          </p:txBody>
        </p:sp>
      </p:grpSp>
      <p:pic>
        <p:nvPicPr>
          <p:cNvPr id="44" name="图片 24">
            <a:extLst>
              <a:ext uri="{FF2B5EF4-FFF2-40B4-BE49-F238E27FC236}">
                <a16:creationId xmlns:a16="http://schemas.microsoft.com/office/drawing/2014/main" id="{6D2E341E-020F-4F55-04DE-30350B847A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27534" y="2819116"/>
            <a:ext cx="3715036" cy="3715036"/>
          </a:xfrm>
          <a:prstGeom prst="rect">
            <a:avLst/>
          </a:prstGeom>
        </p:spPr>
      </p:pic>
      <p:pic>
        <p:nvPicPr>
          <p:cNvPr id="45" name="Picture 44">
            <a:extLst>
              <a:ext uri="{FF2B5EF4-FFF2-40B4-BE49-F238E27FC236}">
                <a16:creationId xmlns:a16="http://schemas.microsoft.com/office/drawing/2014/main" id="{97BD6FF1-96C4-3C8F-2B61-4380D59A46C2}"/>
              </a:ext>
            </a:extLst>
          </p:cNvPr>
          <p:cNvPicPr>
            <a:picLocks noChangeAspect="1"/>
          </p:cNvPicPr>
          <p:nvPr/>
        </p:nvPicPr>
        <p:blipFill>
          <a:blip r:embed="rId5"/>
          <a:stretch>
            <a:fillRect/>
          </a:stretch>
        </p:blipFill>
        <p:spPr>
          <a:xfrm>
            <a:off x="1557173" y="579635"/>
            <a:ext cx="8193734" cy="1774090"/>
          </a:xfrm>
          <a:prstGeom prst="rect">
            <a:avLst/>
          </a:prstGeom>
        </p:spPr>
      </p:pic>
    </p:spTree>
    <p:extLst>
      <p:ext uri="{BB962C8B-B14F-4D97-AF65-F5344CB8AC3E}">
        <p14:creationId xmlns:p14="http://schemas.microsoft.com/office/powerpoint/2010/main" val="267554625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Snip Diagonal Corner Rectangle 4">
            <a:extLst>
              <a:ext uri="{FF2B5EF4-FFF2-40B4-BE49-F238E27FC236}">
                <a16:creationId xmlns:a16="http://schemas.microsoft.com/office/drawing/2014/main" id="{8FBF0F53-E938-FC08-ED5F-5E8CF6444A5D}"/>
              </a:ext>
            </a:extLst>
          </p:cNvPr>
          <p:cNvSpPr/>
          <p:nvPr/>
        </p:nvSpPr>
        <p:spPr>
          <a:xfrm>
            <a:off x="0" y="0"/>
            <a:ext cx="3466698"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002060"/>
                </a:solidFill>
                <a:latin typeface="Cambria" panose="02040503050406030204" pitchFamily="18" charset="0"/>
                <a:ea typeface="Cambria" panose="02040503050406030204" pitchFamily="18" charset="0"/>
              </a:rPr>
              <a:t>Giải</a:t>
            </a:r>
            <a:r>
              <a:rPr lang="en-GB" sz="3600" b="1" dirty="0">
                <a:solidFill>
                  <a:srgbClr val="002060"/>
                </a:solidFill>
                <a:latin typeface="Cambria" panose="02040503050406030204" pitchFamily="18" charset="0"/>
                <a:ea typeface="Cambria" panose="02040503050406030204" pitchFamily="18" charset="0"/>
              </a:rPr>
              <a:t> </a:t>
            </a:r>
            <a:r>
              <a:rPr lang="en-GB" sz="3600" b="1" dirty="0" err="1">
                <a:solidFill>
                  <a:srgbClr val="002060"/>
                </a:solidFill>
                <a:latin typeface="Cambria" panose="02040503050406030204" pitchFamily="18" charset="0"/>
                <a:ea typeface="Cambria" panose="02040503050406030204" pitchFamily="18" charset="0"/>
              </a:rPr>
              <a:t>nghĩa</a:t>
            </a:r>
            <a:r>
              <a:rPr lang="en-GB" sz="3600" b="1" dirty="0">
                <a:solidFill>
                  <a:srgbClr val="002060"/>
                </a:solidFill>
                <a:latin typeface="Cambria" panose="02040503050406030204" pitchFamily="18" charset="0"/>
                <a:ea typeface="Cambria" panose="02040503050406030204" pitchFamily="18" charset="0"/>
              </a:rPr>
              <a:t> </a:t>
            </a:r>
            <a:r>
              <a:rPr lang="en-GB" sz="3600" b="1" dirty="0" err="1">
                <a:solidFill>
                  <a:srgbClr val="002060"/>
                </a:solidFill>
                <a:latin typeface="Cambria" panose="02040503050406030204" pitchFamily="18" charset="0"/>
                <a:ea typeface="Cambria" panose="02040503050406030204" pitchFamily="18" charset="0"/>
              </a:rPr>
              <a:t>từ</a:t>
            </a:r>
            <a:endParaRPr lang="en-GB" sz="3600" b="1"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CD7C6E2-E4D9-C6DD-4CA1-E3DD9E63AA15}"/>
              </a:ext>
            </a:extLst>
          </p:cNvPr>
          <p:cNvSpPr txBox="1"/>
          <p:nvPr/>
        </p:nvSpPr>
        <p:spPr>
          <a:xfrm>
            <a:off x="981320" y="853698"/>
            <a:ext cx="10201029" cy="1323439"/>
          </a:xfrm>
          <a:prstGeom prst="rect">
            <a:avLst/>
          </a:prstGeom>
          <a:noFill/>
        </p:spPr>
        <p:txBody>
          <a:bodyPr wrap="square" rtlCol="0">
            <a:spAutoFit/>
          </a:bodyPr>
          <a:lstStyle/>
          <a:p>
            <a:pPr algn="just"/>
            <a:r>
              <a:rPr lang="en-GB" sz="4000" b="1" i="1" dirty="0" err="1">
                <a:solidFill>
                  <a:srgbClr val="002060"/>
                </a:solidFill>
                <a:latin typeface="Cambria" panose="02040503050406030204" pitchFamily="18" charset="0"/>
                <a:ea typeface="Cambria" panose="02040503050406030204" pitchFamily="18" charset="0"/>
              </a:rPr>
              <a:t>Mạo</a:t>
            </a:r>
            <a:r>
              <a:rPr lang="en-GB" sz="4000" b="1" i="1" dirty="0">
                <a:solidFill>
                  <a:srgbClr val="002060"/>
                </a:solidFill>
                <a:latin typeface="Cambria" panose="02040503050406030204" pitchFamily="18" charset="0"/>
                <a:ea typeface="Cambria" panose="02040503050406030204" pitchFamily="18" charset="0"/>
              </a:rPr>
              <a:t> </a:t>
            </a:r>
            <a:r>
              <a:rPr lang="en-GB" sz="4000" b="1" i="1" dirty="0" err="1">
                <a:solidFill>
                  <a:srgbClr val="002060"/>
                </a:solidFill>
                <a:latin typeface="Cambria" panose="02040503050406030204" pitchFamily="18" charset="0"/>
                <a:ea typeface="Cambria" panose="02040503050406030204" pitchFamily="18" charset="0"/>
              </a:rPr>
              <a:t>hiểm</a:t>
            </a:r>
            <a:r>
              <a:rPr lang="en-GB" sz="4000" b="1"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Liều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lĩnh</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làm</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một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việc</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dù</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biết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là</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nguy</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hiểm</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có</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thể</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gây</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ra</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hậu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quả</a:t>
            </a:r>
            <a:r>
              <a:rPr lang="en-GB" sz="4000" i="1" dirty="0">
                <a:solidFill>
                  <a:srgbClr val="002060"/>
                </a:solidFill>
                <a:latin typeface="Cambria" panose="02040503050406030204" pitchFamily="18" charset="0"/>
                <a:ea typeface="Cambria" panose="02040503050406030204" pitchFamily="18" charset="0"/>
              </a:rPr>
              <a:t> tai </a:t>
            </a:r>
            <a:r>
              <a:rPr lang="en-GB" sz="4000" i="1" dirty="0" err="1">
                <a:solidFill>
                  <a:srgbClr val="002060"/>
                </a:solidFill>
                <a:latin typeface="Cambria" panose="02040503050406030204" pitchFamily="18" charset="0"/>
                <a:ea typeface="Cambria" panose="02040503050406030204" pitchFamily="18" charset="0"/>
              </a:rPr>
              <a:t>hại</a:t>
            </a:r>
            <a:r>
              <a:rPr lang="en-GB" sz="4000" i="1" dirty="0">
                <a:solidFill>
                  <a:srgbClr val="002060"/>
                </a:solidFill>
                <a:latin typeface="Cambria" panose="02040503050406030204" pitchFamily="18" charset="0"/>
                <a:ea typeface="Cambria" panose="02040503050406030204" pitchFamily="18" charset="0"/>
              </a:rPr>
              <a:t>.</a:t>
            </a:r>
            <a:endParaRPr lang="en-GB" sz="4000" dirty="0">
              <a:solidFill>
                <a:srgbClr val="002060"/>
              </a:solidFill>
              <a:latin typeface="Cambria" panose="02040503050406030204" pitchFamily="18" charset="0"/>
              <a:ea typeface="Cambria" panose="02040503050406030204" pitchFamily="18" charset="0"/>
            </a:endParaRPr>
          </a:p>
        </p:txBody>
      </p:sp>
      <p:pic>
        <p:nvPicPr>
          <p:cNvPr id="3074" name="Picture 2" descr="Du lịch mạo hiểm: 11 hoạt động hấp dẫn bậc nhất tại Việt Nam">
            <a:extLst>
              <a:ext uri="{FF2B5EF4-FFF2-40B4-BE49-F238E27FC236}">
                <a16:creationId xmlns:a16="http://schemas.microsoft.com/office/drawing/2014/main" id="{7A699AA8-D2D6-A50F-9189-D980878C5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2320521"/>
            <a:ext cx="5886450" cy="392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43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4" name="Snip Diagonal Corner Rectangle 4">
            <a:extLst>
              <a:ext uri="{FF2B5EF4-FFF2-40B4-BE49-F238E27FC236}">
                <a16:creationId xmlns:a16="http://schemas.microsoft.com/office/drawing/2014/main" id="{8FBF0F53-E938-FC08-ED5F-5E8CF6444A5D}"/>
              </a:ext>
            </a:extLst>
          </p:cNvPr>
          <p:cNvSpPr/>
          <p:nvPr/>
        </p:nvSpPr>
        <p:spPr>
          <a:xfrm>
            <a:off x="0" y="0"/>
            <a:ext cx="3466698"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r>
              <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endPar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3CD7C6E2-E4D9-C6DD-4CA1-E3DD9E63AA15}"/>
              </a:ext>
            </a:extLst>
          </p:cNvPr>
          <p:cNvSpPr txBox="1"/>
          <p:nvPr/>
        </p:nvSpPr>
        <p:spPr>
          <a:xfrm>
            <a:off x="981320" y="853698"/>
            <a:ext cx="1020102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4000" b="1" i="1" dirty="0" err="1">
                <a:solidFill>
                  <a:srgbClr val="002060"/>
                </a:solidFill>
                <a:latin typeface="Cambria" panose="02040503050406030204" pitchFamily="18" charset="0"/>
                <a:ea typeface="Cambria" panose="02040503050406030204" pitchFamily="18" charset="0"/>
              </a:rPr>
              <a:t>Đô</a:t>
            </a:r>
            <a:r>
              <a:rPr lang="en-GB" sz="4000" b="1" i="1" dirty="0">
                <a:solidFill>
                  <a:srgbClr val="002060"/>
                </a:solidFill>
                <a:latin typeface="Cambria" panose="02040503050406030204" pitchFamily="18" charset="0"/>
                <a:ea typeface="Cambria" panose="02040503050406030204" pitchFamily="18" charset="0"/>
              </a:rPr>
              <a:t> </a:t>
            </a:r>
            <a:r>
              <a:rPr lang="en-GB" sz="4000" b="1" i="1" dirty="0" err="1">
                <a:solidFill>
                  <a:srgbClr val="002060"/>
                </a:solidFill>
                <a:latin typeface="Cambria" panose="02040503050406030204" pitchFamily="18" charset="0"/>
                <a:ea typeface="Cambria" panose="02040503050406030204" pitchFamily="18" charset="0"/>
              </a:rPr>
              <a:t>hộ</a:t>
            </a:r>
            <a:r>
              <a:rPr kumimoji="0" lang="en-GB"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Thống</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trị</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cai</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trị</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nước</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phụ</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thuộc</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GB"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122" name="Picture 2" descr="Việt Nam thời Pháp đô hộ (bài 2) | Nghiên Cứu Lịch Sử">
            <a:extLst>
              <a:ext uri="{FF2B5EF4-FFF2-40B4-BE49-F238E27FC236}">
                <a16:creationId xmlns:a16="http://schemas.microsoft.com/office/drawing/2014/main" id="{242DB325-F911-3CD2-3AE4-BED4575BC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762676"/>
            <a:ext cx="5749925" cy="456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6492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326847" y="3448050"/>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262227"/>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a:t>
              </a:r>
              <a:endParaRPr lang="vi-VN" sz="3200" kern="0" dirty="0">
                <a:solidFill>
                  <a:srgbClr val="000000"/>
                </a:solidFill>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346721" y="1883578"/>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FB989D9C-5689-E1D9-63CA-5743E3C77AE2}"/>
              </a:ext>
            </a:extLst>
          </p:cNvPr>
          <p:cNvPicPr>
            <a:picLocks noChangeAspect="1"/>
          </p:cNvPicPr>
          <p:nvPr/>
        </p:nvPicPr>
        <p:blipFill>
          <a:blip r:embed="rId5"/>
          <a:stretch>
            <a:fillRect/>
          </a:stretch>
        </p:blipFill>
        <p:spPr>
          <a:xfrm>
            <a:off x="2495550" y="426571"/>
            <a:ext cx="9450158" cy="1700598"/>
          </a:xfrm>
          <a:prstGeom prst="rect">
            <a:avLst/>
          </a:prstGeom>
        </p:spPr>
      </p:pic>
    </p:spTree>
    <p:controls>
      <mc:AlternateContent xmlns:mc="http://schemas.openxmlformats.org/markup-compatibility/2006">
        <mc:Choice xmlns:v="urn:schemas-microsoft-com:vml" Requires="v">
          <p:control spid="1026" name="TextBox1" r:id="rId2" imgW="5819760" imgH="971640"/>
        </mc:Choice>
        <mc:Fallback>
          <p:control name="TextBox1" r:id="rId2" imgW="5819760" imgH="9716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6"/>
                <a:stretch>
                  <a:fillRect/>
                </a:stretch>
              </p:blipFill>
              <p:spPr>
                <a:xfrm>
                  <a:off x="6096000" y="2114549"/>
                  <a:ext cx="5822344" cy="975189"/>
                </a:xfrm>
                <a:prstGeom prst="rect">
                  <a:avLst/>
                </a:prstGeom>
              </p:spPr>
            </p:pic>
          </p:control>
        </mc:Fallback>
      </mc:AlternateContent>
    </p:controls>
    <p:extLst>
      <p:ext uri="{BB962C8B-B14F-4D97-AF65-F5344CB8AC3E}">
        <p14:creationId xmlns:p14="http://schemas.microsoft.com/office/powerpoint/2010/main" val="322011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374472" y="1714500"/>
            <a:ext cx="11511357" cy="4951907"/>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275235 h 2248105"/>
                <a:gd name="connsiteX1" fmla="*/ 275235 w 8472360"/>
                <a:gd name="connsiteY1" fmla="*/ 0 h 2248105"/>
                <a:gd name="connsiteX2" fmla="*/ 8197125 w 8472360"/>
                <a:gd name="connsiteY2" fmla="*/ 0 h 2248105"/>
                <a:gd name="connsiteX3" fmla="*/ 8472360 w 8472360"/>
                <a:gd name="connsiteY3" fmla="*/ 275235 h 2248105"/>
                <a:gd name="connsiteX4" fmla="*/ 8472360 w 8472360"/>
                <a:gd name="connsiteY4" fmla="*/ 1972870 h 2248105"/>
                <a:gd name="connsiteX5" fmla="*/ 8197125 w 8472360"/>
                <a:gd name="connsiteY5" fmla="*/ 2248105 h 2248105"/>
                <a:gd name="connsiteX6" fmla="*/ 275235 w 8472360"/>
                <a:gd name="connsiteY6" fmla="*/ 2248105 h 2248105"/>
                <a:gd name="connsiteX7" fmla="*/ 0 w 8472360"/>
                <a:gd name="connsiteY7" fmla="*/ 1972870 h 2248105"/>
                <a:gd name="connsiteX8" fmla="*/ 0 w 8472360"/>
                <a:gd name="connsiteY8" fmla="*/ 275235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275235"/>
                  </a:moveTo>
                  <a:cubicBezTo>
                    <a:pt x="1025" y="124906"/>
                    <a:pt x="131581" y="12123"/>
                    <a:pt x="275235" y="0"/>
                  </a:cubicBezTo>
                  <a:cubicBezTo>
                    <a:pt x="1652156" y="1774"/>
                    <a:pt x="4590943" y="15166"/>
                    <a:pt x="8197125" y="0"/>
                  </a:cubicBezTo>
                  <a:cubicBezTo>
                    <a:pt x="8367661" y="20437"/>
                    <a:pt x="8492758" y="106032"/>
                    <a:pt x="8472360" y="275235"/>
                  </a:cubicBezTo>
                  <a:cubicBezTo>
                    <a:pt x="8508154" y="645451"/>
                    <a:pt x="8566218" y="1539976"/>
                    <a:pt x="8472360" y="1972870"/>
                  </a:cubicBezTo>
                  <a:cubicBezTo>
                    <a:pt x="8474662" y="2123199"/>
                    <a:pt x="8351605" y="2248856"/>
                    <a:pt x="8197125" y="2248105"/>
                  </a:cubicBezTo>
                  <a:cubicBezTo>
                    <a:pt x="5854916" y="2197790"/>
                    <a:pt x="4031047" y="2251513"/>
                    <a:pt x="275235" y="2248105"/>
                  </a:cubicBezTo>
                  <a:cubicBezTo>
                    <a:pt x="149614" y="2248964"/>
                    <a:pt x="-14285" y="2127193"/>
                    <a:pt x="0" y="1972870"/>
                  </a:cubicBezTo>
                  <a:cubicBezTo>
                    <a:pt x="-44214" y="1603998"/>
                    <a:pt x="-91628" y="554601"/>
                    <a:pt x="0" y="275235"/>
                  </a:cubicBezTo>
                  <a:close/>
                </a:path>
                <a:path w="8472360" h="2248105" stroke="0" extrusionOk="0">
                  <a:moveTo>
                    <a:pt x="0" y="275235"/>
                  </a:moveTo>
                  <a:cubicBezTo>
                    <a:pt x="-18059" y="140380"/>
                    <a:pt x="136954" y="2107"/>
                    <a:pt x="275235" y="0"/>
                  </a:cubicBezTo>
                  <a:cubicBezTo>
                    <a:pt x="3207285" y="22690"/>
                    <a:pt x="4494893" y="155460"/>
                    <a:pt x="8197125" y="0"/>
                  </a:cubicBezTo>
                  <a:cubicBezTo>
                    <a:pt x="8342368" y="23091"/>
                    <a:pt x="8491557" y="120177"/>
                    <a:pt x="8472360" y="275235"/>
                  </a:cubicBezTo>
                  <a:cubicBezTo>
                    <a:pt x="8451105" y="470821"/>
                    <a:pt x="8391067" y="1197910"/>
                    <a:pt x="8472360" y="1972870"/>
                  </a:cubicBezTo>
                  <a:cubicBezTo>
                    <a:pt x="8476839" y="2107388"/>
                    <a:pt x="8356432" y="2249580"/>
                    <a:pt x="8197125" y="2248105"/>
                  </a:cubicBezTo>
                  <a:cubicBezTo>
                    <a:pt x="4524384" y="2115671"/>
                    <a:pt x="4235168" y="2174255"/>
                    <a:pt x="275235" y="2248105"/>
                  </a:cubicBezTo>
                  <a:cubicBezTo>
                    <a:pt x="118282" y="2252442"/>
                    <a:pt x="-1776" y="2140935"/>
                    <a:pt x="0" y="1972870"/>
                  </a:cubicBezTo>
                  <a:cubicBezTo>
                    <a:pt x="104878" y="1342753"/>
                    <a:pt x="-14328" y="517511"/>
                    <a:pt x="0" y="275235"/>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prstGeom prst="roundRect">
                      <a:avLst>
                        <a:gd name="adj" fmla="val 122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76006" y="2387283"/>
              <a:ext cx="8281539" cy="21378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Anh Lê, anh có yêu nước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Người bạn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Tất nhiên là có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Ba hỏi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Ba nói tiếp: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Tôi muốn đi ra nước ngoài, xem nước Pháp và các nước khác. Sau khi xem xét họ làm như thế nào, tôi sẽ trở về giúp đồng bào chúng ta. Nhưng nếu đi một mình, thật ra cũng có nhiều mạo hiểm... Anh muốn đi với tôi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Nhưng bạn ơi! Chúng ta lấy đâu ra tiền mà đi?</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endPar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127646" y="531028"/>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spTree>
    <p:controls>
      <mc:AlternateContent xmlns:mc="http://schemas.openxmlformats.org/markup-compatibility/2006">
        <mc:Choice xmlns:v="urn:schemas-microsoft-com:vml" Requires="v">
          <p:control spid="2050" name="TextBox1" r:id="rId2" imgW="5819760" imgH="971640"/>
        </mc:Choice>
        <mc:Fallback>
          <p:control name="TextBox1" r:id="rId2" imgW="5819760" imgH="9716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5"/>
                <a:stretch>
                  <a:fillRect/>
                </a:stretch>
              </p:blipFill>
              <p:spPr>
                <a:xfrm>
                  <a:off x="6172200" y="285749"/>
                  <a:ext cx="5822344" cy="975189"/>
                </a:xfrm>
                <a:prstGeom prst="rect">
                  <a:avLst/>
                </a:prstGeom>
              </p:spPr>
            </p:pic>
          </p:control>
        </mc:Fallback>
      </mc:AlternateContent>
    </p:controls>
    <p:extLst>
      <p:ext uri="{BB962C8B-B14F-4D97-AF65-F5344CB8AC3E}">
        <p14:creationId xmlns:p14="http://schemas.microsoft.com/office/powerpoint/2010/main" val="182407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507822" y="2314575"/>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7950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Bị lôi cuốn vì lòng hăng hái của anh Ba, người bạn đồng ý. Nhưng sau khi suy nghĩ kĩ, thấy cuộc đi có vẻ phiêu lưu, anh Lê không đủ can đảm để giữ lời hứa.</a:t>
              </a: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441971" y="597703"/>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spTree>
    <p:controls>
      <mc:AlternateContent xmlns:mc="http://schemas.openxmlformats.org/markup-compatibility/2006">
        <mc:Choice xmlns:v="urn:schemas-microsoft-com:vml" Requires="v">
          <p:control spid="3074" name="TextBox1" r:id="rId2" imgW="5819760" imgH="971640"/>
        </mc:Choice>
        <mc:Fallback>
          <p:control name="TextBox1" r:id="rId2" imgW="5819760" imgH="9716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5"/>
                <a:stretch>
                  <a:fillRect/>
                </a:stretch>
              </p:blipFill>
              <p:spPr>
                <a:xfrm>
                  <a:off x="6181725" y="742949"/>
                  <a:ext cx="5822344" cy="975189"/>
                </a:xfrm>
                <a:prstGeom prst="rect">
                  <a:avLst/>
                </a:prstGeom>
              </p:spPr>
            </p:pic>
          </p:control>
        </mc:Fallback>
      </mc:AlternateContent>
    </p:controls>
    <p:extLst>
      <p:ext uri="{BB962C8B-B14F-4D97-AF65-F5344CB8AC3E}">
        <p14:creationId xmlns:p14="http://schemas.microsoft.com/office/powerpoint/2010/main" val="269704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507822" y="2314575"/>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7950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 dân cứu nước. Người thanh niên ấy chính là Bác Hồ của chúng ta.</a:t>
              </a: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441971" y="597703"/>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cxnSp>
        <p:nvCxnSpPr>
          <p:cNvPr id="15" name="Straight Connector 14">
            <a:extLst>
              <a:ext uri="{FF2B5EF4-FFF2-40B4-BE49-F238E27FC236}">
                <a16:creationId xmlns:a16="http://schemas.microsoft.com/office/drawing/2014/main" id="{D647E6FA-6BEA-0CE7-FE21-4B5B70DA35AF}"/>
              </a:ext>
            </a:extLst>
          </p:cNvPr>
          <p:cNvCxnSpPr>
            <a:cxnSpLocks/>
          </p:cNvCxnSpPr>
          <p:nvPr/>
        </p:nvCxnSpPr>
        <p:spPr>
          <a:xfrm flipH="1">
            <a:off x="2645918" y="27717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4DEC24-4AD0-8586-6258-B06EB24C5C5D}"/>
              </a:ext>
            </a:extLst>
          </p:cNvPr>
          <p:cNvCxnSpPr>
            <a:cxnSpLocks/>
          </p:cNvCxnSpPr>
          <p:nvPr/>
        </p:nvCxnSpPr>
        <p:spPr>
          <a:xfrm flipH="1">
            <a:off x="6617843" y="2800350"/>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F25A51-9A88-A5B7-C2B3-B5FDD1F09A30}"/>
              </a:ext>
            </a:extLst>
          </p:cNvPr>
          <p:cNvCxnSpPr>
            <a:cxnSpLocks/>
          </p:cNvCxnSpPr>
          <p:nvPr/>
        </p:nvCxnSpPr>
        <p:spPr>
          <a:xfrm flipH="1">
            <a:off x="1702943" y="3943350"/>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79E90A-B658-FE55-8C43-CAEEC6F1780C}"/>
              </a:ext>
            </a:extLst>
          </p:cNvPr>
          <p:cNvCxnSpPr>
            <a:cxnSpLocks/>
          </p:cNvCxnSpPr>
          <p:nvPr/>
        </p:nvCxnSpPr>
        <p:spPr>
          <a:xfrm flipH="1">
            <a:off x="10199243" y="39909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77BFD2-F6FB-14BC-3B0B-E8E33BA2062B}"/>
              </a:ext>
            </a:extLst>
          </p:cNvPr>
          <p:cNvCxnSpPr>
            <a:cxnSpLocks/>
          </p:cNvCxnSpPr>
          <p:nvPr/>
        </p:nvCxnSpPr>
        <p:spPr>
          <a:xfrm flipH="1">
            <a:off x="10313543" y="39909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4098" name="TextBox1" r:id="rId2" imgW="5819760" imgH="971640"/>
        </mc:Choice>
        <mc:Fallback>
          <p:control name="TextBox1" r:id="rId2" imgW="5819760" imgH="9716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5"/>
                <a:stretch>
                  <a:fillRect/>
                </a:stretch>
              </p:blipFill>
              <p:spPr>
                <a:xfrm>
                  <a:off x="6181725" y="742949"/>
                  <a:ext cx="5822344" cy="975189"/>
                </a:xfrm>
                <a:prstGeom prst="rect">
                  <a:avLst/>
                </a:prstGeom>
              </p:spPr>
            </p:pic>
          </p:control>
        </mc:Fallback>
      </mc:AlternateContent>
    </p:controls>
    <p:extLst>
      <p:ext uri="{BB962C8B-B14F-4D97-AF65-F5344CB8AC3E}">
        <p14:creationId xmlns:p14="http://schemas.microsoft.com/office/powerpoint/2010/main" val="3925721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ppt_x"/>
                                              </p:val>
                                            </p:tav>
                                            <p:tav tm="100000">
                                              <p:val>
                                                <p:strVal val="#ppt_x"/>
                                              </p:val>
                                            </p:tav>
                                          </p:tavLst>
                                        </p:anim>
                                        <p:anim calcmode="lin" valueType="num">
                                          <p:cBhvr additive="base">
                                            <p:cTn id="1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6" name="Group 15">
            <a:extLst>
              <a:ext uri="{FF2B5EF4-FFF2-40B4-BE49-F238E27FC236}">
                <a16:creationId xmlns:a16="http://schemas.microsoft.com/office/drawing/2014/main" id="{875A02B8-6609-01AB-5FD9-76AC9BFDE5C5}"/>
              </a:ext>
            </a:extLst>
          </p:cNvPr>
          <p:cNvGrpSpPr/>
          <p:nvPr/>
        </p:nvGrpSpPr>
        <p:grpSpPr>
          <a:xfrm>
            <a:off x="2924880" y="2002150"/>
            <a:ext cx="6634712" cy="3640944"/>
            <a:chOff x="2975205" y="1255651"/>
            <a:chExt cx="5432196" cy="3036949"/>
          </a:xfrm>
        </p:grpSpPr>
        <p:sp>
          <p:nvSpPr>
            <p:cNvPr id="21" name="Rectangle: Rounded Corners 20">
              <a:extLst>
                <a:ext uri="{FF2B5EF4-FFF2-40B4-BE49-F238E27FC236}">
                  <a16:creationId xmlns:a16="http://schemas.microsoft.com/office/drawing/2014/main" id="{27FA28AA-8BF3-EE40-8EC1-6FD1C3C79414}"/>
                </a:ext>
              </a:extLst>
            </p:cNvPr>
            <p:cNvSpPr/>
            <p:nvPr/>
          </p:nvSpPr>
          <p:spPr>
            <a:xfrm>
              <a:off x="2975205" y="1724298"/>
              <a:ext cx="5432196" cy="2568302"/>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Phân</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công</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theo</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đoạn</a:t>
              </a:r>
              <a:r>
                <a:rPr lang="en-US" sz="4267" kern="0" dirty="0">
                  <a:solidFill>
                    <a:srgbClr val="000000"/>
                  </a:solidFill>
                  <a:latin typeface="UTM Duepuntozero" panose="02040603050506020204" pitchFamily="18" charset="0"/>
                  <a:sym typeface="Arial"/>
                </a:rPr>
                <a:t>.</a:t>
              </a:r>
            </a:p>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Tất</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cả</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thành</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viên</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đều</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a:t>
              </a:r>
            </a:p>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Giải</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nghĩa</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từ</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cùng</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nhau</a:t>
              </a:r>
              <a:r>
                <a:rPr lang="en-US" sz="4267" kern="0" dirty="0">
                  <a:solidFill>
                    <a:srgbClr val="000000"/>
                  </a:solidFill>
                  <a:latin typeface="UTM Duepuntozero" panose="02040603050506020204" pitchFamily="18" charset="0"/>
                  <a:sym typeface="Arial"/>
                </a:rPr>
                <a:t>. </a:t>
              </a:r>
              <a:endParaRPr lang="vi-VN" sz="4267" kern="0" dirty="0">
                <a:solidFill>
                  <a:srgbClr val="000000"/>
                </a:solidFill>
                <a:latin typeface="Arial" panose="020B0604020202020204" pitchFamily="34" charset="0"/>
                <a:sym typeface="Arial"/>
              </a:endParaRPr>
            </a:p>
          </p:txBody>
        </p:sp>
        <p:sp>
          <p:nvSpPr>
            <p:cNvPr id="22" name="Rectangle: Rounded Corners 21">
              <a:extLst>
                <a:ext uri="{FF2B5EF4-FFF2-40B4-BE49-F238E27FC236}">
                  <a16:creationId xmlns:a16="http://schemas.microsoft.com/office/drawing/2014/main" id="{EE118FBA-D591-C9CC-8AB5-74D876A2D8F5}"/>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24" name="Picture 23">
              <a:extLst>
                <a:ext uri="{FF2B5EF4-FFF2-40B4-BE49-F238E27FC236}">
                  <a16:creationId xmlns:a16="http://schemas.microsoft.com/office/drawing/2014/main" id="{F9CC54C7-BE80-E6C7-A43C-20EF327B1024}"/>
                </a:ext>
              </a:extLst>
            </p:cNvPr>
            <p:cNvPicPr>
              <a:picLocks noChangeAspect="1"/>
            </p:cNvPicPr>
            <p:nvPr/>
          </p:nvPicPr>
          <p:blipFill>
            <a:blip r:embed="rId3"/>
            <a:stretch>
              <a:fillRect/>
            </a:stretch>
          </p:blipFill>
          <p:spPr>
            <a:xfrm flipH="1">
              <a:off x="3156233" y="2248596"/>
              <a:ext cx="539794" cy="539794"/>
            </a:xfrm>
            <a:prstGeom prst="rect">
              <a:avLst/>
            </a:prstGeom>
          </p:spPr>
        </p:pic>
        <p:pic>
          <p:nvPicPr>
            <p:cNvPr id="25" name="Picture 24">
              <a:extLst>
                <a:ext uri="{FF2B5EF4-FFF2-40B4-BE49-F238E27FC236}">
                  <a16:creationId xmlns:a16="http://schemas.microsoft.com/office/drawing/2014/main" id="{0CA02EF4-070E-A9AB-6B66-FF988813A9D0}"/>
                </a:ext>
              </a:extLst>
            </p:cNvPr>
            <p:cNvPicPr>
              <a:picLocks noChangeAspect="1"/>
            </p:cNvPicPr>
            <p:nvPr/>
          </p:nvPicPr>
          <p:blipFill>
            <a:blip r:embed="rId3"/>
            <a:stretch>
              <a:fillRect/>
            </a:stretch>
          </p:blipFill>
          <p:spPr>
            <a:xfrm flipH="1">
              <a:off x="3125205" y="2853858"/>
              <a:ext cx="539793" cy="539793"/>
            </a:xfrm>
            <a:prstGeom prst="rect">
              <a:avLst/>
            </a:prstGeom>
          </p:spPr>
        </p:pic>
        <p:pic>
          <p:nvPicPr>
            <p:cNvPr id="26" name="Picture 25">
              <a:extLst>
                <a:ext uri="{FF2B5EF4-FFF2-40B4-BE49-F238E27FC236}">
                  <a16:creationId xmlns:a16="http://schemas.microsoft.com/office/drawing/2014/main" id="{4BB4611D-20D1-C8B0-B0E5-03C5C1135442}"/>
                </a:ext>
              </a:extLst>
            </p:cNvPr>
            <p:cNvPicPr>
              <a:picLocks noChangeAspect="1"/>
            </p:cNvPicPr>
            <p:nvPr/>
          </p:nvPicPr>
          <p:blipFill>
            <a:blip r:embed="rId3"/>
            <a:stretch>
              <a:fillRect/>
            </a:stretch>
          </p:blipFill>
          <p:spPr>
            <a:xfrm flipH="1">
              <a:off x="3150160" y="3571452"/>
              <a:ext cx="545867" cy="545867"/>
            </a:xfrm>
            <a:prstGeom prst="rect">
              <a:avLst/>
            </a:prstGeom>
          </p:spPr>
        </p:pic>
      </p:grpSp>
      <p:pic>
        <p:nvPicPr>
          <p:cNvPr id="27" name="Picture 26">
            <a:extLst>
              <a:ext uri="{FF2B5EF4-FFF2-40B4-BE49-F238E27FC236}">
                <a16:creationId xmlns:a16="http://schemas.microsoft.com/office/drawing/2014/main" id="{0C12DD5C-9750-DD41-409C-5A05C840ABB2}"/>
              </a:ext>
            </a:extLst>
          </p:cNvPr>
          <p:cNvPicPr>
            <a:picLocks noChangeAspect="1"/>
          </p:cNvPicPr>
          <p:nvPr/>
        </p:nvPicPr>
        <p:blipFill>
          <a:blip r:embed="rId4"/>
          <a:stretch>
            <a:fillRect/>
          </a:stretch>
        </p:blipFill>
        <p:spPr>
          <a:xfrm>
            <a:off x="2087379" y="480269"/>
            <a:ext cx="8388823" cy="1408298"/>
          </a:xfrm>
          <a:prstGeom prst="rect">
            <a:avLst/>
          </a:prstGeom>
        </p:spPr>
      </p:pic>
    </p:spTree>
    <p:extLst>
      <p:ext uri="{BB962C8B-B14F-4D97-AF65-F5344CB8AC3E}">
        <p14:creationId xmlns:p14="http://schemas.microsoft.com/office/powerpoint/2010/main" val="3245025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6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B881D243-4BE9-3374-08FB-AD218FAF2FC9}"/>
              </a:ext>
            </a:extLst>
          </p:cNvPr>
          <p:cNvGrpSpPr/>
          <p:nvPr/>
        </p:nvGrpSpPr>
        <p:grpSpPr>
          <a:xfrm>
            <a:off x="2172195" y="2091913"/>
            <a:ext cx="7538557" cy="3778388"/>
            <a:chOff x="353341" y="1443489"/>
            <a:chExt cx="5653918" cy="2833791"/>
          </a:xfrm>
        </p:grpSpPr>
        <p:grpSp>
          <p:nvGrpSpPr>
            <p:cNvPr id="7" name="Group 6">
              <a:extLst>
                <a:ext uri="{FF2B5EF4-FFF2-40B4-BE49-F238E27FC236}">
                  <a16:creationId xmlns:a16="http://schemas.microsoft.com/office/drawing/2014/main" id="{35CF53D2-C30C-A5EC-8769-2D08AFEC311E}"/>
                </a:ext>
              </a:extLst>
            </p:cNvPr>
            <p:cNvGrpSpPr/>
            <p:nvPr/>
          </p:nvGrpSpPr>
          <p:grpSpPr>
            <a:xfrm>
              <a:off x="353341" y="1443489"/>
              <a:ext cx="5653918" cy="2833791"/>
              <a:chOff x="2975204" y="1281370"/>
              <a:chExt cx="6354501" cy="2816973"/>
            </a:xfrm>
          </p:grpSpPr>
          <p:sp>
            <p:nvSpPr>
              <p:cNvPr id="23" name="Rectangle: Rounded Corners 22">
                <a:extLst>
                  <a:ext uri="{FF2B5EF4-FFF2-40B4-BE49-F238E27FC236}">
                    <a16:creationId xmlns:a16="http://schemas.microsoft.com/office/drawing/2014/main" id="{A0EF1ADD-B7DA-2BDE-9193-F603D305E362}"/>
                  </a:ext>
                </a:extLst>
              </p:cNvPr>
              <p:cNvSpPr/>
              <p:nvPr/>
            </p:nvSpPr>
            <p:spPr>
              <a:xfrm>
                <a:off x="2975204" y="1724298"/>
                <a:ext cx="6354501" cy="2374045"/>
              </a:xfrm>
              <a:custGeom>
                <a:avLst/>
                <a:gdLst>
                  <a:gd name="connsiteX0" fmla="*/ 0 w 6354501"/>
                  <a:gd name="connsiteY0" fmla="*/ 478892 h 2374045"/>
                  <a:gd name="connsiteX1" fmla="*/ 478892 w 6354501"/>
                  <a:gd name="connsiteY1" fmla="*/ 0 h 2374045"/>
                  <a:gd name="connsiteX2" fmla="*/ 1207449 w 6354501"/>
                  <a:gd name="connsiteY2" fmla="*/ 0 h 2374045"/>
                  <a:gd name="connsiteX3" fmla="*/ 1936006 w 6354501"/>
                  <a:gd name="connsiteY3" fmla="*/ 0 h 2374045"/>
                  <a:gd name="connsiteX4" fmla="*/ 2448694 w 6354501"/>
                  <a:gd name="connsiteY4" fmla="*/ 0 h 2374045"/>
                  <a:gd name="connsiteX5" fmla="*/ 3015349 w 6354501"/>
                  <a:gd name="connsiteY5" fmla="*/ 0 h 2374045"/>
                  <a:gd name="connsiteX6" fmla="*/ 3797873 w 6354501"/>
                  <a:gd name="connsiteY6" fmla="*/ 0 h 2374045"/>
                  <a:gd name="connsiteX7" fmla="*/ 4310561 w 6354501"/>
                  <a:gd name="connsiteY7" fmla="*/ 0 h 2374045"/>
                  <a:gd name="connsiteX8" fmla="*/ 4823249 w 6354501"/>
                  <a:gd name="connsiteY8" fmla="*/ 0 h 2374045"/>
                  <a:gd name="connsiteX9" fmla="*/ 5875609 w 6354501"/>
                  <a:gd name="connsiteY9" fmla="*/ 0 h 2374045"/>
                  <a:gd name="connsiteX10" fmla="*/ 6354501 w 6354501"/>
                  <a:gd name="connsiteY10" fmla="*/ 478892 h 2374045"/>
                  <a:gd name="connsiteX11" fmla="*/ 6354501 w 6354501"/>
                  <a:gd name="connsiteY11" fmla="*/ 908491 h 2374045"/>
                  <a:gd name="connsiteX12" fmla="*/ 6354501 w 6354501"/>
                  <a:gd name="connsiteY12" fmla="*/ 1408903 h 2374045"/>
                  <a:gd name="connsiteX13" fmla="*/ 6354501 w 6354501"/>
                  <a:gd name="connsiteY13" fmla="*/ 1895153 h 2374045"/>
                  <a:gd name="connsiteX14" fmla="*/ 5875609 w 6354501"/>
                  <a:gd name="connsiteY14" fmla="*/ 2374045 h 2374045"/>
                  <a:gd name="connsiteX15" fmla="*/ 5308954 w 6354501"/>
                  <a:gd name="connsiteY15" fmla="*/ 2374045 h 2374045"/>
                  <a:gd name="connsiteX16" fmla="*/ 4688331 w 6354501"/>
                  <a:gd name="connsiteY16" fmla="*/ 2374045 h 2374045"/>
                  <a:gd name="connsiteX17" fmla="*/ 4067709 w 6354501"/>
                  <a:gd name="connsiteY17" fmla="*/ 2374045 h 2374045"/>
                  <a:gd name="connsiteX18" fmla="*/ 3555021 w 6354501"/>
                  <a:gd name="connsiteY18" fmla="*/ 2374045 h 2374045"/>
                  <a:gd name="connsiteX19" fmla="*/ 2934398 w 6354501"/>
                  <a:gd name="connsiteY19" fmla="*/ 2374045 h 2374045"/>
                  <a:gd name="connsiteX20" fmla="*/ 2367743 w 6354501"/>
                  <a:gd name="connsiteY20" fmla="*/ 2374045 h 2374045"/>
                  <a:gd name="connsiteX21" fmla="*/ 1855055 w 6354501"/>
                  <a:gd name="connsiteY21" fmla="*/ 2374045 h 2374045"/>
                  <a:gd name="connsiteX22" fmla="*/ 1072531 w 6354501"/>
                  <a:gd name="connsiteY22" fmla="*/ 2374045 h 2374045"/>
                  <a:gd name="connsiteX23" fmla="*/ 478892 w 6354501"/>
                  <a:gd name="connsiteY23" fmla="*/ 2374045 h 2374045"/>
                  <a:gd name="connsiteX24" fmla="*/ 0 w 6354501"/>
                  <a:gd name="connsiteY24" fmla="*/ 1895153 h 2374045"/>
                  <a:gd name="connsiteX25" fmla="*/ 0 w 6354501"/>
                  <a:gd name="connsiteY25" fmla="*/ 1423066 h 2374045"/>
                  <a:gd name="connsiteX26" fmla="*/ 0 w 6354501"/>
                  <a:gd name="connsiteY26" fmla="*/ 965142 h 2374045"/>
                  <a:gd name="connsiteX27" fmla="*/ 0 w 6354501"/>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54501" h="2374045" fill="none" extrusionOk="0">
                    <a:moveTo>
                      <a:pt x="0" y="478892"/>
                    </a:moveTo>
                    <a:cubicBezTo>
                      <a:pt x="-40200" y="211066"/>
                      <a:pt x="232005" y="49236"/>
                      <a:pt x="478892" y="0"/>
                    </a:cubicBezTo>
                    <a:cubicBezTo>
                      <a:pt x="771429" y="-4355"/>
                      <a:pt x="881221" y="7714"/>
                      <a:pt x="1207449" y="0"/>
                    </a:cubicBezTo>
                    <a:cubicBezTo>
                      <a:pt x="1533677" y="-7714"/>
                      <a:pt x="1598836" y="1684"/>
                      <a:pt x="1936006" y="0"/>
                    </a:cubicBezTo>
                    <a:cubicBezTo>
                      <a:pt x="2273176" y="-1684"/>
                      <a:pt x="2315546" y="21421"/>
                      <a:pt x="2448694" y="0"/>
                    </a:cubicBezTo>
                    <a:cubicBezTo>
                      <a:pt x="2581842" y="-21421"/>
                      <a:pt x="2843217" y="-7845"/>
                      <a:pt x="3015349" y="0"/>
                    </a:cubicBezTo>
                    <a:cubicBezTo>
                      <a:pt x="3187481" y="7845"/>
                      <a:pt x="3424846" y="25284"/>
                      <a:pt x="3797873" y="0"/>
                    </a:cubicBezTo>
                    <a:cubicBezTo>
                      <a:pt x="4170900" y="-25284"/>
                      <a:pt x="4063933" y="-5804"/>
                      <a:pt x="4310561" y="0"/>
                    </a:cubicBezTo>
                    <a:cubicBezTo>
                      <a:pt x="4557189" y="5804"/>
                      <a:pt x="4595664" y="25009"/>
                      <a:pt x="4823249" y="0"/>
                    </a:cubicBezTo>
                    <a:cubicBezTo>
                      <a:pt x="5050834" y="-25009"/>
                      <a:pt x="5500865" y="13249"/>
                      <a:pt x="5875609" y="0"/>
                    </a:cubicBezTo>
                    <a:cubicBezTo>
                      <a:pt x="6132410" y="3474"/>
                      <a:pt x="6363095" y="172856"/>
                      <a:pt x="6354501" y="478892"/>
                    </a:cubicBezTo>
                    <a:cubicBezTo>
                      <a:pt x="6370876" y="582641"/>
                      <a:pt x="6340447" y="700797"/>
                      <a:pt x="6354501" y="908491"/>
                    </a:cubicBezTo>
                    <a:cubicBezTo>
                      <a:pt x="6368555" y="1116185"/>
                      <a:pt x="6339455" y="1266240"/>
                      <a:pt x="6354501" y="1408903"/>
                    </a:cubicBezTo>
                    <a:cubicBezTo>
                      <a:pt x="6369547" y="1551566"/>
                      <a:pt x="6364698" y="1740149"/>
                      <a:pt x="6354501" y="1895153"/>
                    </a:cubicBezTo>
                    <a:cubicBezTo>
                      <a:pt x="6388512" y="2161136"/>
                      <a:pt x="6119820" y="2409020"/>
                      <a:pt x="5875609" y="2374045"/>
                    </a:cubicBezTo>
                    <a:cubicBezTo>
                      <a:pt x="5667231" y="2395650"/>
                      <a:pt x="5477002" y="2389155"/>
                      <a:pt x="5308954" y="2374045"/>
                    </a:cubicBezTo>
                    <a:cubicBezTo>
                      <a:pt x="5140907" y="2358935"/>
                      <a:pt x="4936591" y="2373963"/>
                      <a:pt x="4688331" y="2374045"/>
                    </a:cubicBezTo>
                    <a:cubicBezTo>
                      <a:pt x="4440071" y="2374127"/>
                      <a:pt x="4222371" y="2379052"/>
                      <a:pt x="4067709" y="2374045"/>
                    </a:cubicBezTo>
                    <a:cubicBezTo>
                      <a:pt x="3913047" y="2369038"/>
                      <a:pt x="3715395" y="2399378"/>
                      <a:pt x="3555021" y="2374045"/>
                    </a:cubicBezTo>
                    <a:cubicBezTo>
                      <a:pt x="3394647" y="2348712"/>
                      <a:pt x="3151956" y="2347265"/>
                      <a:pt x="2934398" y="2374045"/>
                    </a:cubicBezTo>
                    <a:cubicBezTo>
                      <a:pt x="2716840" y="2400825"/>
                      <a:pt x="2603967" y="2354790"/>
                      <a:pt x="2367743" y="2374045"/>
                    </a:cubicBezTo>
                    <a:cubicBezTo>
                      <a:pt x="2131519" y="2393300"/>
                      <a:pt x="2050645" y="2360612"/>
                      <a:pt x="1855055" y="2374045"/>
                    </a:cubicBezTo>
                    <a:cubicBezTo>
                      <a:pt x="1659465" y="2387478"/>
                      <a:pt x="1377743" y="2343958"/>
                      <a:pt x="1072531" y="2374045"/>
                    </a:cubicBezTo>
                    <a:cubicBezTo>
                      <a:pt x="767319" y="2404132"/>
                      <a:pt x="754955" y="2384170"/>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54501" h="2374045" stroke="0" extrusionOk="0">
                    <a:moveTo>
                      <a:pt x="0" y="478892"/>
                    </a:moveTo>
                    <a:cubicBezTo>
                      <a:pt x="1648" y="264812"/>
                      <a:pt x="242370" y="49968"/>
                      <a:pt x="478892" y="0"/>
                    </a:cubicBezTo>
                    <a:cubicBezTo>
                      <a:pt x="791354" y="-8574"/>
                      <a:pt x="929352" y="-8479"/>
                      <a:pt x="1207449" y="0"/>
                    </a:cubicBezTo>
                    <a:cubicBezTo>
                      <a:pt x="1485546" y="8479"/>
                      <a:pt x="1618300" y="3690"/>
                      <a:pt x="1774104" y="0"/>
                    </a:cubicBezTo>
                    <a:cubicBezTo>
                      <a:pt x="1929908" y="-3690"/>
                      <a:pt x="2094824" y="-23595"/>
                      <a:pt x="2340759" y="0"/>
                    </a:cubicBezTo>
                    <a:cubicBezTo>
                      <a:pt x="2586695" y="23595"/>
                      <a:pt x="2887881" y="-21331"/>
                      <a:pt x="3069316" y="0"/>
                    </a:cubicBezTo>
                    <a:cubicBezTo>
                      <a:pt x="3250751" y="21331"/>
                      <a:pt x="3458604" y="25621"/>
                      <a:pt x="3689939" y="0"/>
                    </a:cubicBezTo>
                    <a:cubicBezTo>
                      <a:pt x="3921274" y="-25621"/>
                      <a:pt x="4276951" y="9061"/>
                      <a:pt x="4472463" y="0"/>
                    </a:cubicBezTo>
                    <a:cubicBezTo>
                      <a:pt x="4667975" y="-9061"/>
                      <a:pt x="4922530" y="16272"/>
                      <a:pt x="5254987" y="0"/>
                    </a:cubicBezTo>
                    <a:cubicBezTo>
                      <a:pt x="5587444" y="-16272"/>
                      <a:pt x="5634745" y="25886"/>
                      <a:pt x="5875609" y="0"/>
                    </a:cubicBezTo>
                    <a:cubicBezTo>
                      <a:pt x="6132459" y="-3430"/>
                      <a:pt x="6304001" y="213963"/>
                      <a:pt x="6354501" y="478892"/>
                    </a:cubicBezTo>
                    <a:cubicBezTo>
                      <a:pt x="6339755" y="687907"/>
                      <a:pt x="6354048" y="759322"/>
                      <a:pt x="6354501" y="950979"/>
                    </a:cubicBezTo>
                    <a:cubicBezTo>
                      <a:pt x="6354954" y="1142636"/>
                      <a:pt x="6361652" y="1295443"/>
                      <a:pt x="6354501" y="1423066"/>
                    </a:cubicBezTo>
                    <a:cubicBezTo>
                      <a:pt x="6347350" y="1550689"/>
                      <a:pt x="6356169" y="1672103"/>
                      <a:pt x="6354501" y="1895153"/>
                    </a:cubicBezTo>
                    <a:cubicBezTo>
                      <a:pt x="6384066" y="2163292"/>
                      <a:pt x="6143028" y="2388985"/>
                      <a:pt x="5875609" y="2374045"/>
                    </a:cubicBezTo>
                    <a:cubicBezTo>
                      <a:pt x="5649823" y="2389659"/>
                      <a:pt x="5368489" y="2362048"/>
                      <a:pt x="5147052" y="2374045"/>
                    </a:cubicBezTo>
                    <a:cubicBezTo>
                      <a:pt x="4925615" y="2386042"/>
                      <a:pt x="4781030" y="2374208"/>
                      <a:pt x="4526430" y="2374045"/>
                    </a:cubicBezTo>
                    <a:cubicBezTo>
                      <a:pt x="4271830" y="2373882"/>
                      <a:pt x="4204510" y="2353987"/>
                      <a:pt x="3905807" y="2374045"/>
                    </a:cubicBezTo>
                    <a:cubicBezTo>
                      <a:pt x="3607104" y="2394103"/>
                      <a:pt x="3308260" y="2357604"/>
                      <a:pt x="3123283" y="2374045"/>
                    </a:cubicBezTo>
                    <a:cubicBezTo>
                      <a:pt x="2938306" y="2390486"/>
                      <a:pt x="2586825" y="2350668"/>
                      <a:pt x="2394727" y="2374045"/>
                    </a:cubicBezTo>
                    <a:cubicBezTo>
                      <a:pt x="2202629" y="2397422"/>
                      <a:pt x="2055900" y="2350723"/>
                      <a:pt x="1774104" y="2374045"/>
                    </a:cubicBezTo>
                    <a:cubicBezTo>
                      <a:pt x="1492308" y="2397367"/>
                      <a:pt x="1348515" y="2350558"/>
                      <a:pt x="1207449" y="2374045"/>
                    </a:cubicBezTo>
                    <a:cubicBezTo>
                      <a:pt x="1066384" y="2397532"/>
                      <a:pt x="679356" y="2405358"/>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defRPr/>
                </a:pPr>
                <a:r>
                  <a:rPr lang="en-US" sz="4267" kern="0" dirty="0">
                    <a:solidFill>
                      <a:srgbClr val="000000"/>
                    </a:solidFill>
                    <a:latin typeface="UTM Duepuntozero" panose="02040603050506020204" pitchFamily="18" charset="0"/>
                    <a:sym typeface="Arial"/>
                  </a:rPr>
                  <a:t>1.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đúng</a:t>
                </a:r>
                <a:r>
                  <a:rPr lang="en-US" sz="4267" kern="0" dirty="0">
                    <a:solidFill>
                      <a:srgbClr val="000000"/>
                    </a:solidFill>
                    <a:latin typeface="UTM Duepuntozero" panose="02040603050506020204" pitchFamily="18" charset="0"/>
                    <a:sym typeface="Arial"/>
                  </a:rPr>
                  <a:t>.</a:t>
                </a:r>
              </a:p>
              <a:p>
                <a:pPr algn="just" defTabSz="1219170">
                  <a:lnSpc>
                    <a:spcPct val="110000"/>
                  </a:lnSpc>
                  <a:buClr>
                    <a:srgbClr val="000000"/>
                  </a:buClr>
                  <a:defRPr/>
                </a:pPr>
                <a:r>
                  <a:rPr lang="en-US" sz="4267" kern="0" dirty="0">
                    <a:solidFill>
                      <a:srgbClr val="000000"/>
                    </a:solidFill>
                    <a:latin typeface="UTM Duepuntozero" panose="02040603050506020204" pitchFamily="18" charset="0"/>
                    <a:sym typeface="Arial"/>
                  </a:rPr>
                  <a:t>2.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to, </a:t>
                </a:r>
                <a:r>
                  <a:rPr lang="en-US" sz="4267" kern="0" dirty="0" err="1">
                    <a:solidFill>
                      <a:srgbClr val="000000"/>
                    </a:solidFill>
                    <a:latin typeface="UTM Duepuntozero" panose="02040603050506020204" pitchFamily="18" charset="0"/>
                    <a:sym typeface="Arial"/>
                  </a:rPr>
                  <a:t>rõ</a:t>
                </a:r>
                <a:r>
                  <a:rPr lang="en-US" sz="4267" kern="0" dirty="0">
                    <a:solidFill>
                      <a:srgbClr val="000000"/>
                    </a:solidFill>
                    <a:latin typeface="UTM Duepuntozero" panose="02040603050506020204" pitchFamily="18" charset="0"/>
                    <a:sym typeface="Arial"/>
                  </a:rPr>
                  <a:t>.</a:t>
                </a:r>
              </a:p>
              <a:p>
                <a:pPr algn="just" defTabSz="1219170">
                  <a:lnSpc>
                    <a:spcPct val="110000"/>
                  </a:lnSpc>
                  <a:buClr>
                    <a:srgbClr val="000000"/>
                  </a:buClr>
                  <a:defRPr/>
                </a:pPr>
                <a:r>
                  <a:rPr lang="en-US" sz="4267" kern="0" dirty="0">
                    <a:solidFill>
                      <a:srgbClr val="000000"/>
                    </a:solidFill>
                    <a:latin typeface="UTM Duepuntozero" panose="02040603050506020204" pitchFamily="18" charset="0"/>
                    <a:sym typeface="Arial"/>
                  </a:rPr>
                  <a:t>3.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ngắt</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nghỉ</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đúng</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chỗ</a:t>
                </a:r>
                <a:r>
                  <a:rPr lang="en-US" sz="4800" kern="0" dirty="0">
                    <a:solidFill>
                      <a:srgbClr val="000000"/>
                    </a:solidFill>
                    <a:latin typeface="UTM Duepuntozero" panose="02040603050506020204" pitchFamily="18" charset="0"/>
                    <a:sym typeface="Arial"/>
                  </a:rPr>
                  <a:t>.</a:t>
                </a:r>
              </a:p>
            </p:txBody>
          </p:sp>
          <p:sp>
            <p:nvSpPr>
              <p:cNvPr id="28" name="Rectangle: Rounded Corners 27">
                <a:extLst>
                  <a:ext uri="{FF2B5EF4-FFF2-40B4-BE49-F238E27FC236}">
                    <a16:creationId xmlns:a16="http://schemas.microsoft.com/office/drawing/2014/main" id="{52E677FB-5CA6-F9CE-7A50-DFDC247FF0E6}"/>
                  </a:ext>
                </a:extLst>
              </p:cNvPr>
              <p:cNvSpPr/>
              <p:nvPr/>
            </p:nvSpPr>
            <p:spPr>
              <a:xfrm>
                <a:off x="3918934" y="1281370"/>
                <a:ext cx="4475386" cy="749648"/>
              </a:xfrm>
              <a:prstGeom prst="roundRect">
                <a:avLst>
                  <a:gd name="adj" fmla="val 50000"/>
                </a:avLst>
              </a:prstGeom>
              <a:solidFill>
                <a:schemeClr val="tx1">
                  <a:lumMod val="10000"/>
                  <a:lumOff val="9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Tiêu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chí</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đánh</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giá</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endParaRPr>
              </a:p>
            </p:txBody>
          </p:sp>
        </p:grpSp>
        <p:grpSp>
          <p:nvGrpSpPr>
            <p:cNvPr id="8" name="Group 7">
              <a:extLst>
                <a:ext uri="{FF2B5EF4-FFF2-40B4-BE49-F238E27FC236}">
                  <a16:creationId xmlns:a16="http://schemas.microsoft.com/office/drawing/2014/main" id="{72FA19BD-B05E-27FD-A083-7CA133A130E1}"/>
                </a:ext>
              </a:extLst>
            </p:cNvPr>
            <p:cNvGrpSpPr/>
            <p:nvPr/>
          </p:nvGrpSpPr>
          <p:grpSpPr>
            <a:xfrm>
              <a:off x="2288300" y="2473815"/>
              <a:ext cx="1558527" cy="498929"/>
              <a:chOff x="2287368" y="2478771"/>
              <a:chExt cx="1558527" cy="498929"/>
            </a:xfrm>
          </p:grpSpPr>
          <p:pic>
            <p:nvPicPr>
              <p:cNvPr id="18" name="Picture 17" descr="Shape, circle&#10;&#10;Description automatically generated">
                <a:extLst>
                  <a:ext uri="{FF2B5EF4-FFF2-40B4-BE49-F238E27FC236}">
                    <a16:creationId xmlns:a16="http://schemas.microsoft.com/office/drawing/2014/main" id="{12C55F0B-AB2C-ACE1-2680-CBB7DA902D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287368" y="2483740"/>
                <a:ext cx="456217" cy="493960"/>
              </a:xfrm>
              <a:prstGeom prst="rect">
                <a:avLst/>
              </a:prstGeom>
            </p:spPr>
          </p:pic>
          <p:pic>
            <p:nvPicPr>
              <p:cNvPr id="19" name="Picture 18" descr="Shape, circle&#10;&#10;Description automatically generated">
                <a:extLst>
                  <a:ext uri="{FF2B5EF4-FFF2-40B4-BE49-F238E27FC236}">
                    <a16:creationId xmlns:a16="http://schemas.microsoft.com/office/drawing/2014/main" id="{5921DC4A-CA0C-0609-3582-B76AE4E52AE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319596" y="2478771"/>
                <a:ext cx="526299" cy="477713"/>
              </a:xfrm>
              <a:prstGeom prst="rect">
                <a:avLst/>
              </a:prstGeom>
            </p:spPr>
          </p:pic>
          <p:pic>
            <p:nvPicPr>
              <p:cNvPr id="20" name="Picture 19" descr="Shape, circle&#10;&#10;Description automatically generated">
                <a:extLst>
                  <a:ext uri="{FF2B5EF4-FFF2-40B4-BE49-F238E27FC236}">
                    <a16:creationId xmlns:a16="http://schemas.microsoft.com/office/drawing/2014/main" id="{FC6F6BC6-ADFD-E3FC-5B74-186A873566C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747426" y="2504955"/>
                <a:ext cx="604846" cy="451529"/>
              </a:xfrm>
              <a:prstGeom prst="rect">
                <a:avLst/>
              </a:prstGeom>
            </p:spPr>
          </p:pic>
        </p:grpSp>
        <p:grpSp>
          <p:nvGrpSpPr>
            <p:cNvPr id="9" name="Group 8">
              <a:extLst>
                <a:ext uri="{FF2B5EF4-FFF2-40B4-BE49-F238E27FC236}">
                  <a16:creationId xmlns:a16="http://schemas.microsoft.com/office/drawing/2014/main" id="{30C4AB89-D831-FBE9-69D8-26B7C56D627D}"/>
                </a:ext>
              </a:extLst>
            </p:cNvPr>
            <p:cNvGrpSpPr/>
            <p:nvPr/>
          </p:nvGrpSpPr>
          <p:grpSpPr>
            <a:xfrm>
              <a:off x="2534278" y="3015458"/>
              <a:ext cx="1538407" cy="493960"/>
              <a:chOff x="2287368" y="2483740"/>
              <a:chExt cx="1538407" cy="493960"/>
            </a:xfrm>
          </p:grpSpPr>
          <p:pic>
            <p:nvPicPr>
              <p:cNvPr id="14" name="Picture 13" descr="Shape, circle&#10;&#10;Description automatically generated">
                <a:extLst>
                  <a:ext uri="{FF2B5EF4-FFF2-40B4-BE49-F238E27FC236}">
                    <a16:creationId xmlns:a16="http://schemas.microsoft.com/office/drawing/2014/main" id="{6413489A-F436-6127-FA2E-3ABE309A940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287368" y="2483740"/>
                <a:ext cx="456217" cy="493960"/>
              </a:xfrm>
              <a:prstGeom prst="rect">
                <a:avLst/>
              </a:prstGeom>
            </p:spPr>
          </p:pic>
          <p:pic>
            <p:nvPicPr>
              <p:cNvPr id="15" name="Picture 14" descr="Shape, circle&#10;&#10;Description automatically generated">
                <a:extLst>
                  <a:ext uri="{FF2B5EF4-FFF2-40B4-BE49-F238E27FC236}">
                    <a16:creationId xmlns:a16="http://schemas.microsoft.com/office/drawing/2014/main" id="{166A2342-512E-F58F-5C1F-FBF42AE761F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299476" y="2487916"/>
                <a:ext cx="526299" cy="477713"/>
              </a:xfrm>
              <a:prstGeom prst="rect">
                <a:avLst/>
              </a:prstGeom>
            </p:spPr>
          </p:pic>
          <p:pic>
            <p:nvPicPr>
              <p:cNvPr id="17" name="Picture 16" descr="Shape, circle&#10;&#10;Description automatically generated">
                <a:extLst>
                  <a:ext uri="{FF2B5EF4-FFF2-40B4-BE49-F238E27FC236}">
                    <a16:creationId xmlns:a16="http://schemas.microsoft.com/office/drawing/2014/main" id="{C2B39CAE-4464-1E0A-5956-ED03B6B8015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747426" y="2504955"/>
                <a:ext cx="604846" cy="451529"/>
              </a:xfrm>
              <a:prstGeom prst="rect">
                <a:avLst/>
              </a:prstGeom>
            </p:spPr>
          </p:pic>
        </p:grpSp>
        <p:grpSp>
          <p:nvGrpSpPr>
            <p:cNvPr id="10" name="Group 9">
              <a:extLst>
                <a:ext uri="{FF2B5EF4-FFF2-40B4-BE49-F238E27FC236}">
                  <a16:creationId xmlns:a16="http://schemas.microsoft.com/office/drawing/2014/main" id="{799AD05C-DF02-4360-4437-5A9CC3C982A8}"/>
                </a:ext>
              </a:extLst>
            </p:cNvPr>
            <p:cNvGrpSpPr/>
            <p:nvPr/>
          </p:nvGrpSpPr>
          <p:grpSpPr>
            <a:xfrm>
              <a:off x="4541274" y="3599730"/>
              <a:ext cx="1465985" cy="498928"/>
              <a:chOff x="2233232" y="2478771"/>
              <a:chExt cx="1465985" cy="498928"/>
            </a:xfrm>
          </p:grpSpPr>
          <p:pic>
            <p:nvPicPr>
              <p:cNvPr id="11" name="Picture 10" descr="Shape, circle&#10;&#10;Description automatically generated">
                <a:extLst>
                  <a:ext uri="{FF2B5EF4-FFF2-40B4-BE49-F238E27FC236}">
                    <a16:creationId xmlns:a16="http://schemas.microsoft.com/office/drawing/2014/main" id="{EBD17F04-2FDD-6CCB-0D5A-E7CC588C30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233232" y="2483739"/>
                <a:ext cx="456217" cy="493960"/>
              </a:xfrm>
              <a:prstGeom prst="rect">
                <a:avLst/>
              </a:prstGeom>
            </p:spPr>
          </p:pic>
          <p:pic>
            <p:nvPicPr>
              <p:cNvPr id="12" name="Picture 11" descr="Shape, circle&#10;&#10;Description automatically generated">
                <a:extLst>
                  <a:ext uri="{FF2B5EF4-FFF2-40B4-BE49-F238E27FC236}">
                    <a16:creationId xmlns:a16="http://schemas.microsoft.com/office/drawing/2014/main" id="{45EF6F7E-87BB-DD2E-F97B-51AD026E6DA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172918" y="2478771"/>
                <a:ext cx="526299" cy="477713"/>
              </a:xfrm>
              <a:prstGeom prst="rect">
                <a:avLst/>
              </a:prstGeom>
            </p:spPr>
          </p:pic>
          <p:pic>
            <p:nvPicPr>
              <p:cNvPr id="13" name="Picture 12" descr="Shape, circle&#10;&#10;Description automatically generated">
                <a:extLst>
                  <a:ext uri="{FF2B5EF4-FFF2-40B4-BE49-F238E27FC236}">
                    <a16:creationId xmlns:a16="http://schemas.microsoft.com/office/drawing/2014/main" id="{1E0E6137-90F7-C6AD-90CE-EE5D3994006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672667" y="2504955"/>
                <a:ext cx="604846" cy="451529"/>
              </a:xfrm>
              <a:prstGeom prst="rect">
                <a:avLst/>
              </a:prstGeom>
            </p:spPr>
          </p:pic>
        </p:grpSp>
      </p:grpSp>
      <p:pic>
        <p:nvPicPr>
          <p:cNvPr id="29" name="Picture 28">
            <a:extLst>
              <a:ext uri="{FF2B5EF4-FFF2-40B4-BE49-F238E27FC236}">
                <a16:creationId xmlns:a16="http://schemas.microsoft.com/office/drawing/2014/main" id="{383D0889-0463-1A22-051A-F16B3369D16B}"/>
              </a:ext>
            </a:extLst>
          </p:cNvPr>
          <p:cNvPicPr>
            <a:picLocks noChangeAspect="1"/>
          </p:cNvPicPr>
          <p:nvPr/>
        </p:nvPicPr>
        <p:blipFill>
          <a:blip r:embed="rId5"/>
          <a:stretch>
            <a:fillRect/>
          </a:stretch>
        </p:blipFill>
        <p:spPr>
          <a:xfrm>
            <a:off x="1799239" y="485775"/>
            <a:ext cx="8620491" cy="1408298"/>
          </a:xfrm>
          <a:prstGeom prst="rect">
            <a:avLst/>
          </a:prstGeom>
        </p:spPr>
      </p:pic>
    </p:spTree>
    <p:extLst>
      <p:ext uri="{BB962C8B-B14F-4D97-AF65-F5344CB8AC3E}">
        <p14:creationId xmlns:p14="http://schemas.microsoft.com/office/powerpoint/2010/main" val="3569306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5333">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5333">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85333">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26560D5B-A378-AF32-E20C-2711F1195B6C}"/>
              </a:ext>
            </a:extLst>
          </p:cNvPr>
          <p:cNvPicPr>
            <a:picLocks noChangeAspect="1"/>
          </p:cNvPicPr>
          <p:nvPr/>
        </p:nvPicPr>
        <p:blipFill>
          <a:blip r:embed="rId5"/>
          <a:stretch>
            <a:fillRect/>
          </a:stretch>
        </p:blipFill>
        <p:spPr>
          <a:xfrm>
            <a:off x="0" y="873801"/>
            <a:ext cx="12192000" cy="5796197"/>
          </a:xfrm>
          <a:prstGeom prst="rect">
            <a:avLst/>
          </a:prstGeom>
        </p:spPr>
      </p:pic>
    </p:spTree>
    <p:extLst>
      <p:ext uri="{BB962C8B-B14F-4D97-AF65-F5344CB8AC3E}">
        <p14:creationId xmlns:p14="http://schemas.microsoft.com/office/powerpoint/2010/main" val="40200514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4971D-7E6F-4E5C-AE3D-D88934C36209}"/>
              </a:ext>
            </a:extLst>
          </p:cNvPr>
          <p:cNvPicPr>
            <a:picLocks noChangeAspect="1"/>
          </p:cNvPicPr>
          <p:nvPr/>
        </p:nvPicPr>
        <p:blipFill>
          <a:blip r:embed="rId2"/>
          <a:stretch>
            <a:fillRect/>
          </a:stretch>
        </p:blipFill>
        <p:spPr>
          <a:xfrm>
            <a:off x="-2" y="0"/>
            <a:ext cx="12192000" cy="6858000"/>
          </a:xfrm>
          <a:prstGeom prst="rect">
            <a:avLst/>
          </a:prstGeom>
        </p:spPr>
      </p:pic>
      <p:sp>
        <p:nvSpPr>
          <p:cNvPr id="7" name="矩形 27">
            <a:extLst>
              <a:ext uri="{FF2B5EF4-FFF2-40B4-BE49-F238E27FC236}">
                <a16:creationId xmlns:a16="http://schemas.microsoft.com/office/drawing/2014/main" id="{C304EEDC-83C9-4A6F-B557-78482078F86D}"/>
              </a:ext>
            </a:extLst>
          </p:cNvPr>
          <p:cNvSpPr/>
          <p:nvPr/>
        </p:nvSpPr>
        <p:spPr>
          <a:xfrm>
            <a:off x="0" y="123824"/>
            <a:ext cx="12192001" cy="66008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8" name="图片 3">
            <a:extLst>
              <a:ext uri="{FF2B5EF4-FFF2-40B4-BE49-F238E27FC236}">
                <a16:creationId xmlns:a16="http://schemas.microsoft.com/office/drawing/2014/main" id="{B5EBDFDA-1C11-A3C6-0238-06FEE390A6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09" b="10876"/>
          <a:stretch/>
        </p:blipFill>
        <p:spPr>
          <a:xfrm>
            <a:off x="-87730" y="-105787"/>
            <a:ext cx="12536905" cy="6572250"/>
          </a:xfrm>
          <a:prstGeom prst="rect">
            <a:avLst/>
          </a:prstGeom>
          <a:effectLst>
            <a:outerShdw blurRad="25400" algn="ctr" rotWithShape="0">
              <a:prstClr val="black">
                <a:alpha val="70000"/>
              </a:prstClr>
            </a:outerShdw>
          </a:effectLst>
        </p:spPr>
      </p:pic>
      <p:sp>
        <p:nvSpPr>
          <p:cNvPr id="9" name="TextBox 8">
            <a:extLst>
              <a:ext uri="{FF2B5EF4-FFF2-40B4-BE49-F238E27FC236}">
                <a16:creationId xmlns:a16="http://schemas.microsoft.com/office/drawing/2014/main" id="{CF57D910-11B0-C882-5B6F-FFAACA803EFD}"/>
              </a:ext>
            </a:extLst>
          </p:cNvPr>
          <p:cNvSpPr txBox="1"/>
          <p:nvPr/>
        </p:nvSpPr>
        <p:spPr>
          <a:xfrm>
            <a:off x="2324100" y="2969270"/>
            <a:ext cx="7905750" cy="2308324"/>
          </a:xfrm>
          <a:prstGeom prst="rect">
            <a:avLst/>
          </a:prstGeom>
          <a:noFill/>
        </p:spPr>
        <p:txBody>
          <a:bodyPr wrap="square" rtlCol="0">
            <a:spAutoFit/>
          </a:bodyPr>
          <a:lstStyle/>
          <a:p>
            <a:pPr algn="ctr"/>
            <a:r>
              <a:rPr lang="en-GB" sz="4800" b="1" dirty="0" err="1">
                <a:solidFill>
                  <a:srgbClr val="336753"/>
                </a:solidFill>
                <a:latin typeface="Cambria" panose="02040503050406030204" pitchFamily="18" charset="0"/>
                <a:ea typeface="Cambria" panose="02040503050406030204" pitchFamily="18" charset="0"/>
              </a:rPr>
              <a:t>Trao</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đổi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với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bạn</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một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điều</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em</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biết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về</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cuộc</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đời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hoạt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động</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của</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Bác</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Hồ</a:t>
            </a:r>
            <a:r>
              <a:rPr lang="en-GB" sz="4800" b="1" dirty="0">
                <a:solidFill>
                  <a:srgbClr val="336753"/>
                </a:solidFill>
                <a:latin typeface="Cambria" panose="02040503050406030204" pitchFamily="18" charset="0"/>
                <a:ea typeface="Cambria" panose="02040503050406030204" pitchFamily="18" charset="0"/>
              </a:rPr>
              <a:t>.</a:t>
            </a:r>
            <a:endParaRPr lang="en-GB" sz="4800" dirty="0">
              <a:solidFill>
                <a:srgbClr val="33675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59609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3108543"/>
          </a:xfrm>
          <a:prstGeom prst="rect">
            <a:avLst/>
          </a:prstGeom>
          <a:noFill/>
        </p:spPr>
        <p:txBody>
          <a:bodyPr wrap="square" rtlCol="0">
            <a:spAutoFit/>
          </a:bodyPr>
          <a:lstStyle/>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Ít hôm sau, anh đột nhiên hỏi người bạn rằng:</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Anh Lê, anh có yêu nước không?</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Người bạn đáp: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Tất nhiên là có chứ!</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Anh Ba hỏi tiếp: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Anh có thể giữ bí mật không? Người bạn đáp: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Có.</a:t>
            </a:r>
            <a:endParaRPr kumimoji="0" lang="vi-VN" sz="28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200329"/>
          </a:xfrm>
          <a:prstGeom prst="rect">
            <a:avLst/>
          </a:prstGeom>
          <a:noFill/>
        </p:spPr>
        <p:txBody>
          <a:bodyPr wrap="square" rtlCol="0">
            <a:spAutoFit/>
          </a:bodyPr>
          <a:lstStyle/>
          <a:p>
            <a:pPr lvl="0">
              <a:defRPr/>
            </a:pPr>
            <a:r>
              <a:rPr lang="vi-VN" sz="3600" b="1" dirty="0">
                <a:solidFill>
                  <a:prstClr val="black"/>
                </a:solidFill>
                <a:latin typeface="Cambria" panose="02040503050406030204" pitchFamily="18" charset="0"/>
                <a:ea typeface="Cambria" panose="02040503050406030204" pitchFamily="18" charset="0"/>
              </a:rPr>
              <a:t>1. Trước khi đề nghị anh Lê ra nước ngoài với mình, anh Ba đã hỏi anh Lê những gì?</a:t>
            </a:r>
          </a:p>
        </p:txBody>
      </p:sp>
      <p:sp>
        <p:nvSpPr>
          <p:cNvPr id="6" name="Rectangle: Rounded Corners 5">
            <a:extLst>
              <a:ext uri="{FF2B5EF4-FFF2-40B4-BE49-F238E27FC236}">
                <a16:creationId xmlns:a16="http://schemas.microsoft.com/office/drawing/2014/main" id="{61E37948-BFE5-8C0D-41EF-C6996F0A1409}"/>
              </a:ext>
            </a:extLst>
          </p:cNvPr>
          <p:cNvSpPr/>
          <p:nvPr/>
        </p:nvSpPr>
        <p:spPr>
          <a:xfrm>
            <a:off x="1619250" y="3438525"/>
            <a:ext cx="5362575"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EEE195C-2B98-07A0-C547-D25F01B24BAF}"/>
              </a:ext>
            </a:extLst>
          </p:cNvPr>
          <p:cNvSpPr/>
          <p:nvPr/>
        </p:nvSpPr>
        <p:spPr>
          <a:xfrm>
            <a:off x="1562101" y="5124450"/>
            <a:ext cx="4667250"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640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3046988"/>
          </a:xfrm>
          <a:prstGeom prst="rect">
            <a:avLst/>
          </a:prstGeom>
          <a:noFill/>
        </p:spPr>
        <p:txBody>
          <a:bodyPr wrap="square" rtlCol="0">
            <a:spAutoFit/>
          </a:bodyPr>
          <a:lstStyle/>
          <a:p>
            <a:pPr lvl="0" algn="just">
              <a:defRPr/>
            </a:pPr>
            <a:r>
              <a:rPr lang="vi-VN" sz="3200" dirty="0">
                <a:solidFill>
                  <a:srgbClr val="70AD47">
                    <a:lumMod val="50000"/>
                  </a:srgbClr>
                </a:solidFill>
                <a:latin typeface="Cambria" panose="02040503050406030204" pitchFamily="18" charset="0"/>
                <a:ea typeface="Cambria" panose="02040503050406030204" pitchFamily="18" charset="0"/>
              </a:rPr>
              <a:t> Anh Ba nói tiếp: </a:t>
            </a:r>
          </a:p>
          <a:p>
            <a:pPr lvl="0" algn="just">
              <a:defRPr/>
            </a:pPr>
            <a:r>
              <a:rPr lang="vi-VN" sz="3200" dirty="0">
                <a:solidFill>
                  <a:srgbClr val="70AD47">
                    <a:lumMod val="50000"/>
                  </a:srgbClr>
                </a:solidFill>
                <a:latin typeface="Cambria" panose="02040503050406030204" pitchFamily="18" charset="0"/>
                <a:ea typeface="Cambria" panose="02040503050406030204" pitchFamily="18" charset="0"/>
              </a:rPr>
              <a:t>   - Tôi muốn đi ra nước ngoài, xem nước Pháp và các nước khác. Sau khi xem xét họ làm như thế nào, tôi sẽ trở về giúp đồng bào chúng ta. Nhưng nếu đi một mình, thật ra cũng có nhiều mạo hiểm... Anh muốn đi với tôi không?</a:t>
            </a:r>
            <a:endParaRPr kumimoji="0" lang="vi-VN"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200329"/>
          </a:xfrm>
          <a:prstGeom prst="rect">
            <a:avLst/>
          </a:prstGeom>
          <a:noFill/>
        </p:spPr>
        <p:txBody>
          <a:bodyPr wrap="square" rtlCol="0">
            <a:spAutoFit/>
          </a:bodyPr>
          <a:lstStyle/>
          <a:p>
            <a:pPr lvl="0">
              <a:defRPr/>
            </a:pPr>
            <a:r>
              <a:rPr lang="en-US" sz="3600" b="1" dirty="0">
                <a:solidFill>
                  <a:prstClr val="black"/>
                </a:solidFill>
                <a:latin typeface="Cambria" panose="02040503050406030204" pitchFamily="18" charset="0"/>
                <a:ea typeface="Cambria" panose="02040503050406030204" pitchFamily="18" charset="0"/>
              </a:rPr>
              <a:t>2</a:t>
            </a:r>
            <a:r>
              <a:rPr lang="vi-VN" sz="3600" b="1" dirty="0">
                <a:solidFill>
                  <a:prstClr val="black"/>
                </a:solidFill>
                <a:latin typeface="Cambria" panose="02040503050406030204" pitchFamily="18" charset="0"/>
                <a:ea typeface="Cambria" panose="02040503050406030204" pitchFamily="18" charset="0"/>
              </a:rPr>
              <a:t>. Những câu nói nào cho biết mục đích ra nước ngoài của anh Ba?</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7DF1615-4008-DDD1-7E35-F0A95B608B0F}"/>
              </a:ext>
            </a:extLst>
          </p:cNvPr>
          <p:cNvSpPr/>
          <p:nvPr/>
        </p:nvSpPr>
        <p:spPr>
          <a:xfrm>
            <a:off x="1609725" y="3524250"/>
            <a:ext cx="9629775"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1BB3F8D-31BF-7D25-B7B8-96E0A417D7E5}"/>
              </a:ext>
            </a:extLst>
          </p:cNvPr>
          <p:cNvSpPr/>
          <p:nvPr/>
        </p:nvSpPr>
        <p:spPr>
          <a:xfrm>
            <a:off x="1352550" y="4076701"/>
            <a:ext cx="9896475" cy="4381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87C63F-1B66-E667-ABDE-DC8676731586}"/>
              </a:ext>
            </a:extLst>
          </p:cNvPr>
          <p:cNvSpPr/>
          <p:nvPr/>
        </p:nvSpPr>
        <p:spPr>
          <a:xfrm>
            <a:off x="1438276" y="4591051"/>
            <a:ext cx="5429250" cy="4381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9936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766114" y="3257275"/>
            <a:ext cx="10410967" cy="2554545"/>
          </a:xfrm>
          <a:prstGeom prst="rect">
            <a:avLst/>
          </a:prstGeom>
          <a:noFill/>
        </p:spPr>
        <p:txBody>
          <a:bodyPr wrap="square" rtlCol="0">
            <a:spAutoFit/>
          </a:bodyPr>
          <a:lstStyle/>
          <a:p>
            <a:pPr marL="457200" lvl="0" indent="-457200" algn="just">
              <a:buFont typeface="Symbol"/>
              <a:buChar char="Þ"/>
              <a:defRPr/>
            </a:pPr>
            <a:r>
              <a:rPr lang="vi-VN" sz="4000" b="1" dirty="0">
                <a:solidFill>
                  <a:srgbClr val="FF0000"/>
                </a:solidFill>
                <a:latin typeface="Cambria" panose="02040503050406030204" pitchFamily="18" charset="0"/>
                <a:ea typeface="Cambria" panose="02040503050406030204" pitchFamily="18" charset="0"/>
              </a:rPr>
              <a:t>Câu nói th</a:t>
            </a:r>
            <a:r>
              <a:rPr lang="en-US" sz="4000" b="1" dirty="0">
                <a:solidFill>
                  <a:srgbClr val="FF0000"/>
                </a:solidFill>
                <a:latin typeface="Cambria" panose="02040503050406030204" pitchFamily="18" charset="0"/>
                <a:ea typeface="Cambria" panose="02040503050406030204" pitchFamily="18" charset="0"/>
              </a:rPr>
              <a:t>ể</a:t>
            </a:r>
            <a:r>
              <a:rPr lang="vi-VN" sz="4000" b="1" dirty="0">
                <a:solidFill>
                  <a:srgbClr val="FF0000"/>
                </a:solidFill>
                <a:latin typeface="Cambria" panose="02040503050406030204" pitchFamily="18" charset="0"/>
                <a:ea typeface="Cambria" panose="02040503050406030204" pitchFamily="18" charset="0"/>
              </a:rPr>
              <a:t> hiện lòng hăng hái, tinh thần quyết tâm vượt qua mọi khó khăn, gian khổ để tìm ra được con đường cứu dân, cứu nước của anh Ba (hay của Bác Hồ).</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077218"/>
          </a:xfrm>
          <a:prstGeom prst="rect">
            <a:avLst/>
          </a:prstGeom>
          <a:noFill/>
        </p:spPr>
        <p:txBody>
          <a:bodyPr wrap="square" rtlCol="0">
            <a:spAutoFit/>
          </a:bodyPr>
          <a:lstStyle/>
          <a:p>
            <a:pPr lvl="0">
              <a:defRPr/>
            </a:pPr>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Câu nói "Chúng ta sẽ làm việc, chúng ta sẽ làm bất cứ việc gì để sống và để đi.“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thể</a:t>
            </a:r>
            <a:r>
              <a:rPr lang="vi-VN" sz="3200" b="1" dirty="0">
                <a:solidFill>
                  <a:prstClr val="black"/>
                </a:solidFill>
                <a:latin typeface="Cambria" panose="02040503050406030204" pitchFamily="18" charset="0"/>
                <a:ea typeface="Cambria" panose="02040503050406030204" pitchFamily="18" charset="0"/>
              </a:rPr>
              <a:t> hiện điều gì?</a:t>
            </a:r>
          </a:p>
        </p:txBody>
      </p:sp>
    </p:spTree>
    <p:extLst>
      <p:ext uri="{BB962C8B-B14F-4D97-AF65-F5344CB8AC3E}">
        <p14:creationId xmlns:p14="http://schemas.microsoft.com/office/powerpoint/2010/main" val="25719685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638175" y="3019150"/>
            <a:ext cx="11001375" cy="2554545"/>
          </a:xfrm>
          <a:prstGeom prst="rect">
            <a:avLst/>
          </a:prstGeom>
          <a:noFill/>
        </p:spPr>
        <p:txBody>
          <a:bodyPr wrap="square" rtlCol="0">
            <a:spAutoFit/>
          </a:bodyPr>
          <a:lstStyle/>
          <a:p>
            <a:pPr marL="457200" lvl="0" indent="-457200" algn="just">
              <a:buFont typeface="Symbol"/>
              <a:buChar char="Þ"/>
              <a:defRPr/>
            </a:pPr>
            <a:r>
              <a:rPr lang="vi-VN" sz="3200" b="1" dirty="0">
                <a:solidFill>
                  <a:srgbClr val="FF0000"/>
                </a:solidFill>
                <a:latin typeface="Cambria" panose="02040503050406030204" pitchFamily="18" charset="0"/>
                <a:ea typeface="Cambria" panose="02040503050406030204" pitchFamily="18" charset="0"/>
              </a:rPr>
              <a:t>Qua câu chuyện này, tác giả muốn nói: Để làm được việc lớn, phải có ý chí và lòng quyết tâm; Để tìm được con đường cứu nước, cứu dân, trước hết phải yêu nước, thưong dân, sau đó là cần có nhiệt huyết, ý chỉ và nghị lực để vượt qua mọi khó khăn, gian khổ.</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4. </a:t>
            </a:r>
            <a:r>
              <a:rPr lang="vi-VN" sz="4000" b="1" dirty="0">
                <a:solidFill>
                  <a:prstClr val="black"/>
                </a:solidFill>
                <a:latin typeface="Cambria" panose="02040503050406030204" pitchFamily="18" charset="0"/>
                <a:ea typeface="Cambria" panose="02040503050406030204" pitchFamily="18" charset="0"/>
              </a:rPr>
              <a:t>Theo em, tác giả muốn nói điều gì qua câu chuyện này?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800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832789" y="2942055"/>
            <a:ext cx="10410967" cy="2554545"/>
          </a:xfrm>
          <a:prstGeom prst="rect">
            <a:avLst/>
          </a:prstGeom>
          <a:noFill/>
        </p:spPr>
        <p:txBody>
          <a:bodyPr wrap="square" rtlCol="0">
            <a:spAutoFit/>
          </a:bodyPr>
          <a:lstStyle/>
          <a:p>
            <a:pPr marL="457200" lvl="0" indent="-457200" algn="just">
              <a:buFont typeface="Symbol"/>
              <a:buChar char="Þ"/>
              <a:defRPr/>
            </a:pPr>
            <a:r>
              <a:rPr lang="vi-VN" sz="3200" b="1" dirty="0">
                <a:solidFill>
                  <a:srgbClr val="70AD47">
                    <a:lumMod val="50000"/>
                  </a:srgbClr>
                </a:solidFill>
                <a:latin typeface="Cambria" panose="02040503050406030204" pitchFamily="18" charset="0"/>
                <a:ea typeface="Cambria" panose="02040503050406030204" pitchFamily="18" charset="0"/>
              </a:rPr>
              <a:t>Bước 1: </a:t>
            </a:r>
            <a:r>
              <a:rPr lang="vi-VN" sz="3200" b="1" dirty="0">
                <a:solidFill>
                  <a:srgbClr val="FF0000"/>
                </a:solidFill>
                <a:latin typeface="Cambria" panose="02040503050406030204" pitchFamily="18" charset="0"/>
                <a:ea typeface="Cambria" panose="02040503050406030204" pitchFamily="18" charset="0"/>
              </a:rPr>
              <a:t>Lựa chọn câu chuyện về Bác Hồ mà em định kể.</a:t>
            </a:r>
          </a:p>
          <a:p>
            <a:pPr marL="457200" lvl="0" indent="-457200" algn="just">
              <a:buFont typeface="Symbol"/>
              <a:buChar char="Þ"/>
              <a:defRPr/>
            </a:pPr>
            <a:r>
              <a:rPr lang="vi-VN" sz="3200" b="1" dirty="0">
                <a:solidFill>
                  <a:srgbClr val="70AD47">
                    <a:lumMod val="50000"/>
                  </a:srgbClr>
                </a:solidFill>
                <a:latin typeface="Cambria" panose="02040503050406030204" pitchFamily="18" charset="0"/>
                <a:ea typeface="Cambria" panose="02040503050406030204" pitchFamily="18" charset="0"/>
              </a:rPr>
              <a:t>Bước 2: </a:t>
            </a:r>
            <a:r>
              <a:rPr lang="vi-VN" sz="3200" b="1" dirty="0">
                <a:solidFill>
                  <a:srgbClr val="FF0000"/>
                </a:solidFill>
                <a:latin typeface="Cambria" panose="02040503050406030204" pitchFamily="18" charset="0"/>
                <a:ea typeface="Cambria" panose="02040503050406030204" pitchFamily="18" charset="0"/>
              </a:rPr>
              <a:t>Nhớ lại nội dung câu chuyện. Sắp xếp các sự việc diễn ra trong câu chuyện theo trình tự rồi kề vắn tắt câu chuyện trong cặp hoặc trong nhóm.</a:t>
            </a: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5. </a:t>
            </a:r>
            <a:r>
              <a:rPr lang="vi-VN" sz="4000" b="1" dirty="0">
                <a:solidFill>
                  <a:prstClr val="black"/>
                </a:solidFill>
                <a:latin typeface="Cambria" panose="02040503050406030204" pitchFamily="18" charset="0"/>
                <a:ea typeface="Cambria" panose="02040503050406030204" pitchFamily="18" charset="0"/>
              </a:rPr>
              <a:t>Kể lại một câu chuyện v</a:t>
            </a:r>
            <a:r>
              <a:rPr lang="en-US" sz="4000" b="1" dirty="0">
                <a:solidFill>
                  <a:prstClr val="black"/>
                </a:solidFill>
                <a:latin typeface="Cambria" panose="02040503050406030204" pitchFamily="18" charset="0"/>
                <a:ea typeface="Cambria" panose="02040503050406030204" pitchFamily="18" charset="0"/>
              </a:rPr>
              <a:t>ề</a:t>
            </a:r>
            <a:r>
              <a:rPr lang="vi-VN" sz="4000" b="1" dirty="0">
                <a:solidFill>
                  <a:prstClr val="black"/>
                </a:solidFill>
                <a:latin typeface="Cambria" panose="02040503050406030204" pitchFamily="18" charset="0"/>
                <a:ea typeface="Cambria" panose="02040503050406030204" pitchFamily="18" charset="0"/>
              </a:rPr>
              <a:t> Bác Hồ mà em đã đọc hoặc đã nghe.</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73468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5120068" y="1402398"/>
            <a:ext cx="6858000" cy="405320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 name="Rectangle: Rounded Corners 1">
            <a:extLst>
              <a:ext uri="{FF2B5EF4-FFF2-40B4-BE49-F238E27FC236}">
                <a16:creationId xmlns:a16="http://schemas.microsoft.com/office/drawing/2014/main" id="{04CF6811-B9A1-42C6-BB90-F458C356A37D}"/>
              </a:ext>
            </a:extLst>
          </p:cNvPr>
          <p:cNvSpPr/>
          <p:nvPr/>
        </p:nvSpPr>
        <p:spPr>
          <a:xfrm>
            <a:off x="2456137" y="676274"/>
            <a:ext cx="8945288" cy="4752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3490DA46-BA90-456D-8304-6B4172B7D032}"/>
              </a:ext>
            </a:extLst>
          </p:cNvPr>
          <p:cNvSpPr txBox="1"/>
          <p:nvPr/>
        </p:nvSpPr>
        <p:spPr>
          <a:xfrm>
            <a:off x="2934496" y="787590"/>
            <a:ext cx="8244595" cy="452431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NỘI DUNG BÀI HỌC:</a:t>
            </a:r>
          </a:p>
          <a:p>
            <a:pPr lvl="0" algn="just">
              <a:defRPr/>
            </a:pP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nói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vi-VN" sz="3200" b="1" dirty="0">
                <a:solidFill>
                  <a:srgbClr val="002060"/>
                </a:solidFill>
                <a:latin typeface="Cambria" panose="02040503050406030204" pitchFamily="18" charset="0"/>
                <a:ea typeface="Cambria" panose="02040503050406030204" pitchFamily="18" charset="0"/>
              </a:rPr>
              <a:t> tình yêu nước của anh Ba. Anh luôn mong muốn được ra nước ngoài học hỏi để về giúp đất nước mình phát triển. Qua câu chuyện này, tác giả muốn nhắn nhủ rằng mỗi chúng ta hãy luôn mang trong mình sự nhiệt huyết, ý chí quyết tâm để thực hiện những mục tiêu, ước mơ của chính mình. </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34990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C3CEEB1D-5EEA-48D1-1810-F8106A667A45}"/>
              </a:ext>
            </a:extLst>
          </p:cNvPr>
          <p:cNvPicPr>
            <a:picLocks noChangeAspect="1"/>
          </p:cNvPicPr>
          <p:nvPr/>
        </p:nvPicPr>
        <p:blipFill>
          <a:blip r:embed="rId5"/>
          <a:stretch>
            <a:fillRect/>
          </a:stretch>
        </p:blipFill>
        <p:spPr>
          <a:xfrm>
            <a:off x="-123825" y="549457"/>
            <a:ext cx="12192000" cy="6235336"/>
          </a:xfrm>
          <a:prstGeom prst="rect">
            <a:avLst/>
          </a:prstGeom>
        </p:spPr>
      </p:pic>
    </p:spTree>
    <p:extLst>
      <p:ext uri="{BB962C8B-B14F-4D97-AF65-F5344CB8AC3E}">
        <p14:creationId xmlns:p14="http://schemas.microsoft.com/office/powerpoint/2010/main" val="28457091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13" name="TextBox 12">
            <a:extLst>
              <a:ext uri="{FF2B5EF4-FFF2-40B4-BE49-F238E27FC236}">
                <a16:creationId xmlns:a16="http://schemas.microsoft.com/office/drawing/2014/main" id="{AD2F3FFC-8F2D-4A99-9171-EC957451CDAD}"/>
              </a:ext>
            </a:extLst>
          </p:cNvPr>
          <p:cNvSpPr txBox="1"/>
          <p:nvPr/>
        </p:nvSpPr>
        <p:spPr>
          <a:xfrm>
            <a:off x="2171700" y="3049782"/>
            <a:ext cx="7848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3E8606"/>
                </a:solidFill>
                <a:latin typeface="Cambria" panose="02040503050406030204" pitchFamily="18" charset="0"/>
                <a:ea typeface="Cambria" panose="02040503050406030204" pitchFamily="18" charset="0"/>
              </a:rPr>
              <a:t>3 </a:t>
            </a:r>
            <a:r>
              <a:rPr lang="en-US" sz="3600" b="1" dirty="0" err="1">
                <a:solidFill>
                  <a:srgbClr val="3E8606"/>
                </a:solidFill>
                <a:latin typeface="Cambria" panose="02040503050406030204" pitchFamily="18" charset="0"/>
                <a:ea typeface="Cambria" panose="02040503050406030204" pitchFamily="18" charset="0"/>
              </a:rPr>
              <a:t>bạn</a:t>
            </a:r>
            <a:r>
              <a:rPr lang="en-US" sz="3600" b="1" dirty="0">
                <a:solidFill>
                  <a:srgbClr val="3E8606"/>
                </a:solidFill>
                <a:latin typeface="Cambria" panose="02040503050406030204" pitchFamily="18" charset="0"/>
                <a:ea typeface="Cambria" panose="02040503050406030204" pitchFamily="18" charset="0"/>
              </a:rPr>
              <a:t> </a:t>
            </a:r>
            <a:r>
              <a:rPr lang="en-US" sz="3600" b="1" dirty="0" err="1">
                <a:solidFill>
                  <a:srgbClr val="3E8606"/>
                </a:solidFill>
                <a:latin typeface="Cambria" panose="02040503050406030204" pitchFamily="18" charset="0"/>
                <a:ea typeface="Cambria" panose="02040503050406030204" pitchFamily="18" charset="0"/>
              </a:rPr>
              <a:t>đóng</a:t>
            </a:r>
            <a:r>
              <a:rPr lang="en-US" sz="3600" b="1" dirty="0">
                <a:solidFill>
                  <a:srgbClr val="3E8606"/>
                </a:solidFill>
                <a:latin typeface="Cambria" panose="02040503050406030204" pitchFamily="18" charset="0"/>
                <a:ea typeface="Cambria" panose="02040503050406030204" pitchFamily="18" charset="0"/>
              </a:rPr>
              <a:t> </a:t>
            </a:r>
            <a:r>
              <a:rPr lang="en-US" sz="3600" b="1" dirty="0" err="1">
                <a:solidFill>
                  <a:srgbClr val="3E8606"/>
                </a:solidFill>
                <a:latin typeface="Cambria" panose="02040503050406030204" pitchFamily="18" charset="0"/>
                <a:ea typeface="Cambria" panose="02040503050406030204" pitchFamily="18" charset="0"/>
              </a:rPr>
              <a:t>vai</a:t>
            </a:r>
            <a:endParaRPr kumimoji="0" lang="en-US" sz="3600" b="1" i="0" u="none" strike="noStrike" kern="1200" cap="none" spc="0" normalizeH="0" baseline="0" noProof="0" dirty="0">
              <a:ln>
                <a:noFill/>
              </a:ln>
              <a:solidFill>
                <a:srgbClr val="3E8606"/>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689F3E98-8E51-43C6-970E-DEB744F36A79}"/>
              </a:ext>
            </a:extLst>
          </p:cNvPr>
          <p:cNvGrpSpPr/>
          <p:nvPr/>
        </p:nvGrpSpPr>
        <p:grpSpPr>
          <a:xfrm>
            <a:off x="6732401" y="1079818"/>
            <a:ext cx="3733801" cy="2029766"/>
            <a:chOff x="2876549" y="1504950"/>
            <a:chExt cx="3733801" cy="2029766"/>
          </a:xfrm>
        </p:grpSpPr>
        <p:pic>
          <p:nvPicPr>
            <p:cNvPr id="18" name="Picture 17" descr="cloud.png">
              <a:extLst>
                <a:ext uri="{FF2B5EF4-FFF2-40B4-BE49-F238E27FC236}">
                  <a16:creationId xmlns:a16="http://schemas.microsoft.com/office/drawing/2014/main" id="{08540882-892D-4FC5-B60D-DCBEB72DC736}"/>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19" name="TextBox 18">
              <a:extLst>
                <a:ext uri="{FF2B5EF4-FFF2-40B4-BE49-F238E27FC236}">
                  <a16:creationId xmlns:a16="http://schemas.microsoft.com/office/drawing/2014/main" id="{071792E6-25FC-4C12-80B3-9E1D02999FD1}"/>
                </a:ext>
              </a:extLst>
            </p:cNvPr>
            <p:cNvSpPr txBox="1"/>
            <p:nvPr/>
          </p:nvSpPr>
          <p:spPr>
            <a:xfrm>
              <a:off x="2876549" y="2162977"/>
              <a:ext cx="3733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Anh Ba</a:t>
              </a: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CC919A57-C381-4655-A776-9849DCFE45E9}"/>
              </a:ext>
            </a:extLst>
          </p:cNvPr>
          <p:cNvGrpSpPr/>
          <p:nvPr/>
        </p:nvGrpSpPr>
        <p:grpSpPr>
          <a:xfrm>
            <a:off x="1610171" y="1079818"/>
            <a:ext cx="3771901" cy="2029766"/>
            <a:chOff x="2705099" y="1504950"/>
            <a:chExt cx="3771901" cy="2029766"/>
          </a:xfrm>
        </p:grpSpPr>
        <p:pic>
          <p:nvPicPr>
            <p:cNvPr id="21" name="Picture 20" descr="cloud.png">
              <a:extLst>
                <a:ext uri="{FF2B5EF4-FFF2-40B4-BE49-F238E27FC236}">
                  <a16:creationId xmlns:a16="http://schemas.microsoft.com/office/drawing/2014/main" id="{9FE1D95A-FFC2-4A0E-9907-68D57EC10BFE}"/>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2" name="TextBox 21">
              <a:extLst>
                <a:ext uri="{FF2B5EF4-FFF2-40B4-BE49-F238E27FC236}">
                  <a16:creationId xmlns:a16="http://schemas.microsoft.com/office/drawing/2014/main" id="{0B0159FF-0EB2-4583-9708-45003251B106}"/>
                </a:ext>
              </a:extLst>
            </p:cNvPr>
            <p:cNvSpPr txBox="1"/>
            <p:nvPr/>
          </p:nvSpPr>
          <p:spPr>
            <a:xfrm>
              <a:off x="2705099" y="1934377"/>
              <a:ext cx="37338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Người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 dẫn chuyện</a:t>
              </a:r>
              <a:endParaRPr kumimoji="0" lang="en-US"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7F03E88-67A7-4A1A-A028-A99125010848}"/>
              </a:ext>
            </a:extLst>
          </p:cNvPr>
          <p:cNvGrpSpPr/>
          <p:nvPr/>
        </p:nvGrpSpPr>
        <p:grpSpPr>
          <a:xfrm>
            <a:off x="4334321" y="3910249"/>
            <a:ext cx="3733801" cy="2029766"/>
            <a:chOff x="2760881" y="1504950"/>
            <a:chExt cx="3733801" cy="2029766"/>
          </a:xfrm>
        </p:grpSpPr>
        <p:pic>
          <p:nvPicPr>
            <p:cNvPr id="27" name="Picture 26" descr="cloud.png">
              <a:extLst>
                <a:ext uri="{FF2B5EF4-FFF2-40B4-BE49-F238E27FC236}">
                  <a16:creationId xmlns:a16="http://schemas.microsoft.com/office/drawing/2014/main" id="{1B092E5C-931C-4BF7-952A-D619C6F5B710}"/>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8" name="TextBox 27">
              <a:extLst>
                <a:ext uri="{FF2B5EF4-FFF2-40B4-BE49-F238E27FC236}">
                  <a16:creationId xmlns:a16="http://schemas.microsoft.com/office/drawing/2014/main" id="{2E74FC3C-D1E5-43DF-8594-7557B6C82C24}"/>
                </a:ext>
              </a:extLst>
            </p:cNvPr>
            <p:cNvSpPr txBox="1"/>
            <p:nvPr/>
          </p:nvSpPr>
          <p:spPr>
            <a:xfrm>
              <a:off x="2760881" y="2214755"/>
              <a:ext cx="3733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Anh Lê</a:t>
              </a: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137487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5" name="Picture 4">
            <a:extLst>
              <a:ext uri="{FF2B5EF4-FFF2-40B4-BE49-F238E27FC236}">
                <a16:creationId xmlns:a16="http://schemas.microsoft.com/office/drawing/2014/main" id="{43628BC4-A05E-1DE1-122A-2D4C6AB20DEE}"/>
              </a:ext>
            </a:extLst>
          </p:cNvPr>
          <p:cNvPicPr>
            <a:picLocks noChangeAspect="1"/>
          </p:cNvPicPr>
          <p:nvPr/>
        </p:nvPicPr>
        <p:blipFill>
          <a:blip r:embed="rId5"/>
          <a:stretch>
            <a:fillRect/>
          </a:stretch>
        </p:blipFill>
        <p:spPr>
          <a:xfrm>
            <a:off x="242565" y="488539"/>
            <a:ext cx="11821169" cy="6547671"/>
          </a:xfrm>
          <a:prstGeom prst="rect">
            <a:avLst/>
          </a:prstGeom>
        </p:spPr>
      </p:pic>
    </p:spTree>
    <p:extLst>
      <p:ext uri="{BB962C8B-B14F-4D97-AF65-F5344CB8AC3E}">
        <p14:creationId xmlns:p14="http://schemas.microsoft.com/office/powerpoint/2010/main" val="244037964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1. </a:t>
            </a:r>
            <a:r>
              <a:rPr lang="en-US" sz="4000" b="1" dirty="0" err="1">
                <a:solidFill>
                  <a:prstClr val="black"/>
                </a:solidFill>
                <a:latin typeface="Cambria" panose="02040503050406030204" pitchFamily="18" charset="0"/>
                <a:ea typeface="Cambria" panose="02040503050406030204" pitchFamily="18" charset="0"/>
              </a:rPr>
              <a:t>Tìm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các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danh</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từ</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riêng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trong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bài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đọc</a:t>
            </a:r>
            <a:r>
              <a:rPr lang="en-US" sz="4000" b="1" dirty="0">
                <a:solidFill>
                  <a:prstClr val="black"/>
                </a:solidFill>
                <a:latin typeface="Cambria" panose="02040503050406030204" pitchFamily="18" charset="0"/>
                <a:ea typeface="Cambria" panose="02040503050406030204" pitchFamily="18" charset="0"/>
              </a:rPr>
              <a:t> Anh Ba.</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Speech Bubble: Rectangle with Corners Rounded 5">
            <a:extLst>
              <a:ext uri="{FF2B5EF4-FFF2-40B4-BE49-F238E27FC236}">
                <a16:creationId xmlns:a16="http://schemas.microsoft.com/office/drawing/2014/main" id="{88E7CF2F-8A67-6E3F-8273-F504B406B9E4}"/>
              </a:ext>
            </a:extLst>
          </p:cNvPr>
          <p:cNvSpPr/>
          <p:nvPr/>
        </p:nvSpPr>
        <p:spPr>
          <a:xfrm>
            <a:off x="4502625" y="3027498"/>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a:solidFill>
                  <a:srgbClr val="F7A9BD">
                    <a:lumMod val="10000"/>
                  </a:srgbClr>
                </a:solidFill>
                <a:latin typeface="Cambria" panose="02040503050406030204" pitchFamily="18" charset="0"/>
                <a:sym typeface="Arial"/>
              </a:rPr>
              <a:t>(anh) Ba</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Speech Bubble: Rectangle with Corners Rounded 6">
            <a:extLst>
              <a:ext uri="{FF2B5EF4-FFF2-40B4-BE49-F238E27FC236}">
                <a16:creationId xmlns:a16="http://schemas.microsoft.com/office/drawing/2014/main" id="{3CE7143F-A3B8-25E1-3C8B-789C91AF07D4}"/>
              </a:ext>
            </a:extLst>
          </p:cNvPr>
          <p:cNvSpPr/>
          <p:nvPr/>
        </p:nvSpPr>
        <p:spPr>
          <a:xfrm>
            <a:off x="8188800" y="301797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a:solidFill>
                  <a:srgbClr val="F7A9BD">
                    <a:lumMod val="10000"/>
                  </a:srgbClr>
                </a:solidFill>
                <a:latin typeface="Cambria" panose="02040503050406030204" pitchFamily="18" charset="0"/>
                <a:sym typeface="Arial"/>
              </a:rPr>
              <a:t>(</a:t>
            </a:r>
            <a:r>
              <a:rPr lang="en-US" sz="4000" b="1" kern="0" dirty="0" err="1">
                <a:solidFill>
                  <a:srgbClr val="F7A9BD">
                    <a:lumMod val="10000"/>
                  </a:srgbClr>
                </a:solidFill>
                <a:latin typeface="Cambria" panose="02040503050406030204" pitchFamily="18" charset="0"/>
                <a:sym typeface="Arial"/>
              </a:rPr>
              <a:t>anh</a:t>
            </a:r>
            <a:r>
              <a:rPr lang="en-US" sz="4000" b="1" kern="0" dirty="0">
                <a:solidFill>
                  <a:srgbClr val="F7A9BD">
                    <a:lumMod val="10000"/>
                  </a:srgbClr>
                </a:solidFill>
                <a:latin typeface="Cambria" panose="02040503050406030204" pitchFamily="18" charset="0"/>
                <a:sym typeface="Arial"/>
              </a:rPr>
              <a:t>) Lê</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8" name="Speech Bubble: Rectangle with Corners Rounded 7">
            <a:extLst>
              <a:ext uri="{FF2B5EF4-FFF2-40B4-BE49-F238E27FC236}">
                <a16:creationId xmlns:a16="http://schemas.microsoft.com/office/drawing/2014/main" id="{C7880344-EF14-7F77-EEAD-B4832B1CF523}"/>
              </a:ext>
            </a:extLst>
          </p:cNvPr>
          <p:cNvSpPr/>
          <p:nvPr/>
        </p:nvSpPr>
        <p:spPr>
          <a:xfrm>
            <a:off x="6379050" y="4608648"/>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Bác</a:t>
            </a:r>
            <a:r>
              <a:rPr lang="en-US" sz="4000" b="1" kern="0" dirty="0">
                <a:solidFill>
                  <a:srgbClr val="F7A9BD">
                    <a:lumMod val="10000"/>
                  </a:srgbClr>
                </a:solidFill>
                <a:latin typeface="Cambria" panose="02040503050406030204" pitchFamily="18" charset="0"/>
                <a:sym typeface="Arial"/>
              </a:rPr>
              <a:t> </a:t>
            </a:r>
            <a:r>
              <a:rPr lang="en-US" sz="4000" b="1" kern="0" dirty="0" err="1">
                <a:solidFill>
                  <a:srgbClr val="F7A9BD">
                    <a:lumMod val="10000"/>
                  </a:srgbClr>
                </a:solidFill>
                <a:latin typeface="Cambria" panose="02040503050406030204" pitchFamily="18" charset="0"/>
                <a:sym typeface="Arial"/>
              </a:rPr>
              <a:t>Hồ</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Speech Bubble: Rectangle with Corners Rounded 8">
            <a:extLst>
              <a:ext uri="{FF2B5EF4-FFF2-40B4-BE49-F238E27FC236}">
                <a16:creationId xmlns:a16="http://schemas.microsoft.com/office/drawing/2014/main" id="{E5BD19D6-C985-7FEB-A02A-D8271ACE7CA0}"/>
              </a:ext>
            </a:extLst>
          </p:cNvPr>
          <p:cNvSpPr/>
          <p:nvPr/>
        </p:nvSpPr>
        <p:spPr>
          <a:xfrm>
            <a:off x="406875" y="307512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Sài</a:t>
            </a:r>
            <a:r>
              <a:rPr lang="en-US" sz="4000" b="1" kern="0" dirty="0">
                <a:solidFill>
                  <a:srgbClr val="F7A9BD">
                    <a:lumMod val="10000"/>
                  </a:srgbClr>
                </a:solidFill>
                <a:latin typeface="Cambria" panose="02040503050406030204" pitchFamily="18" charset="0"/>
                <a:sym typeface="Arial"/>
              </a:rPr>
              <a:t> </a:t>
            </a:r>
            <a:r>
              <a:rPr lang="en-US" sz="4000" b="1" kern="0" dirty="0" err="1">
                <a:solidFill>
                  <a:srgbClr val="F7A9BD">
                    <a:lumMod val="10000"/>
                  </a:srgbClr>
                </a:solidFill>
                <a:latin typeface="Cambria" panose="02040503050406030204" pitchFamily="18" charset="0"/>
                <a:sym typeface="Arial"/>
              </a:rPr>
              <a:t>Gòn</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0" name="Speech Bubble: Rectangle with Corners Rounded 9">
            <a:extLst>
              <a:ext uri="{FF2B5EF4-FFF2-40B4-BE49-F238E27FC236}">
                <a16:creationId xmlns:a16="http://schemas.microsoft.com/office/drawing/2014/main" id="{53015791-DE78-3B43-F29C-F89BA983B451}"/>
              </a:ext>
            </a:extLst>
          </p:cNvPr>
          <p:cNvSpPr/>
          <p:nvPr/>
        </p:nvSpPr>
        <p:spPr>
          <a:xfrm>
            <a:off x="2330925" y="459912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Pháp</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93207283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4971D-7E6F-4E5C-AE3D-D88934C36209}"/>
              </a:ext>
            </a:extLst>
          </p:cNvPr>
          <p:cNvPicPr>
            <a:picLocks noChangeAspect="1"/>
          </p:cNvPicPr>
          <p:nvPr/>
        </p:nvPicPr>
        <p:blipFill>
          <a:blip r:embed="rId2"/>
          <a:stretch>
            <a:fillRect/>
          </a:stretch>
        </p:blipFill>
        <p:spPr>
          <a:xfrm>
            <a:off x="-2" y="0"/>
            <a:ext cx="12192000" cy="6858000"/>
          </a:xfrm>
          <a:prstGeom prst="rect">
            <a:avLst/>
          </a:prstGeom>
        </p:spPr>
      </p:pic>
      <p:sp>
        <p:nvSpPr>
          <p:cNvPr id="7" name="矩形 27">
            <a:extLst>
              <a:ext uri="{FF2B5EF4-FFF2-40B4-BE49-F238E27FC236}">
                <a16:creationId xmlns:a16="http://schemas.microsoft.com/office/drawing/2014/main" id="{C304EEDC-83C9-4A6F-B557-78482078F86D}"/>
              </a:ext>
            </a:extLst>
          </p:cNvPr>
          <p:cNvSpPr/>
          <p:nvPr/>
        </p:nvSpPr>
        <p:spPr>
          <a:xfrm>
            <a:off x="0" y="544749"/>
            <a:ext cx="12192001" cy="577823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sp>
        <p:nvSpPr>
          <p:cNvPr id="5" name="TextBox 4">
            <a:extLst>
              <a:ext uri="{FF2B5EF4-FFF2-40B4-BE49-F238E27FC236}">
                <a16:creationId xmlns:a16="http://schemas.microsoft.com/office/drawing/2014/main" id="{8E143F41-B42A-4A2D-8D3A-03A479C2CA8F}"/>
              </a:ext>
            </a:extLst>
          </p:cNvPr>
          <p:cNvSpPr txBox="1"/>
          <p:nvPr/>
        </p:nvSpPr>
        <p:spPr>
          <a:xfrm>
            <a:off x="4952997" y="1379782"/>
            <a:ext cx="6629403" cy="3539430"/>
          </a:xfrm>
          <a:prstGeom prst="rect">
            <a:avLst/>
          </a:prstGeom>
          <a:noFill/>
        </p:spPr>
        <p:txBody>
          <a:bodyPr wrap="square" rtlCol="0">
            <a:spAutoFit/>
          </a:bodyPr>
          <a:lstStyle/>
          <a:p>
            <a:pPr marL="285750" lvl="0" indent="-285750" algn="just">
              <a:buFontTx/>
              <a:buChar char="-"/>
              <a:defRPr/>
            </a:pPr>
            <a:r>
              <a:rPr lang="vi-VN" sz="2800" b="1" dirty="0">
                <a:solidFill>
                  <a:prstClr val="black"/>
                </a:solidFill>
                <a:latin typeface="Cambria" panose="02040503050406030204" pitchFamily="18" charset="0"/>
                <a:ea typeface="Cambria" panose="02040503050406030204" pitchFamily="18" charset="0"/>
              </a:rPr>
              <a:t>Tháng 6 - 1911, </a:t>
            </a:r>
            <a:r>
              <a:rPr lang="en-US" sz="2800" b="1" dirty="0" err="1">
                <a:solidFill>
                  <a:prstClr val="black"/>
                </a:solidFill>
                <a:latin typeface="Cambria" panose="02040503050406030204" pitchFamily="18" charset="0"/>
                <a:ea typeface="Cambria" panose="02040503050406030204" pitchFamily="18" charset="0"/>
              </a:rPr>
              <a:t>Bác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Hồ</a:t>
            </a:r>
            <a:r>
              <a:rPr lang="vi-VN" sz="2800" b="1" dirty="0">
                <a:solidFill>
                  <a:prstClr val="black"/>
                </a:solidFill>
                <a:latin typeface="Cambria" panose="02040503050406030204" pitchFamily="18" charset="0"/>
                <a:ea typeface="Cambria" panose="02040503050406030204" pitchFamily="18" charset="0"/>
              </a:rPr>
              <a:t> đi ra </a:t>
            </a:r>
            <a:r>
              <a:rPr lang="en-US" sz="2800" b="1" dirty="0" err="1">
                <a:solidFill>
                  <a:prstClr val="black"/>
                </a:solidFill>
                <a:latin typeface="Cambria" panose="02040503050406030204" pitchFamily="18" charset="0"/>
                <a:ea typeface="Cambria" panose="02040503050406030204" pitchFamily="18" charset="0"/>
              </a:rPr>
              <a:t>tìm</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đường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cứu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nước</a:t>
            </a:r>
            <a:r>
              <a:rPr lang="en-US" sz="2800" b="1" dirty="0">
                <a:solidFill>
                  <a:prstClr val="black"/>
                </a:solidFill>
                <a:latin typeface="Cambria" panose="02040503050406030204" pitchFamily="18" charset="0"/>
                <a:ea typeface="Cambria" panose="02040503050406030204" pitchFamily="18" charset="0"/>
              </a:rPr>
              <a:t>.</a:t>
            </a:r>
          </a:p>
          <a:p>
            <a:pPr marL="285750" lvl="0" indent="-285750" algn="just">
              <a:buFontTx/>
              <a:buChar char="-"/>
              <a:defRPr/>
            </a:pPr>
            <a:r>
              <a:rPr lang="en-US" sz="2800" b="1" dirty="0">
                <a:solidFill>
                  <a:prstClr val="black"/>
                </a:solidFill>
                <a:latin typeface="Cambria" panose="02040503050406030204" pitchFamily="18" charset="0"/>
                <a:ea typeface="Cambria" panose="02040503050406030204" pitchFamily="18" charset="0"/>
              </a:rPr>
              <a:t>Trong </a:t>
            </a:r>
            <a:r>
              <a:rPr lang="vi-VN" sz="2800" b="1" dirty="0">
                <a:solidFill>
                  <a:prstClr val="black"/>
                </a:solidFill>
                <a:latin typeface="Cambria" panose="02040503050406030204" pitchFamily="18" charset="0"/>
                <a:ea typeface="Cambria" panose="02040503050406030204" pitchFamily="18" charset="0"/>
              </a:rPr>
              <a:t>suốt 30 năm hoạt động, Người đã đi đến nước Pháp và nhiều nước châu Âu, châu Á, châu Phi, châu Mỹ. </a:t>
            </a:r>
            <a:endParaRPr lang="en-US" sz="2800" b="1" dirty="0">
              <a:solidFill>
                <a:prstClr val="black"/>
              </a:solidFill>
              <a:latin typeface="Cambria" panose="02040503050406030204" pitchFamily="18" charset="0"/>
              <a:ea typeface="Cambria" panose="02040503050406030204" pitchFamily="18" charset="0"/>
            </a:endParaRPr>
          </a:p>
          <a:p>
            <a:pPr marL="285750" lvl="0" indent="-285750" algn="just">
              <a:buFontTx/>
              <a:buChar char="-"/>
              <a:defRPr/>
            </a:pPr>
            <a:r>
              <a:rPr lang="vi-VN" sz="2800" b="1" dirty="0">
                <a:solidFill>
                  <a:prstClr val="black"/>
                </a:solidFill>
                <a:latin typeface="Cambria" panose="02040503050406030204" pitchFamily="18" charset="0"/>
                <a:ea typeface="Cambria" panose="02040503050406030204" pitchFamily="18" charset="0"/>
              </a:rPr>
              <a:t>Người vừa lao động kiếm sống, vừa học tập, hoạt động cách mạng và nghiên cứu các học thuyết cách mạng.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052" name="Picture 4" descr="Tổng hợp những bài thơ hay viết về Bác Hồ kính yêu">
            <a:extLst>
              <a:ext uri="{FF2B5EF4-FFF2-40B4-BE49-F238E27FC236}">
                <a16:creationId xmlns:a16="http://schemas.microsoft.com/office/drawing/2014/main" id="{8B675CF9-C734-C155-C549-56293383C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 y="780542"/>
            <a:ext cx="3533775" cy="5253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07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200329"/>
          </a:xfrm>
          <a:prstGeom prst="rect">
            <a:avLst/>
          </a:prstGeom>
          <a:noFill/>
        </p:spPr>
        <p:txBody>
          <a:bodyPr wrap="square" rtlCol="0">
            <a:spAutoFit/>
          </a:bodyPr>
          <a:lstStyle/>
          <a:p>
            <a:pPr lvl="0" algn="just">
              <a:defRPr/>
            </a:pPr>
            <a:r>
              <a:rPr lang="en-US" sz="3600" b="1" dirty="0">
                <a:solidFill>
                  <a:prstClr val="black"/>
                </a:solidFill>
                <a:latin typeface="Cambria" panose="02040503050406030204" pitchFamily="18" charset="0"/>
                <a:ea typeface="Cambria" panose="02040503050406030204" pitchFamily="18" charset="0"/>
              </a:rPr>
              <a:t>2. </a:t>
            </a:r>
            <a:r>
              <a:rPr lang="vi-VN" sz="3600" b="1" dirty="0">
                <a:solidFill>
                  <a:prstClr val="black"/>
                </a:solidFill>
                <a:latin typeface="Cambria" panose="02040503050406030204" pitchFamily="18" charset="0"/>
                <a:ea typeface="Cambria" panose="02040503050406030204" pitchFamily="18" charset="0"/>
              </a:rPr>
              <a:t>Tìm từ có nghĩa giống với từ </a:t>
            </a:r>
            <a:r>
              <a:rPr lang="vi-VN" sz="3600" b="1" dirty="0">
                <a:solidFill>
                  <a:srgbClr val="FF0000"/>
                </a:solidFill>
                <a:latin typeface="Cambria" panose="02040503050406030204" pitchFamily="18" charset="0"/>
                <a:ea typeface="Cambria" panose="02040503050406030204" pitchFamily="18" charset="0"/>
              </a:rPr>
              <a:t>hăng hái</a:t>
            </a:r>
            <a:r>
              <a:rPr lang="vi-VN" sz="3600" b="1" dirty="0">
                <a:solidFill>
                  <a:prstClr val="black"/>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can đảm </a:t>
            </a:r>
            <a:r>
              <a:rPr lang="vi-VN" sz="3600" b="1" dirty="0">
                <a:solidFill>
                  <a:prstClr val="black"/>
                </a:solidFill>
                <a:latin typeface="Cambria" panose="02040503050406030204" pitchFamily="18" charset="0"/>
                <a:ea typeface="Cambria" panose="02040503050406030204" pitchFamily="18" charset="0"/>
              </a:rPr>
              <a:t>và đặt câu với những từ em tìm được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1985719-775B-9EE7-4A42-03AD10CC8FDE}"/>
              </a:ext>
            </a:extLst>
          </p:cNvPr>
          <p:cNvSpPr/>
          <p:nvPr/>
        </p:nvSpPr>
        <p:spPr>
          <a:xfrm>
            <a:off x="561976" y="2866820"/>
            <a:ext cx="11287124" cy="800305"/>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err="1">
                <a:solidFill>
                  <a:srgbClr val="FF0000"/>
                </a:solidFill>
                <a:latin typeface="Cambria" panose="02040503050406030204" pitchFamily="18" charset="0"/>
              </a:rPr>
              <a:t>Hăng</a:t>
            </a:r>
            <a:r>
              <a:rPr lang="en-US" sz="3600" b="1" dirty="0">
                <a:solidFill>
                  <a:srgbClr val="FF0000"/>
                </a:solidFill>
                <a:latin typeface="Cambria" panose="02040503050406030204" pitchFamily="18" charset="0"/>
              </a:rPr>
              <a:t> </a:t>
            </a:r>
            <a:r>
              <a:rPr lang="en-US" sz="3600" b="1" dirty="0" err="1">
                <a:solidFill>
                  <a:srgbClr val="FF0000"/>
                </a:solidFill>
                <a:latin typeface="Cambria" panose="02040503050406030204" pitchFamily="18" charset="0"/>
              </a:rPr>
              <a:t>hái</a:t>
            </a:r>
            <a:r>
              <a:rPr lang="en-US" sz="3600" b="1" dirty="0">
                <a:solidFill>
                  <a:srgbClr val="FF0000"/>
                </a:solidFill>
                <a:latin typeface="Cambria" panose="02040503050406030204" pitchFamily="18" charset="0"/>
              </a:rPr>
              <a:t>: </a:t>
            </a:r>
            <a:r>
              <a:rPr lang="en-US" sz="3600" dirty="0" err="1">
                <a:solidFill>
                  <a:srgbClr val="002060"/>
                </a:solidFill>
                <a:latin typeface="Cambria" panose="02040503050406030204" pitchFamily="18" charset="0"/>
              </a:rPr>
              <a:t>nhiệt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huyết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tích</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cực</a:t>
            </a:r>
            <a:r>
              <a:rPr lang="en-US" sz="3600" dirty="0">
                <a:solidFill>
                  <a:srgbClr val="002060"/>
                </a:solidFill>
                <a:latin typeface="Cambria" panose="02040503050406030204" pitchFamily="18" charset="0"/>
              </a:rPr>
              <a:t>, say </a:t>
            </a:r>
            <a:r>
              <a:rPr lang="en-US" sz="3600" dirty="0" err="1">
                <a:solidFill>
                  <a:srgbClr val="002060"/>
                </a:solidFill>
                <a:latin typeface="Cambria" panose="02040503050406030204" pitchFamily="18" charset="0"/>
              </a:rPr>
              <a:t>mê</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nhiệt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tình</a:t>
            </a:r>
            <a:r>
              <a:rPr lang="en-US" sz="3600" dirty="0">
                <a:solidFill>
                  <a:srgbClr val="002060"/>
                </a:solidFill>
                <a:latin typeface="Cambria" panose="02040503050406030204" pitchFamily="18" charset="0"/>
              </a:rPr>
              <a:t>…</a:t>
            </a:r>
          </a:p>
        </p:txBody>
      </p:sp>
      <p:sp>
        <p:nvSpPr>
          <p:cNvPr id="13" name="Speech Bubble: Rectangle with Corners Rounded 12">
            <a:extLst>
              <a:ext uri="{FF2B5EF4-FFF2-40B4-BE49-F238E27FC236}">
                <a16:creationId xmlns:a16="http://schemas.microsoft.com/office/drawing/2014/main" id="{356B2A01-C299-0EBE-AD7C-5EF15D2D5463}"/>
              </a:ext>
            </a:extLst>
          </p:cNvPr>
          <p:cNvSpPr/>
          <p:nvPr/>
        </p:nvSpPr>
        <p:spPr>
          <a:xfrm>
            <a:off x="533401" y="3943145"/>
            <a:ext cx="11287124" cy="1114630"/>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rPr>
              <a:t>Can </a:t>
            </a:r>
            <a:r>
              <a:rPr lang="en-US" sz="3600" b="1" dirty="0" err="1">
                <a:solidFill>
                  <a:srgbClr val="FF0000"/>
                </a:solidFill>
                <a:latin typeface="Cambria" panose="02040503050406030204" pitchFamily="18" charset="0"/>
              </a:rPr>
              <a:t>đảm</a:t>
            </a:r>
            <a:r>
              <a:rPr lang="en-US" sz="3600" b="1" dirty="0">
                <a:solidFill>
                  <a:srgbClr val="FF0000"/>
                </a:solidFill>
                <a:latin typeface="Cambria" panose="02040503050406030204" pitchFamily="18" charset="0"/>
              </a:rPr>
              <a:t>: </a:t>
            </a:r>
            <a:r>
              <a:rPr lang="vi-VN" sz="3600" dirty="0">
                <a:solidFill>
                  <a:srgbClr val="002060"/>
                </a:solidFill>
                <a:latin typeface="Cambria" panose="02040503050406030204" pitchFamily="18" charset="0"/>
              </a:rPr>
              <a:t>dũng cảm, kiên cường, anh hùng, mạnh mẽ, táo bạo…..</a:t>
            </a:r>
            <a:endParaRPr lang="en-US" sz="3600" dirty="0">
              <a:solidFill>
                <a:srgbClr val="002060"/>
              </a:solidFill>
              <a:latin typeface="Cambria" panose="02040503050406030204" pitchFamily="18" charset="0"/>
            </a:endParaRPr>
          </a:p>
        </p:txBody>
      </p:sp>
      <p:sp>
        <p:nvSpPr>
          <p:cNvPr id="14" name="TextBox 13">
            <a:extLst>
              <a:ext uri="{FF2B5EF4-FFF2-40B4-BE49-F238E27FC236}">
                <a16:creationId xmlns:a16="http://schemas.microsoft.com/office/drawing/2014/main" id="{30A20A7A-0A41-D407-AC73-7F16F1B33AEB}"/>
              </a:ext>
            </a:extLst>
          </p:cNvPr>
          <p:cNvSpPr txBox="1"/>
          <p:nvPr/>
        </p:nvSpPr>
        <p:spPr>
          <a:xfrm>
            <a:off x="828675" y="5581650"/>
            <a:ext cx="10963275" cy="523220"/>
          </a:xfrm>
          <a:prstGeom prst="rect">
            <a:avLst/>
          </a:prstGeom>
          <a:noFill/>
        </p:spPr>
        <p:txBody>
          <a:bodyPr wrap="square" rtlCol="0">
            <a:spAutoFit/>
          </a:bodyPr>
          <a:lstStyle/>
          <a:p>
            <a:r>
              <a:rPr lang="en-US" sz="2800" b="1" i="0" dirty="0">
                <a:solidFill>
                  <a:srgbClr val="002060"/>
                </a:solidFill>
                <a:effectLst/>
                <a:latin typeface="Cambria" panose="02040503050406030204" pitchFamily="18" charset="0"/>
                <a:ea typeface="Cambria" panose="02040503050406030204" pitchFamily="18" charset="0"/>
              </a:rPr>
              <a:t>M.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Hồ</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một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vị</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anh</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hùng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tràn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đầy</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nhiệt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huyết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dũng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cảm</a:t>
            </a:r>
            <a:r>
              <a:rPr lang="en-US" sz="2800" b="1" i="0" dirty="0">
                <a:solidFill>
                  <a:srgbClr val="002060"/>
                </a:solidFill>
                <a:effectLst/>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900983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0" name="Text Box 9">
            <a:extLst>
              <a:ext uri="{FF2B5EF4-FFF2-40B4-BE49-F238E27FC236}">
                <a16:creationId xmlns:a16="http://schemas.microsoft.com/office/drawing/2014/main" id="{AFBC2BAD-A909-4BB8-A7A8-C482779A9510}"/>
              </a:ext>
            </a:extLst>
          </p:cNvPr>
          <p:cNvSpPr txBox="1">
            <a:spLocks noChangeArrowheads="1"/>
          </p:cNvSpPr>
          <p:nvPr/>
        </p:nvSpPr>
        <p:spPr bwMode="auto">
          <a:xfrm>
            <a:off x="4876799" y="2741285"/>
            <a:ext cx="69805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GV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nhập</a:t>
            </a:r>
            <a:r>
              <a:rPr kumimoji="0" lang="en-US" alt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vào</a:t>
            </a:r>
            <a:r>
              <a:rPr kumimoji="0" lang="en-US" alt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đây</a:t>
            </a:r>
            <a:endPar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1" name="Text Box 10">
            <a:extLst>
              <a:ext uri="{FF2B5EF4-FFF2-40B4-BE49-F238E27FC236}">
                <a16:creationId xmlns:a16="http://schemas.microsoft.com/office/drawing/2014/main" id="{E08CB54C-293E-406C-99F6-18BFAACACF05}"/>
              </a:ext>
            </a:extLst>
          </p:cNvPr>
          <p:cNvSpPr txBox="1">
            <a:spLocks noChangeArrowheads="1"/>
          </p:cNvSpPr>
          <p:nvPr/>
        </p:nvSpPr>
        <p:spPr bwMode="auto">
          <a:xfrm>
            <a:off x="4876799" y="4247339"/>
            <a:ext cx="6980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ct val="0"/>
              </a:spcBef>
              <a:buNone/>
              <a:defRPr/>
            </a:pPr>
            <a:r>
              <a:rPr lang="en-US" altLang="en-US" sz="3600" b="1" dirty="0">
                <a:solidFill>
                  <a:prstClr val="black"/>
                </a:solidFill>
                <a:latin typeface="Times New Roman" panose="02020603050405020304" pitchFamily="18" charset="0"/>
              </a:rPr>
              <a:t>GV </a:t>
            </a:r>
            <a:r>
              <a:rPr lang="en-US" altLang="en-US" sz="3600" b="1" dirty="0" err="1">
                <a:solidFill>
                  <a:prstClr val="black"/>
                </a:solidFill>
                <a:latin typeface="Times New Roman" panose="02020603050405020304" pitchFamily="18" charset="0"/>
              </a:rPr>
              <a:t>nhập</a:t>
            </a:r>
            <a:r>
              <a:rPr lang="en-US" altLang="en-US" sz="3600" b="1" dirty="0">
                <a:solidFill>
                  <a:prstClr val="black"/>
                </a:solidFill>
                <a:latin typeface="Times New Roman" panose="02020603050405020304" pitchFamily="18" charset="0"/>
              </a:rPr>
              <a:t> </a:t>
            </a:r>
            <a:r>
              <a:rPr lang="en-US" altLang="en-US" sz="3600" b="1" dirty="0" err="1">
                <a:solidFill>
                  <a:prstClr val="black"/>
                </a:solidFill>
                <a:latin typeface="Times New Roman" panose="02020603050405020304" pitchFamily="18" charset="0"/>
              </a:rPr>
              <a:t>vào</a:t>
            </a:r>
            <a:r>
              <a:rPr lang="en-US" altLang="en-US" sz="3600" b="1" dirty="0">
                <a:solidFill>
                  <a:prstClr val="black"/>
                </a:solidFill>
                <a:latin typeface="Times New Roman" panose="02020603050405020304" pitchFamily="18" charset="0"/>
              </a:rPr>
              <a:t> </a:t>
            </a:r>
            <a:r>
              <a:rPr lang="en-US" altLang="en-US" sz="3600" b="1" dirty="0" err="1">
                <a:solidFill>
                  <a:prstClr val="black"/>
                </a:solidFill>
                <a:latin typeface="Times New Roman" panose="02020603050405020304" pitchFamily="18" charset="0"/>
              </a:rPr>
              <a:t>đây</a:t>
            </a:r>
            <a:endParaRPr lang="en-US" altLang="en-US" sz="3600" b="1" dirty="0">
              <a:solidFill>
                <a:prstClr val="black"/>
              </a:solidFill>
              <a:latin typeface="Times New Roman" panose="02020603050405020304" pitchFamily="18" charset="0"/>
            </a:endParaRPr>
          </a:p>
        </p:txBody>
      </p:sp>
      <p:sp>
        <p:nvSpPr>
          <p:cNvPr id="22" name="Rectangle 21">
            <a:extLst>
              <a:ext uri="{FF2B5EF4-FFF2-40B4-BE49-F238E27FC236}">
                <a16:creationId xmlns:a16="http://schemas.microsoft.com/office/drawing/2014/main" id="{1165A477-BE23-42D1-9860-A183E99F6ECB}"/>
              </a:ext>
            </a:extLst>
          </p:cNvPr>
          <p:cNvSpPr/>
          <p:nvPr/>
        </p:nvSpPr>
        <p:spPr>
          <a:xfrm>
            <a:off x="5689961" y="881998"/>
            <a:ext cx="3829895"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Dặn</a:t>
            </a:r>
            <a:r>
              <a:rPr kumimoji="0" lang="en-US" sz="88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8800" b="1" i="0" u="none" strike="noStrike" kern="1200" cap="none" spc="0" normalizeH="0" baseline="0" noProof="0" dirty="0" err="1">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dò</a:t>
            </a:r>
            <a:endParaRPr kumimoji="0" lang="vi-VN" sz="88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524961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6352094" y="1018095"/>
            <a:ext cx="6858000" cy="48218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8" name="Picture 7">
            <a:extLst>
              <a:ext uri="{FF2B5EF4-FFF2-40B4-BE49-F238E27FC236}">
                <a16:creationId xmlns:a16="http://schemas.microsoft.com/office/drawing/2014/main" id="{1433E43A-DEB0-ACF1-5238-1C2E31895F6A}"/>
              </a:ext>
            </a:extLst>
          </p:cNvPr>
          <p:cNvPicPr>
            <a:picLocks noChangeAspect="1"/>
          </p:cNvPicPr>
          <p:nvPr/>
        </p:nvPicPr>
        <p:blipFill>
          <a:blip r:embed="rId5"/>
          <a:stretch>
            <a:fillRect/>
          </a:stretch>
        </p:blipFill>
        <p:spPr>
          <a:xfrm>
            <a:off x="888374" y="-437889"/>
            <a:ext cx="2719052" cy="2761727"/>
          </a:xfrm>
          <a:prstGeom prst="rect">
            <a:avLst/>
          </a:prstGeom>
        </p:spPr>
      </p:pic>
      <p:pic>
        <p:nvPicPr>
          <p:cNvPr id="10" name="Picture 9">
            <a:extLst>
              <a:ext uri="{FF2B5EF4-FFF2-40B4-BE49-F238E27FC236}">
                <a16:creationId xmlns:a16="http://schemas.microsoft.com/office/drawing/2014/main" id="{1BD3B981-842A-F743-7BB6-A8C811D6DA00}"/>
              </a:ext>
            </a:extLst>
          </p:cNvPr>
          <p:cNvPicPr>
            <a:picLocks noChangeAspect="1"/>
          </p:cNvPicPr>
          <p:nvPr/>
        </p:nvPicPr>
        <p:blipFill>
          <a:blip r:embed="rId6"/>
          <a:stretch>
            <a:fillRect/>
          </a:stretch>
        </p:blipFill>
        <p:spPr>
          <a:xfrm>
            <a:off x="940403" y="1249530"/>
            <a:ext cx="6596444" cy="3444539"/>
          </a:xfrm>
          <a:prstGeom prst="rect">
            <a:avLst/>
          </a:prstGeom>
        </p:spPr>
      </p:pic>
      <p:pic>
        <p:nvPicPr>
          <p:cNvPr id="1026" name="Picture 2" descr="Hành trình hy vọng của người thanh niên yêu nước">
            <a:extLst>
              <a:ext uri="{FF2B5EF4-FFF2-40B4-BE49-F238E27FC236}">
                <a16:creationId xmlns:a16="http://schemas.microsoft.com/office/drawing/2014/main" id="{F02D3C27-321D-C352-5D45-A68E1F0261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7988" y="-209550"/>
            <a:ext cx="4984012"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FDA3963-9159-1151-35A5-591F73CBE897}"/>
              </a:ext>
            </a:extLst>
          </p:cNvPr>
          <p:cNvPicPr>
            <a:picLocks noChangeAspect="1"/>
          </p:cNvPicPr>
          <p:nvPr/>
        </p:nvPicPr>
        <p:blipFill>
          <a:blip r:embed="rId8"/>
          <a:stretch>
            <a:fillRect/>
          </a:stretch>
        </p:blipFill>
        <p:spPr>
          <a:xfrm>
            <a:off x="4977647" y="3711288"/>
            <a:ext cx="2712955"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BD090E00-78FC-EC3E-7B6D-F15921D5D9E8}"/>
              </a:ext>
            </a:extLst>
          </p:cNvPr>
          <p:cNvPicPr>
            <a:picLocks noChangeAspect="1"/>
          </p:cNvPicPr>
          <p:nvPr/>
        </p:nvPicPr>
        <p:blipFill>
          <a:blip r:embed="rId5"/>
          <a:stretch>
            <a:fillRect/>
          </a:stretch>
        </p:blipFill>
        <p:spPr>
          <a:xfrm>
            <a:off x="-209550" y="304945"/>
            <a:ext cx="12192000" cy="6629110"/>
          </a:xfrm>
          <a:prstGeom prst="rect">
            <a:avLst/>
          </a:prstGeom>
        </p:spPr>
      </p:pic>
    </p:spTree>
    <p:extLst>
      <p:ext uri="{BB962C8B-B14F-4D97-AF65-F5344CB8AC3E}">
        <p14:creationId xmlns:p14="http://schemas.microsoft.com/office/powerpoint/2010/main" val="13989898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228600"/>
            <a:ext cx="12192000" cy="65055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09575" y="788674"/>
            <a:ext cx="11615319"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Ít hôm sau, anh đột nhiên hỏi người bạn rằng: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Anh Lê, anh có yêu nước không?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Người bạn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Tất nhiên là có chứ!</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Ba hỏi tiếp:</a:t>
            </a:r>
          </a:p>
          <a:p>
            <a:r>
              <a:rPr lang="vi-VN" sz="24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có thể giữ bí mật không? Người bạn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Có.</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Ba nói tiếp: </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Tôi muốn đi ra nước ngoài, xem nước Pháp và các nước khác.</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Lê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Nhưng bạn ơi! Chúng ta lấy đâu ra tiền mà đi?</a:t>
            </a:r>
          </a:p>
        </p:txBody>
      </p:sp>
      <p:pic>
        <p:nvPicPr>
          <p:cNvPr id="11" name="Picture 10">
            <a:extLst>
              <a:ext uri="{FF2B5EF4-FFF2-40B4-BE49-F238E27FC236}">
                <a16:creationId xmlns:a16="http://schemas.microsoft.com/office/drawing/2014/main" id="{68B56826-2F73-3BE9-6286-C23415D7D648}"/>
              </a:ext>
            </a:extLst>
          </p:cNvPr>
          <p:cNvPicPr>
            <a:picLocks noChangeAspect="1"/>
          </p:cNvPicPr>
          <p:nvPr/>
        </p:nvPicPr>
        <p:blipFill>
          <a:blip r:embed="rId3"/>
          <a:stretch>
            <a:fillRect/>
          </a:stretch>
        </p:blipFill>
        <p:spPr>
          <a:xfrm>
            <a:off x="4794765" y="127974"/>
            <a:ext cx="2773920" cy="963251"/>
          </a:xfrm>
          <a:prstGeom prst="rect">
            <a:avLst/>
          </a:prstGeom>
        </p:spPr>
      </p:pic>
      <p:pic>
        <p:nvPicPr>
          <p:cNvPr id="13" name="Picture 12">
            <a:extLst>
              <a:ext uri="{FF2B5EF4-FFF2-40B4-BE49-F238E27FC236}">
                <a16:creationId xmlns:a16="http://schemas.microsoft.com/office/drawing/2014/main" id="{BCF0D750-C62E-4ACF-7442-342BFD836EF8}"/>
              </a:ext>
            </a:extLst>
          </p:cNvPr>
          <p:cNvPicPr>
            <a:picLocks noChangeAspect="1"/>
          </p:cNvPicPr>
          <p:nvPr/>
        </p:nvPicPr>
        <p:blipFill>
          <a:blip r:embed="rId4"/>
          <a:stretch>
            <a:fillRect/>
          </a:stretch>
        </p:blipFill>
        <p:spPr>
          <a:xfrm>
            <a:off x="9148762" y="1843087"/>
            <a:ext cx="2183633" cy="2662238"/>
          </a:xfrm>
          <a:prstGeom prst="rect">
            <a:avLst/>
          </a:prstGeom>
        </p:spPr>
      </p:pic>
    </p:spTree>
    <p:extLst>
      <p:ext uri="{BB962C8B-B14F-4D97-AF65-F5344CB8AC3E}">
        <p14:creationId xmlns:p14="http://schemas.microsoft.com/office/powerpoint/2010/main" val="11862196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621840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285750" y="737535"/>
            <a:ext cx="11615319"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 dân cứu nước. Người thanh niên ấy chính là Bác Hồ của chúng ta.</a:t>
            </a:r>
          </a:p>
          <a:p>
            <a:pPr algn="r"/>
            <a:r>
              <a:rPr lang="vi-VN" sz="2800" dirty="0">
                <a:latin typeface="Cambria" panose="02040503050406030204" pitchFamily="18" charset="0"/>
                <a:ea typeface="Cambria" panose="02040503050406030204" pitchFamily="18" charset="0"/>
              </a:rPr>
              <a:t>(Theo Trần Dân Tiên)</a:t>
            </a:r>
          </a:p>
        </p:txBody>
      </p:sp>
      <p:pic>
        <p:nvPicPr>
          <p:cNvPr id="13" name="Picture 12">
            <a:extLst>
              <a:ext uri="{FF2B5EF4-FFF2-40B4-BE49-F238E27FC236}">
                <a16:creationId xmlns:a16="http://schemas.microsoft.com/office/drawing/2014/main" id="{E1184465-F81B-6ACC-6949-EF410B2B0198}"/>
              </a:ext>
            </a:extLst>
          </p:cNvPr>
          <p:cNvPicPr>
            <a:picLocks noChangeAspect="1"/>
          </p:cNvPicPr>
          <p:nvPr/>
        </p:nvPicPr>
        <p:blipFill>
          <a:blip r:embed="rId3"/>
          <a:stretch>
            <a:fillRect/>
          </a:stretch>
        </p:blipFill>
        <p:spPr>
          <a:xfrm>
            <a:off x="2225144" y="4317014"/>
            <a:ext cx="6389162" cy="2243522"/>
          </a:xfrm>
          <a:prstGeom prst="rect">
            <a:avLst/>
          </a:prstGeom>
        </p:spPr>
      </p:pic>
    </p:spTree>
    <p:extLst>
      <p:ext uri="{BB962C8B-B14F-4D97-AF65-F5344CB8AC3E}">
        <p14:creationId xmlns:p14="http://schemas.microsoft.com/office/powerpoint/2010/main" val="202639733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4338304" y="963445"/>
            <a:ext cx="7427022" cy="4738235"/>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Cloud 13">
            <a:extLst>
              <a:ext uri="{FF2B5EF4-FFF2-40B4-BE49-F238E27FC236}">
                <a16:creationId xmlns:a16="http://schemas.microsoft.com/office/drawing/2014/main" id="{ABD621C8-99DE-467B-8442-492DE082ECFF}"/>
              </a:ext>
            </a:extLst>
          </p:cNvPr>
          <p:cNvSpPr/>
          <p:nvPr/>
        </p:nvSpPr>
        <p:spPr>
          <a:xfrm rot="11292837">
            <a:off x="4449768" y="1223751"/>
            <a:ext cx="7170047" cy="4263034"/>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a:extLst>
              <a:ext uri="{FF2B5EF4-FFF2-40B4-BE49-F238E27FC236}">
                <a16:creationId xmlns:a16="http://schemas.microsoft.com/office/drawing/2014/main" id="{82C13373-4AFA-4B4E-8E19-2F4BE1FDA691}"/>
              </a:ext>
            </a:extLst>
          </p:cNvPr>
          <p:cNvSpPr/>
          <p:nvPr/>
        </p:nvSpPr>
        <p:spPr>
          <a:xfrm>
            <a:off x="5143500" y="2288349"/>
            <a:ext cx="6162526"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0"/>
                <a:solidFill>
                  <a:srgbClr val="1C4439"/>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a:t>
            </a: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ài </a:t>
            </a:r>
            <a:r>
              <a:rPr lang="en-US" sz="5400" b="1" dirty="0" err="1">
                <a:ln w="0"/>
                <a:solidFill>
                  <a:srgbClr val="1C4439"/>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a:t>
            </a: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được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chia làm mấy đoạn? </a:t>
            </a:r>
            <a:endParaRPr kumimoji="0" lang="en-US"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extLst>
      <p:ext uri="{BB962C8B-B14F-4D97-AF65-F5344CB8AC3E}">
        <p14:creationId xmlns:p14="http://schemas.microsoft.com/office/powerpoint/2010/main" val="37190401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401341-E47A-4AA1-8281-A1FBCF5695DB}"/>
              </a:ext>
            </a:extLst>
          </p:cNvPr>
          <p:cNvGrpSpPr/>
          <p:nvPr/>
        </p:nvGrpSpPr>
        <p:grpSpPr>
          <a:xfrm flipH="1">
            <a:off x="0" y="0"/>
            <a:ext cx="12192000" cy="6858000"/>
            <a:chOff x="0" y="0"/>
            <a:chExt cx="12192000" cy="6858000"/>
          </a:xfrm>
        </p:grpSpPr>
        <p:pic>
          <p:nvPicPr>
            <p:cNvPr id="7" name="图片 9">
              <a:extLst>
                <a:ext uri="{FF2B5EF4-FFF2-40B4-BE49-F238E27FC236}">
                  <a16:creationId xmlns:a16="http://schemas.microsoft.com/office/drawing/2014/main" id="{966695BE-488E-489B-A81E-D16BF9875F1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297801E-2FCA-434F-944F-40B400F00B2F}"/>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9" name="Rectangle 8">
            <a:extLst>
              <a:ext uri="{FF2B5EF4-FFF2-40B4-BE49-F238E27FC236}">
                <a16:creationId xmlns:a16="http://schemas.microsoft.com/office/drawing/2014/main" id="{A81DE45D-DE1D-4685-AAA7-9AD531A56FE9}"/>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11928F57-7133-4AC4-9CCD-5934742FBDF3}"/>
              </a:ext>
            </a:extLst>
          </p:cNvPr>
          <p:cNvSpPr>
            <a:spLocks noChangeArrowheads="1"/>
          </p:cNvSpPr>
          <p:nvPr/>
        </p:nvSpPr>
        <p:spPr bwMode="auto">
          <a:xfrm>
            <a:off x="792163" y="756669"/>
            <a:ext cx="876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Bài</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r>
              <a:rPr lang="en-US" altLang="en-US" sz="4800" b="1" dirty="0" err="1">
                <a:solidFill>
                  <a:srgbClr val="3E860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iCiel Gotham Ultra" pitchFamily="50" charset="0"/>
              </a:rPr>
              <a:t>đọc</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được</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chia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làm</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4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đoạn</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p>
        </p:txBody>
      </p:sp>
      <p:sp>
        <p:nvSpPr>
          <p:cNvPr id="3" name="Text Box 11">
            <a:extLst>
              <a:ext uri="{FF2B5EF4-FFF2-40B4-BE49-F238E27FC236}">
                <a16:creationId xmlns:a16="http://schemas.microsoft.com/office/drawing/2014/main" id="{ACBA360E-1E46-4762-B527-2531F4886BB2}"/>
              </a:ext>
            </a:extLst>
          </p:cNvPr>
          <p:cNvSpPr txBox="1">
            <a:spLocks noChangeArrowheads="1"/>
          </p:cNvSpPr>
          <p:nvPr/>
        </p:nvSpPr>
        <p:spPr bwMode="auto">
          <a:xfrm>
            <a:off x="1068388" y="1815676"/>
            <a:ext cx="8618538" cy="295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1: </a:t>
            </a:r>
            <a:r>
              <a:rPr lang="en-US" altLang="en-US" sz="3200" b="1" dirty="0" err="1">
                <a:solidFill>
                  <a:prstClr val="black"/>
                </a:solidFill>
                <a:latin typeface="Cambria" panose="02040503050406030204" pitchFamily="18" charset="0"/>
                <a:ea typeface="Cambria" panose="02040503050406030204" pitchFamily="18" charset="0"/>
              </a:rPr>
              <a:t>Từ</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đầu</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rất</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lạ</a:t>
            </a:r>
            <a:r>
              <a:rPr lang="en-US" altLang="en-US" sz="3200" b="1" i="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2: </a:t>
            </a:r>
            <a:r>
              <a:rPr lang="en-US" altLang="en-US" sz="3200" b="1" i="1" dirty="0" err="1">
                <a:solidFill>
                  <a:prstClr val="black"/>
                </a:solidFill>
                <a:latin typeface="Cambria" panose="02040503050406030204" pitchFamily="18" charset="0"/>
                <a:ea typeface="Cambria" panose="02040503050406030204" pitchFamily="18" charset="0"/>
              </a:rPr>
              <a:t>Ít</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lâu</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sau</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đi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với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tôi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chứ</a:t>
            </a:r>
            <a:r>
              <a:rPr lang="en-US" altLang="en-US" sz="3200" b="1" i="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3: </a:t>
            </a:r>
            <a:r>
              <a:rPr lang="en-US" altLang="en-US" sz="3200" b="1" i="1" dirty="0" err="1">
                <a:solidFill>
                  <a:prstClr val="black"/>
                </a:solidFill>
                <a:latin typeface="Cambria" panose="02040503050406030204" pitchFamily="18" charset="0"/>
                <a:ea typeface="Cambria" panose="02040503050406030204" pitchFamily="18" charset="0"/>
              </a:rPr>
              <a:t>Bị</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lôi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cuốn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giữ</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lời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hứa</a:t>
            </a:r>
            <a:r>
              <a:rPr lang="en-US" altLang="en-US" sz="3200" b="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4: </a:t>
            </a: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còn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lại</a:t>
            </a:r>
            <a:endParaRPr lang="en-US" altLang="en-US" sz="3200" b="1" dirty="0">
              <a:solidFill>
                <a:prstClr val="black"/>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B6520680-D7B6-41C4-932E-4D8F6B89C549}"/>
              </a:ext>
            </a:extLst>
          </p:cNvPr>
          <p:cNvGrpSpPr/>
          <p:nvPr/>
        </p:nvGrpSpPr>
        <p:grpSpPr>
          <a:xfrm flipH="1">
            <a:off x="9267824" y="3390900"/>
            <a:ext cx="3081235" cy="3992394"/>
            <a:chOff x="198084" y="984756"/>
            <a:chExt cx="5299649" cy="6121300"/>
          </a:xfrm>
        </p:grpSpPr>
        <p:pic>
          <p:nvPicPr>
            <p:cNvPr id="11" name="Picture 2" descr="Phim Hoạt Hình Hài Hước Chuồn Chuồn Trên Lá Hình minh họa Sẵn có - Tải  xuống Hình ảnh Ngay bây giờ - iStock">
              <a:extLst>
                <a:ext uri="{FF2B5EF4-FFF2-40B4-BE49-F238E27FC236}">
                  <a16:creationId xmlns:a16="http://schemas.microsoft.com/office/drawing/2014/main" id="{C271B133-54D2-418F-99F0-8CF332C0FB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8DE76B75-8150-40E3-8AC1-8D42AEA964A8}"/>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113386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1254</Words>
  <Application>Microsoft Office PowerPoint</Application>
  <PresentationFormat>Widescreen</PresentationFormat>
  <Paragraphs>113</Paragraphs>
  <Slides>31</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Calibri</vt:lpstr>
      <vt:lpstr>Cambria</vt:lpstr>
      <vt:lpstr>等线</vt:lpstr>
      <vt:lpstr>等线 Light</vt:lpstr>
      <vt:lpstr>iCiel Gotham Ultra</vt:lpstr>
      <vt:lpstr>LNTH-LuoLuoNotangYuanTi 1</vt:lpstr>
      <vt:lpstr>Symbol</vt:lpstr>
      <vt:lpstr>Times New Roman</vt:lpstr>
      <vt:lpstr>UTM Duepuntozero</vt:lpstr>
      <vt:lpstr>UVN Banh Mi</vt:lpstr>
      <vt:lpstr>字魂55号-龙吟手书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64</cp:revision>
  <dcterms:created xsi:type="dcterms:W3CDTF">2023-10-15T12:07:22Z</dcterms:created>
  <dcterms:modified xsi:type="dcterms:W3CDTF">2026-01-11T13:40:54Z</dcterms:modified>
</cp:coreProperties>
</file>