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3" r:id="rId3"/>
    <p:sldMasterId id="2147483717" r:id="rId4"/>
    <p:sldMasterId id="2147483729" r:id="rId5"/>
    <p:sldMasterId id="2147483741" r:id="rId6"/>
    <p:sldMasterId id="2147483780" r:id="rId7"/>
  </p:sldMasterIdLst>
  <p:notesMasterIdLst>
    <p:notesMasterId r:id="rId24"/>
  </p:notesMasterIdLst>
  <p:sldIdLst>
    <p:sldId id="330" r:id="rId8"/>
    <p:sldId id="2729" r:id="rId9"/>
    <p:sldId id="7306" r:id="rId10"/>
    <p:sldId id="7312" r:id="rId11"/>
    <p:sldId id="7313" r:id="rId12"/>
    <p:sldId id="7314" r:id="rId13"/>
    <p:sldId id="333" r:id="rId14"/>
    <p:sldId id="7327" r:id="rId15"/>
    <p:sldId id="7328" r:id="rId16"/>
    <p:sldId id="7329" r:id="rId17"/>
    <p:sldId id="7343" r:id="rId18"/>
    <p:sldId id="7331" r:id="rId19"/>
    <p:sldId id="7330" r:id="rId20"/>
    <p:sldId id="2007577256" r:id="rId21"/>
    <p:sldId id="2007577257" r:id="rId22"/>
    <p:sldId id="2007577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236" autoAdjust="0"/>
  </p:normalViewPr>
  <p:slideViewPr>
    <p:cSldViewPr snapToGrid="0">
      <p:cViewPr varScale="1">
        <p:scale>
          <a:sx n="68" d="100"/>
          <a:sy n="68" d="100"/>
        </p:scale>
        <p:origin x="7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64F79-2FB6-4D8B-8D36-CD7941286CBE}" type="datetimeFigureOut">
              <a:rPr lang="en-US" smtClean="0"/>
              <a:t>01/04/2026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4E38B-4403-499F-A89D-4A2DEE07C6B1}" type="slidenum">
              <a:rPr lang="en-US" smtClean="0"/>
              <a:t>‹#›</a:t>
            </a:fld>
            <a:endParaRPr lang="en-US"/>
          </a:p>
        </p:txBody>
      </p:sp>
    </p:spTree>
    <p:extLst>
      <p:ext uri="{BB962C8B-B14F-4D97-AF65-F5344CB8AC3E}">
        <p14:creationId xmlns:p14="http://schemas.microsoft.com/office/powerpoint/2010/main" val="59596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40903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323820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43412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01/04/2026</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3889362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01/04/2026</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38242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preserve="1" userDrawn="1">
  <p:cSld name="Comparison">
    <p:spTree>
      <p:nvGrpSpPr>
        <p:cNvPr id="1" name="Shape 40"/>
        <p:cNvGrpSpPr/>
        <p:nvPr/>
      </p:nvGrpSpPr>
      <p:grpSpPr>
        <a:xfrm>
          <a:off x="0" y="0"/>
          <a:ext cx="0" cy="0"/>
          <a:chOff x="0" y="0"/>
          <a:chExt cx="0" cy="0"/>
        </a:xfrm>
      </p:grpSpPr>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01/04/2026</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07349" y="15488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11418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Title and Content">
    <p:spTree>
      <p:nvGrpSpPr>
        <p:cNvPr id="1" name="Shape 19"/>
        <p:cNvGrpSpPr/>
        <p:nvPr/>
      </p:nvGrpSpPr>
      <p:grpSpPr>
        <a:xfrm>
          <a:off x="0" y="0"/>
          <a:ext cx="0" cy="0"/>
          <a:chOff x="0" y="0"/>
          <a:chExt cx="0" cy="0"/>
        </a:xfrm>
      </p:grpSpPr>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952089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01/04/2026</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831495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3_Title and Conten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3801801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3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01/04/2026</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534283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01/04/2026</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Oval 1">
            <a:extLst>
              <a:ext uri="{FF2B5EF4-FFF2-40B4-BE49-F238E27FC236}">
                <a16:creationId xmlns:a16="http://schemas.microsoft.com/office/drawing/2014/main" id="{2C4CEE7A-CDA2-43A3-8345-F0F170370B1F}"/>
              </a:ext>
            </a:extLst>
          </p:cNvPr>
          <p:cNvSpPr/>
          <p:nvPr userDrawn="1"/>
        </p:nvSpPr>
        <p:spPr>
          <a:xfrm>
            <a:off x="10985862" y="91439"/>
            <a:ext cx="1423852" cy="1332412"/>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8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36830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41692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087168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06687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925027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45122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057125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765650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24836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57753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474920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465797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068521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96210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3798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034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346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845781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52148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622896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292664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69549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81514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72540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88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622542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914721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211923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93713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893561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917556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60751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3504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94000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312327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545190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628478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7454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4383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885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364106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10646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38560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83492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4472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448707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88366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95934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925166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41130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524292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111486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5531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66454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94720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61490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438862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869841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336465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1552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4652-335E-479C-827D-F30C70914B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404D0-8047-4708-97F1-7055D649BB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597F2-5935-4033-8247-66A1C3F0685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01/04/2026</a:t>
            </a:fld>
            <a:endParaRPr lang="en-US"/>
          </a:p>
        </p:txBody>
      </p:sp>
      <p:sp>
        <p:nvSpPr>
          <p:cNvPr id="5" name="Footer Placeholder 4">
            <a:extLst>
              <a:ext uri="{FF2B5EF4-FFF2-40B4-BE49-F238E27FC236}">
                <a16:creationId xmlns:a16="http://schemas.microsoft.com/office/drawing/2014/main" id="{D84BEBD7-D6D7-49D7-B2F3-4A49A43347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F9B837-DC7B-445B-A3CB-BEC8790163EF}"/>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516293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AF6-D32C-4FB6-8536-653067BA6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199241-C1A3-4967-956B-24A124B6B7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48E1-0D67-4156-AD39-3D6BA8AFDE8F}"/>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01/04/2026</a:t>
            </a:fld>
            <a:endParaRPr lang="en-US"/>
          </a:p>
        </p:txBody>
      </p:sp>
      <p:sp>
        <p:nvSpPr>
          <p:cNvPr id="5" name="Footer Placeholder 4">
            <a:extLst>
              <a:ext uri="{FF2B5EF4-FFF2-40B4-BE49-F238E27FC236}">
                <a16:creationId xmlns:a16="http://schemas.microsoft.com/office/drawing/2014/main" id="{1B6DBD2E-322A-4A3A-A44E-BB6B6811D7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27C06-E39C-4320-950A-6A7666CC4C8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7753138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95C-9C2A-4867-9D5E-66579D6C52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32E91-2DB4-48AF-A3E5-0F1981EC3B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23EE7-0B29-498C-B68F-82EAA212A369}"/>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01/04/2026</a:t>
            </a:fld>
            <a:endParaRPr lang="en-US"/>
          </a:p>
        </p:txBody>
      </p:sp>
      <p:sp>
        <p:nvSpPr>
          <p:cNvPr id="5" name="Footer Placeholder 4">
            <a:extLst>
              <a:ext uri="{FF2B5EF4-FFF2-40B4-BE49-F238E27FC236}">
                <a16:creationId xmlns:a16="http://schemas.microsoft.com/office/drawing/2014/main" id="{5431081A-D6B1-4403-9083-DACA50C91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CB0FEA-ED50-4101-9857-10A4C3A89A0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4145939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F9B1-EB80-4F5F-ABE8-443AE5772D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DA4F77-E909-4FF9-B6DF-C05F6FC3505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E87D7-3621-4C27-A57A-D2A0A1FD433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23C1DF-6F30-4879-80E7-15BEBD4FF2B1}"/>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01/04/2026</a:t>
            </a:fld>
            <a:endParaRPr lang="en-US"/>
          </a:p>
        </p:txBody>
      </p:sp>
      <p:sp>
        <p:nvSpPr>
          <p:cNvPr id="6" name="Footer Placeholder 5">
            <a:extLst>
              <a:ext uri="{FF2B5EF4-FFF2-40B4-BE49-F238E27FC236}">
                <a16:creationId xmlns:a16="http://schemas.microsoft.com/office/drawing/2014/main" id="{0C028261-FF27-4609-A078-F00343C455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C81E30-E8FD-4449-AC1B-655C4D1FF4B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0567915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24-8421-44BE-87E9-EB5AE448D0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7DC0A88-9894-4A27-BB3F-9A6B91BEB9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32F0A-34A9-4896-9607-B95D1D7E7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BB0D2-C263-40D6-A126-3721B0CEA8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AEA8E-B010-498E-A355-971EB77C2F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D1BB1-32EF-4599-BB4D-F79EDB389B6C}"/>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01/04/2026</a:t>
            </a:fld>
            <a:endParaRPr lang="en-US"/>
          </a:p>
        </p:txBody>
      </p:sp>
      <p:sp>
        <p:nvSpPr>
          <p:cNvPr id="8" name="Footer Placeholder 7">
            <a:extLst>
              <a:ext uri="{FF2B5EF4-FFF2-40B4-BE49-F238E27FC236}">
                <a16:creationId xmlns:a16="http://schemas.microsoft.com/office/drawing/2014/main" id="{45B4959C-E1FD-4689-93DF-AFBCF1DB6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C5F489-BE8B-4AAF-8277-5E6F4014FBFB}"/>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67015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61090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4E5F-9A45-46BB-93AE-CECCADA20B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8FEB94B-BB27-4998-90F5-D52BA3A2050A}"/>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01/04/2026</a:t>
            </a:fld>
            <a:endParaRPr lang="en-US"/>
          </a:p>
        </p:txBody>
      </p:sp>
      <p:sp>
        <p:nvSpPr>
          <p:cNvPr id="4" name="Footer Placeholder 3">
            <a:extLst>
              <a:ext uri="{FF2B5EF4-FFF2-40B4-BE49-F238E27FC236}">
                <a16:creationId xmlns:a16="http://schemas.microsoft.com/office/drawing/2014/main" id="{44D3C394-DEA9-4F49-85E2-70EF09BEDB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10026C-9279-4895-BCD0-09980CEFB12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4609854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BB83E-EE55-41B8-8D6D-0BFB22357426}"/>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01/04/2026</a:t>
            </a:fld>
            <a:endParaRPr lang="en-US"/>
          </a:p>
        </p:txBody>
      </p:sp>
      <p:sp>
        <p:nvSpPr>
          <p:cNvPr id="3" name="Footer Placeholder 2">
            <a:extLst>
              <a:ext uri="{FF2B5EF4-FFF2-40B4-BE49-F238E27FC236}">
                <a16:creationId xmlns:a16="http://schemas.microsoft.com/office/drawing/2014/main" id="{03BDF2B3-A15D-4B29-A678-F767F5212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781A85-6151-49C9-B2EE-E206D4E77450}"/>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5000541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FBAF-499C-4852-A8D9-436743CF7F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7DB60-F3C5-458F-8163-F44FB2374A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7690-9131-4292-B543-D62BACB161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CCC2E-0F66-4D21-A042-2C93F6924E34}"/>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01/04/2026</a:t>
            </a:fld>
            <a:endParaRPr lang="en-US"/>
          </a:p>
        </p:txBody>
      </p:sp>
      <p:sp>
        <p:nvSpPr>
          <p:cNvPr id="6" name="Footer Placeholder 5">
            <a:extLst>
              <a:ext uri="{FF2B5EF4-FFF2-40B4-BE49-F238E27FC236}">
                <a16:creationId xmlns:a16="http://schemas.microsoft.com/office/drawing/2014/main" id="{8475FBD2-9A8F-4E02-9FC4-5819B09DF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8A5A06-3387-4011-9024-07EC8AB9A9ED}"/>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2282349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5B32-DC11-4ED7-AC00-E1B50F07B6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9A1BF-9060-4870-BC88-4F8CF9BFFF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84C31E-1A0D-415D-902F-F1D1F6CBAE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E52E3-7863-4446-893D-43EF6E39099D}"/>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01/04/2026</a:t>
            </a:fld>
            <a:endParaRPr lang="en-US"/>
          </a:p>
        </p:txBody>
      </p:sp>
      <p:sp>
        <p:nvSpPr>
          <p:cNvPr id="6" name="Footer Placeholder 5">
            <a:extLst>
              <a:ext uri="{FF2B5EF4-FFF2-40B4-BE49-F238E27FC236}">
                <a16:creationId xmlns:a16="http://schemas.microsoft.com/office/drawing/2014/main" id="{946F987B-276B-4BAC-88C9-9BCCE03C9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320D75C-DBD5-40B5-A174-CE11C6DD1C5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625646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0080-3D14-46A9-B593-799C4D0000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6BDBD-F820-4E2B-B190-7F57C3DF19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F6411-76AA-4491-A5DC-87319F8CF9C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01/04/2026</a:t>
            </a:fld>
            <a:endParaRPr lang="en-US"/>
          </a:p>
        </p:txBody>
      </p:sp>
      <p:sp>
        <p:nvSpPr>
          <p:cNvPr id="5" name="Footer Placeholder 4">
            <a:extLst>
              <a:ext uri="{FF2B5EF4-FFF2-40B4-BE49-F238E27FC236}">
                <a16:creationId xmlns:a16="http://schemas.microsoft.com/office/drawing/2014/main" id="{B81DC52F-A919-44F3-87BB-123217BB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77DB2-6C05-4D68-A4F8-83E1DE496E53}"/>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9139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7670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theme" Target="../theme/theme7.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t="-9000" b="-9000"/>
          </a:stretch>
        </a:blipFill>
        <a:effectLst/>
      </p:bgPr>
    </p:bg>
    <p:spTree>
      <p:nvGrpSpPr>
        <p:cNvPr id="1" name=""/>
        <p:cNvGrpSpPr/>
        <p:nvPr/>
      </p:nvGrpSpPr>
      <p:grpSpPr>
        <a:xfrm>
          <a:off x="0" y="0"/>
          <a:ext cx="0" cy="0"/>
          <a:chOff x="0" y="0"/>
          <a:chExt cx="0" cy="0"/>
        </a:xfrm>
      </p:grpSpPr>
      <p:pic>
        <p:nvPicPr>
          <p:cNvPr id="5" name="Picture 4" descr="A white circle with leaves and blue text&#10;&#10;Description automatically generated">
            <a:extLst>
              <a:ext uri="{FF2B5EF4-FFF2-40B4-BE49-F238E27FC236}">
                <a16:creationId xmlns:a16="http://schemas.microsoft.com/office/drawing/2014/main" id="{E3047FA4-8B82-44A8-9557-CB62A2BAE14A}"/>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608057" y="133350"/>
            <a:ext cx="1384365" cy="1384365"/>
          </a:xfrm>
          <a:prstGeom prst="rect">
            <a:avLst/>
          </a:prstGeom>
        </p:spPr>
      </p:pic>
    </p:spTree>
    <p:extLst>
      <p:ext uri="{BB962C8B-B14F-4D97-AF65-F5344CB8AC3E}">
        <p14:creationId xmlns:p14="http://schemas.microsoft.com/office/powerpoint/2010/main" val="964292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4C99EC41-2696-4EA4-AF3E-7799DB36329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pic>
        <p:nvPicPr>
          <p:cNvPr id="4" name="Picture 3" descr="A white circle with leaves and blue text&#10;&#10;Description automatically generated">
            <a:extLst>
              <a:ext uri="{FF2B5EF4-FFF2-40B4-BE49-F238E27FC236}">
                <a16:creationId xmlns:a16="http://schemas.microsoft.com/office/drawing/2014/main" id="{9B29DB18-0954-57F2-756A-C243A2C5ED0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08057" y="133350"/>
            <a:ext cx="1384365" cy="1384365"/>
          </a:xfrm>
          <a:prstGeom prst="rect">
            <a:avLst/>
          </a:prstGeom>
        </p:spPr>
      </p:pic>
    </p:spTree>
    <p:extLst>
      <p:ext uri="{BB962C8B-B14F-4D97-AF65-F5344CB8AC3E}">
        <p14:creationId xmlns:p14="http://schemas.microsoft.com/office/powerpoint/2010/main" val="332305628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0" name="9Slide.vn - 2019">
            <a:extLst>
              <a:ext uri="{FF2B5EF4-FFF2-40B4-BE49-F238E27FC236}">
                <a16:creationId xmlns:a16="http://schemas.microsoft.com/office/drawing/2014/main" id="{88F9B5E6-EE07-4B3D-A5F9-CE3FA9BC96A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pic>
        <p:nvPicPr>
          <p:cNvPr id="4" name="Picture 3" descr="A white circle with leaves and blue text&#10;&#10;Description automatically generated">
            <a:extLst>
              <a:ext uri="{FF2B5EF4-FFF2-40B4-BE49-F238E27FC236}">
                <a16:creationId xmlns:a16="http://schemas.microsoft.com/office/drawing/2014/main" id="{A659D516-19C0-24ED-CA17-4D1629A6B9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08057" y="133350"/>
            <a:ext cx="1384365" cy="1384365"/>
          </a:xfrm>
          <a:prstGeom prst="rect">
            <a:avLst/>
          </a:prstGeom>
        </p:spPr>
      </p:pic>
    </p:spTree>
    <p:extLst>
      <p:ext uri="{BB962C8B-B14F-4D97-AF65-F5344CB8AC3E}">
        <p14:creationId xmlns:p14="http://schemas.microsoft.com/office/powerpoint/2010/main" val="36399339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6" name="9Slide.vn - 2019">
            <a:extLst>
              <a:ext uri="{FF2B5EF4-FFF2-40B4-BE49-F238E27FC236}">
                <a16:creationId xmlns:a16="http://schemas.microsoft.com/office/drawing/2014/main" id="{15663BBF-CF5E-4ACB-A7EF-A0CC624C968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375452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21D296F-3B27-4908-85B4-6C6FC3E14A3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96576936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384DA41A-8A6A-45FE-A43E-2B71DF043EB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23819660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8937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81.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7.xml"/><Relationship Id="rId5" Type="http://schemas.openxmlformats.org/officeDocument/2006/relationships/image" Target="../media/image16.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
            <a:extLst>
              <a:ext uri="{FF2B5EF4-FFF2-40B4-BE49-F238E27FC236}">
                <a16:creationId xmlns:a16="http://schemas.microsoft.com/office/drawing/2014/main" id="{3DF59D7D-E397-4F07-B4D5-45E15CE78566}"/>
              </a:ext>
            </a:extLst>
          </p:cNvPr>
          <p:cNvSpPr/>
          <p:nvPr/>
        </p:nvSpPr>
        <p:spPr>
          <a:xfrm>
            <a:off x="2920723" y="1147130"/>
            <a:ext cx="7431899"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39">
            <a:extLst>
              <a:ext uri="{FF2B5EF4-FFF2-40B4-BE49-F238E27FC236}">
                <a16:creationId xmlns:a16="http://schemas.microsoft.com/office/drawing/2014/main" id="{65DFA12A-C202-4C6D-9693-B28CB4EB4BBD}"/>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2" name="Picture 1">
            <a:extLst>
              <a:ext uri="{FF2B5EF4-FFF2-40B4-BE49-F238E27FC236}">
                <a16:creationId xmlns:a16="http://schemas.microsoft.com/office/drawing/2014/main" id="{182440A9-149F-0CC6-BF47-69C096D62F15}"/>
              </a:ext>
            </a:extLst>
          </p:cNvPr>
          <p:cNvPicPr>
            <a:picLocks noChangeAspect="1"/>
          </p:cNvPicPr>
          <p:nvPr/>
        </p:nvPicPr>
        <p:blipFill>
          <a:blip r:embed="rId3"/>
          <a:stretch>
            <a:fillRect/>
          </a:stretch>
        </p:blipFill>
        <p:spPr>
          <a:xfrm>
            <a:off x="3345917" y="1467947"/>
            <a:ext cx="6322100" cy="3737172"/>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181784" y="430156"/>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lvl="0" algn="ctr">
              <a:defRPr/>
            </a:pPr>
            <a:r>
              <a:rPr lang="vi-VN" sz="4400" b="1" dirty="0">
                <a:solidFill>
                  <a:srgbClr val="ED7D31">
                    <a:lumMod val="75000"/>
                  </a:srgbClr>
                </a:solidFill>
                <a:latin typeface="Cambria" panose="02040503050406030204" pitchFamily="18" charset="0"/>
                <a:ea typeface="Cambria" panose="02040503050406030204" pitchFamily="18" charset="0"/>
              </a:rPr>
              <a:t>4. Theo em, tác giả muốn nói điều gì qua nhan đề bài thơ?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978069" y="3315985"/>
            <a:ext cx="10847486" cy="3208106"/>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i="1" dirty="0">
                <a:solidFill>
                  <a:srgbClr val="002060"/>
                </a:solidFill>
                <a:latin typeface="Cambria" panose="02040503050406030204" pitchFamily="18" charset="0"/>
                <a:ea typeface="Cambria" panose="02040503050406030204" pitchFamily="18" charset="0"/>
              </a:rPr>
              <a:t>Bài thơ có nhan để Bước mùa xuân, gợi ra bước đi của mùa xuân, gợi ra khoảnh khắc mùa xuân đang về khắp nơi nơi. Chỗ nào, nơi nào cũng có hình bóng của mùa xuân, sức sống của mùa xuân, hương vị mùa xuân,...</a:t>
            </a:r>
            <a:endParaRPr kumimoji="0" lang="vi-VN" sz="4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832462" y="2074021"/>
            <a:ext cx="7880023"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lvl="0" algn="ctr">
              <a:defRPr/>
            </a:pPr>
            <a:r>
              <a:rPr lang="vi-VN" sz="4400" b="1" dirty="0">
                <a:solidFill>
                  <a:srgbClr val="ED7D31">
                    <a:lumMod val="75000"/>
                  </a:srgbClr>
                </a:solidFill>
                <a:latin typeface="Cambria" panose="02040503050406030204" pitchFamily="18" charset="0"/>
                <a:ea typeface="Cambria" panose="02040503050406030204" pitchFamily="18" charset="0"/>
              </a:rPr>
              <a:t>* Học thuộc lòng bài thơ.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pic>
        <p:nvPicPr>
          <p:cNvPr id="2" name="图片 37">
            <a:extLst>
              <a:ext uri="{FF2B5EF4-FFF2-40B4-BE49-F238E27FC236}">
                <a16:creationId xmlns:a16="http://schemas.microsoft.com/office/drawing/2014/main" id="{2D285517-B3D5-9DE6-9258-2C07B71BF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409" y="2966207"/>
            <a:ext cx="4198989" cy="3752983"/>
          </a:xfrm>
          <a:prstGeom prst="rect">
            <a:avLst/>
          </a:prstGeom>
        </p:spPr>
      </p:pic>
    </p:spTree>
    <p:extLst>
      <p:ext uri="{BB962C8B-B14F-4D97-AF65-F5344CB8AC3E}">
        <p14:creationId xmlns:p14="http://schemas.microsoft.com/office/powerpoint/2010/main" val="2463113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636219" y="665852"/>
            <a:ext cx="7889455" cy="1262658"/>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1"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mn-cs"/>
              </a:rPr>
              <a:t>NỘI DUNG BÀI ĐỌC</a:t>
            </a:r>
            <a:endParaRPr kumimoji="0" lang="en-US" altLang="zh-CN" sz="5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1168451" y="2688282"/>
            <a:ext cx="10619509"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thơ</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khắp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âm</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thanh</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hương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vị</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chuyển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đầy</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hấp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dẫn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8214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2920723" y="1147130"/>
            <a:ext cx="7431899" cy="4178376"/>
            <a:chOff x="2234078" y="2613362"/>
            <a:chExt cx="396621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57072" y="2678074"/>
              <a:ext cx="3370538" cy="1140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err="1">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Luyện</a:t>
              </a:r>
              <a:r>
                <a:rPr kumimoji="0" lang="en-US" altLang="zh-CN" sz="11500" b="1" i="0" u="none" strike="noStrike" kern="1200" cap="none" spc="0" normalizeH="0" baseline="0" noProof="0" dirty="0">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11500" b="1" i="0" u="none" strike="noStrike" kern="1200" cap="none" spc="0" normalizeH="0" baseline="0" noProof="0" dirty="0" err="1">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đọc</a:t>
              </a:r>
              <a:r>
                <a:rPr kumimoji="0" lang="en-US" altLang="zh-CN" sz="11500" b="1" i="0" u="none" strike="noStrike" kern="1200" cap="none" spc="0" normalizeH="0" baseline="0" noProof="0" dirty="0">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11500" b="1" i="0" u="none" strike="noStrike" kern="1200" cap="none" spc="0" normalizeH="0" baseline="0" noProof="0" dirty="0" err="1">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lại</a:t>
              </a:r>
              <a:endParaRPr kumimoji="0" lang="zh-CN" altLang="en-US" sz="11500" b="1" i="0" u="none" strike="noStrike" kern="1200" cap="none" spc="0" normalizeH="0" baseline="0" noProof="0" dirty="0">
                <a:ln>
                  <a:solidFill>
                    <a:prstClr val="black"/>
                  </a:solidFill>
                </a:ln>
                <a:solidFill>
                  <a:srgbClr val="4472C4"/>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2397BD5-E06F-9C3C-18A9-AB2368DA893F}"/>
              </a:ext>
            </a:extLst>
          </p:cNvPr>
          <p:cNvSpPr/>
          <p:nvPr/>
        </p:nvSpPr>
        <p:spPr>
          <a:xfrm>
            <a:off x="885825" y="838200"/>
            <a:ext cx="10820400" cy="5629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3E3356B-D50B-EB1A-40DC-FB965BCBCE2A}"/>
              </a:ext>
            </a:extLst>
          </p:cNvPr>
          <p:cNvPicPr>
            <a:picLocks noChangeAspect="1"/>
          </p:cNvPicPr>
          <p:nvPr/>
        </p:nvPicPr>
        <p:blipFill>
          <a:blip r:embed="rId4"/>
          <a:stretch>
            <a:fillRect/>
          </a:stretch>
        </p:blipFill>
        <p:spPr>
          <a:xfrm>
            <a:off x="2686049" y="2519483"/>
            <a:ext cx="6490673" cy="3757492"/>
          </a:xfrm>
          <a:prstGeom prst="rect">
            <a:avLst/>
          </a:prstGeom>
        </p:spPr>
      </p:pic>
      <p:pic>
        <p:nvPicPr>
          <p:cNvPr id="8" name="Picture 7">
            <a:extLst>
              <a:ext uri="{FF2B5EF4-FFF2-40B4-BE49-F238E27FC236}">
                <a16:creationId xmlns:a16="http://schemas.microsoft.com/office/drawing/2014/main" id="{312E1D11-E5CA-7B81-DB9D-D7F0C2B12B1E}"/>
              </a:ext>
            </a:extLst>
          </p:cNvPr>
          <p:cNvPicPr>
            <a:picLocks noChangeAspect="1"/>
          </p:cNvPicPr>
          <p:nvPr/>
        </p:nvPicPr>
        <p:blipFill>
          <a:blip r:embed="rId5"/>
          <a:stretch>
            <a:fillRect/>
          </a:stretch>
        </p:blipFill>
        <p:spPr>
          <a:xfrm>
            <a:off x="3207964" y="711246"/>
            <a:ext cx="7193903" cy="2353260"/>
          </a:xfrm>
          <a:prstGeom prst="rect">
            <a:avLst/>
          </a:prstGeom>
        </p:spPr>
      </p:pic>
    </p:spTree>
    <p:extLst>
      <p:ext uri="{BB962C8B-B14F-4D97-AF65-F5344CB8AC3E}">
        <p14:creationId xmlns:p14="http://schemas.microsoft.com/office/powerpoint/2010/main" val="3284651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9">
            <a:extLst>
              <a:ext uri="{FF2B5EF4-FFF2-40B4-BE49-F238E27FC236}">
                <a16:creationId xmlns:a16="http://schemas.microsoft.com/office/drawing/2014/main" id="{17871919-2229-6AD0-C2B3-E609F833999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12" name="Rounded Rectangle 6">
            <a:extLst>
              <a:ext uri="{FF2B5EF4-FFF2-40B4-BE49-F238E27FC236}">
                <a16:creationId xmlns:a16="http://schemas.microsoft.com/office/drawing/2014/main" id="{6805BB67-D0E9-83EA-16B1-9212C16A0A2A}"/>
              </a:ext>
            </a:extLst>
          </p:cNvPr>
          <p:cNvSpPr/>
          <p:nvPr/>
        </p:nvSpPr>
        <p:spPr>
          <a:xfrm>
            <a:off x="432954" y="236307"/>
            <a:ext cx="11326091" cy="640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a:extLst>
              <a:ext uri="{FF2B5EF4-FFF2-40B4-BE49-F238E27FC236}">
                <a16:creationId xmlns:a16="http://schemas.microsoft.com/office/drawing/2014/main" id="{6B40524A-FE96-A829-B1EF-6DE8365B2799}"/>
              </a:ext>
            </a:extLst>
          </p:cNvPr>
          <p:cNvGrpSpPr/>
          <p:nvPr/>
        </p:nvGrpSpPr>
        <p:grpSpPr>
          <a:xfrm>
            <a:off x="893853" y="-410966"/>
            <a:ext cx="11001374" cy="1954583"/>
            <a:chOff x="6745522" y="3997917"/>
            <a:chExt cx="11001374" cy="1954583"/>
          </a:xfrm>
        </p:grpSpPr>
        <p:sp>
          <p:nvSpPr>
            <p:cNvPr id="15" name="Rectangle 14">
              <a:extLst>
                <a:ext uri="{FF2B5EF4-FFF2-40B4-BE49-F238E27FC236}">
                  <a16:creationId xmlns:a16="http://schemas.microsoft.com/office/drawing/2014/main" id="{17A1C379-6474-7CE3-ED1F-9EA0533EBF50}"/>
                </a:ext>
              </a:extLst>
            </p:cNvPr>
            <p:cNvSpPr/>
            <p:nvPr/>
          </p:nvSpPr>
          <p:spPr>
            <a:xfrm>
              <a:off x="6745522" y="4516849"/>
              <a:ext cx="9715500"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 Tìm những từ ngữ gợi cảnh vật quen thuộc ở làng quê trong các đoạn thơ dưới đây:</a:t>
              </a:r>
              <a:endParaRPr kumimoji="0" lang="en-US" sz="36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C92E442B-536A-B7A5-6C1D-DC3CF8BE4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sp>
        <p:nvSpPr>
          <p:cNvPr id="2" name="TextBox 1">
            <a:extLst>
              <a:ext uri="{FF2B5EF4-FFF2-40B4-BE49-F238E27FC236}">
                <a16:creationId xmlns:a16="http://schemas.microsoft.com/office/drawing/2014/main" id="{C346D455-2435-B7F7-462E-EE3D89B2B4D8}"/>
              </a:ext>
            </a:extLst>
          </p:cNvPr>
          <p:cNvSpPr txBox="1"/>
          <p:nvPr/>
        </p:nvSpPr>
        <p:spPr>
          <a:xfrm>
            <a:off x="863029" y="1777429"/>
            <a:ext cx="6770670" cy="2246769"/>
          </a:xfrm>
          <a:prstGeom prst="rect">
            <a:avLst/>
          </a:prstGeom>
          <a:noFill/>
        </p:spPr>
        <p:txBody>
          <a:bodyPr wrap="square" rtlCol="0">
            <a:spAutoFit/>
          </a:bodyPr>
          <a:lstStyle/>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Quê hương tôi có con sông xanh biếc </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Nước gương trong soi tóc những hàng tre </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Tâm hồn tôi là một buổi trưa hè</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Toả nắng xuống lòng sông lấp loáng.</a:t>
            </a:r>
          </a:p>
          <a:p>
            <a:pPr algn="r"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(Tế Hanh)</a:t>
            </a:r>
          </a:p>
        </p:txBody>
      </p:sp>
      <p:sp>
        <p:nvSpPr>
          <p:cNvPr id="3" name="TextBox 2">
            <a:extLst>
              <a:ext uri="{FF2B5EF4-FFF2-40B4-BE49-F238E27FC236}">
                <a16:creationId xmlns:a16="http://schemas.microsoft.com/office/drawing/2014/main" id="{4B6113D6-F613-2EB5-06CD-55DA4A61BF5E}"/>
              </a:ext>
            </a:extLst>
          </p:cNvPr>
          <p:cNvSpPr txBox="1"/>
          <p:nvPr/>
        </p:nvSpPr>
        <p:spPr>
          <a:xfrm>
            <a:off x="945223" y="4325421"/>
            <a:ext cx="6770670" cy="2246769"/>
          </a:xfrm>
          <a:prstGeom prst="rect">
            <a:avLst/>
          </a:prstGeom>
          <a:noFill/>
        </p:spPr>
        <p:txBody>
          <a:bodyPr wrap="square" rtlCol="0">
            <a:spAutoFit/>
          </a:bodyPr>
          <a:lstStyle/>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Mẹ hay kể chuyện sân đình</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Khi ai nhắc chuyện làng mình ngày xưa</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Mái đình cong nỗi nắng mưa</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Giếng làng trong vắt qua mùa bão dông.</a:t>
            </a:r>
          </a:p>
          <a:p>
            <a:pPr algn="r"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(Nguyễn Văn Song)</a:t>
            </a:r>
          </a:p>
        </p:txBody>
      </p:sp>
      <p:pic>
        <p:nvPicPr>
          <p:cNvPr id="5" name="Picture 4">
            <a:extLst>
              <a:ext uri="{FF2B5EF4-FFF2-40B4-BE49-F238E27FC236}">
                <a16:creationId xmlns:a16="http://schemas.microsoft.com/office/drawing/2014/main" id="{5F4A6074-27DC-1E3F-0B83-88F681726E0A}"/>
              </a:ext>
            </a:extLst>
          </p:cNvPr>
          <p:cNvPicPr>
            <a:picLocks noChangeAspect="1"/>
          </p:cNvPicPr>
          <p:nvPr/>
        </p:nvPicPr>
        <p:blipFill>
          <a:blip r:embed="rId4"/>
          <a:stretch>
            <a:fillRect/>
          </a:stretch>
        </p:blipFill>
        <p:spPr>
          <a:xfrm>
            <a:off x="8341653" y="1919822"/>
            <a:ext cx="2762250" cy="4600575"/>
          </a:xfrm>
          <a:prstGeom prst="rect">
            <a:avLst/>
          </a:prstGeom>
        </p:spPr>
      </p:pic>
      <p:cxnSp>
        <p:nvCxnSpPr>
          <p:cNvPr id="7" name="Straight Connector 6">
            <a:extLst>
              <a:ext uri="{FF2B5EF4-FFF2-40B4-BE49-F238E27FC236}">
                <a16:creationId xmlns:a16="http://schemas.microsoft.com/office/drawing/2014/main" id="{5BEEECD4-A6D2-0A1C-58D8-50D34F53AA0B}"/>
              </a:ext>
            </a:extLst>
          </p:cNvPr>
          <p:cNvCxnSpPr/>
          <p:nvPr/>
        </p:nvCxnSpPr>
        <p:spPr>
          <a:xfrm>
            <a:off x="3965824" y="2229491"/>
            <a:ext cx="27842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E3B603A-B471-D1BE-A029-4A3ACD9560F3}"/>
              </a:ext>
            </a:extLst>
          </p:cNvPr>
          <p:cNvCxnSpPr>
            <a:cxnSpLocks/>
          </p:cNvCxnSpPr>
          <p:nvPr/>
        </p:nvCxnSpPr>
        <p:spPr>
          <a:xfrm>
            <a:off x="4911047" y="2640457"/>
            <a:ext cx="23219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1075B9-9A75-856C-BAD6-ACBECE41330E}"/>
              </a:ext>
            </a:extLst>
          </p:cNvPr>
          <p:cNvCxnSpPr>
            <a:cxnSpLocks/>
          </p:cNvCxnSpPr>
          <p:nvPr/>
        </p:nvCxnSpPr>
        <p:spPr>
          <a:xfrm>
            <a:off x="3441843" y="3513761"/>
            <a:ext cx="29897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37589F-C34B-A242-2133-6E36B58483B2}"/>
              </a:ext>
            </a:extLst>
          </p:cNvPr>
          <p:cNvCxnSpPr>
            <a:cxnSpLocks/>
          </p:cNvCxnSpPr>
          <p:nvPr/>
        </p:nvCxnSpPr>
        <p:spPr>
          <a:xfrm>
            <a:off x="4161034" y="4787757"/>
            <a:ext cx="12637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99D1107-5E75-E014-4510-3CC283187A4D}"/>
              </a:ext>
            </a:extLst>
          </p:cNvPr>
          <p:cNvCxnSpPr>
            <a:cxnSpLocks/>
          </p:cNvCxnSpPr>
          <p:nvPr/>
        </p:nvCxnSpPr>
        <p:spPr>
          <a:xfrm>
            <a:off x="3935003" y="5208998"/>
            <a:ext cx="6883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D37626-F5DC-F8CE-7904-666554A0DF4C}"/>
              </a:ext>
            </a:extLst>
          </p:cNvPr>
          <p:cNvCxnSpPr>
            <a:cxnSpLocks/>
          </p:cNvCxnSpPr>
          <p:nvPr/>
        </p:nvCxnSpPr>
        <p:spPr>
          <a:xfrm>
            <a:off x="1068513" y="5609690"/>
            <a:ext cx="20856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8F528F4-0E41-C420-5A42-4A547990744F}"/>
              </a:ext>
            </a:extLst>
          </p:cNvPr>
          <p:cNvCxnSpPr>
            <a:cxnSpLocks/>
          </p:cNvCxnSpPr>
          <p:nvPr/>
        </p:nvCxnSpPr>
        <p:spPr>
          <a:xfrm>
            <a:off x="1017142" y="6061753"/>
            <a:ext cx="16233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907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6">
            <a:extLst>
              <a:ext uri="{FF2B5EF4-FFF2-40B4-BE49-F238E27FC236}">
                <a16:creationId xmlns:a16="http://schemas.microsoft.com/office/drawing/2014/main" id="{6805BB67-D0E9-83EA-16B1-9212C16A0A2A}"/>
              </a:ext>
            </a:extLst>
          </p:cNvPr>
          <p:cNvSpPr/>
          <p:nvPr/>
        </p:nvSpPr>
        <p:spPr>
          <a:xfrm>
            <a:off x="432954" y="236307"/>
            <a:ext cx="11326091" cy="640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a:extLst>
              <a:ext uri="{FF2B5EF4-FFF2-40B4-BE49-F238E27FC236}">
                <a16:creationId xmlns:a16="http://schemas.microsoft.com/office/drawing/2014/main" id="{6B40524A-FE96-A829-B1EF-6DE8365B2799}"/>
              </a:ext>
            </a:extLst>
          </p:cNvPr>
          <p:cNvGrpSpPr/>
          <p:nvPr/>
        </p:nvGrpSpPr>
        <p:grpSpPr>
          <a:xfrm>
            <a:off x="893853" y="-410966"/>
            <a:ext cx="11001374" cy="1954583"/>
            <a:chOff x="6745522" y="3997917"/>
            <a:chExt cx="11001374" cy="1954583"/>
          </a:xfrm>
        </p:grpSpPr>
        <p:sp>
          <p:nvSpPr>
            <p:cNvPr id="15" name="Rectangle 14">
              <a:extLst>
                <a:ext uri="{FF2B5EF4-FFF2-40B4-BE49-F238E27FC236}">
                  <a16:creationId xmlns:a16="http://schemas.microsoft.com/office/drawing/2014/main" id="{17A1C379-6474-7CE3-ED1F-9EA0533EBF50}"/>
                </a:ext>
              </a:extLst>
            </p:cNvPr>
            <p:cNvSpPr/>
            <p:nvPr/>
          </p:nvSpPr>
          <p:spPr>
            <a:xfrm>
              <a:off x="6745522" y="4516849"/>
              <a:ext cx="9715500"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2. Tìm từ ngữ có nghĩa giống với từ quê hương. Đặt câu với từ ngữ tìm được.</a:t>
              </a:r>
              <a:endParaRPr kumimoji="0" lang="en-US" sz="36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C92E442B-536A-B7A5-6C1D-DC3CF8BE45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grpSp>
        <p:nvGrpSpPr>
          <p:cNvPr id="4" name="Group 3">
            <a:extLst>
              <a:ext uri="{FF2B5EF4-FFF2-40B4-BE49-F238E27FC236}">
                <a16:creationId xmlns:a16="http://schemas.microsoft.com/office/drawing/2014/main" id="{A2F34D15-C928-C94E-845F-40483A2AFDAC}"/>
              </a:ext>
            </a:extLst>
          </p:cNvPr>
          <p:cNvGrpSpPr/>
          <p:nvPr/>
        </p:nvGrpSpPr>
        <p:grpSpPr>
          <a:xfrm>
            <a:off x="649771" y="1649919"/>
            <a:ext cx="3792573" cy="1672516"/>
            <a:chOff x="2157098" y="2221349"/>
            <a:chExt cx="3866191" cy="1860883"/>
          </a:xfrm>
        </p:grpSpPr>
        <p:sp>
          <p:nvSpPr>
            <p:cNvPr id="6" name="Freeform: Shape 5">
              <a:extLst>
                <a:ext uri="{FF2B5EF4-FFF2-40B4-BE49-F238E27FC236}">
                  <a16:creationId xmlns:a16="http://schemas.microsoft.com/office/drawing/2014/main" id="{C7385F64-BACA-0005-6AF5-D4E356B0DBDE}"/>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3333" b="1" kern="0">
                <a:solidFill>
                  <a:srgbClr val="FFFFFF"/>
                </a:solidFill>
                <a:latin typeface="UTM Avo" panose="02040603050506020204" pitchFamily="18" charset="0"/>
                <a:sym typeface="Arial"/>
              </a:endParaRPr>
            </a:p>
          </p:txBody>
        </p:sp>
        <p:sp>
          <p:nvSpPr>
            <p:cNvPr id="9" name="TextBox 8">
              <a:extLst>
                <a:ext uri="{FF2B5EF4-FFF2-40B4-BE49-F238E27FC236}">
                  <a16:creationId xmlns:a16="http://schemas.microsoft.com/office/drawing/2014/main" id="{DAC7A589-7407-AB2C-058C-0123659D2161}"/>
                </a:ext>
              </a:extLst>
            </p:cNvPr>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quê</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nhà</a:t>
              </a:r>
              <a:endParaRPr lang="vi-VN" sz="3333" b="1" kern="0" dirty="0">
                <a:solidFill>
                  <a:srgbClr val="6351CA">
                    <a:lumMod val="50000"/>
                  </a:srgbClr>
                </a:solidFill>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2AA59A2B-585D-8F34-2D37-F6F564A91A50}"/>
              </a:ext>
            </a:extLst>
          </p:cNvPr>
          <p:cNvGrpSpPr/>
          <p:nvPr/>
        </p:nvGrpSpPr>
        <p:grpSpPr>
          <a:xfrm>
            <a:off x="4420386" y="1577999"/>
            <a:ext cx="3792573" cy="1672516"/>
            <a:chOff x="2157098" y="2221349"/>
            <a:chExt cx="3866191" cy="1860883"/>
          </a:xfrm>
        </p:grpSpPr>
        <p:sp>
          <p:nvSpPr>
            <p:cNvPr id="17" name="Freeform: Shape 16">
              <a:extLst>
                <a:ext uri="{FF2B5EF4-FFF2-40B4-BE49-F238E27FC236}">
                  <a16:creationId xmlns:a16="http://schemas.microsoft.com/office/drawing/2014/main" id="{00B9C087-EE5D-F2BC-524F-B42EEDDE63AB}"/>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3333" b="1" kern="0">
                <a:solidFill>
                  <a:srgbClr val="FFFFFF"/>
                </a:solidFill>
                <a:latin typeface="UTM Avo" panose="02040603050506020204" pitchFamily="18" charset="0"/>
                <a:sym typeface="Arial"/>
              </a:endParaRPr>
            </a:p>
          </p:txBody>
        </p:sp>
        <p:sp>
          <p:nvSpPr>
            <p:cNvPr id="18" name="TextBox 17">
              <a:extLst>
                <a:ext uri="{FF2B5EF4-FFF2-40B4-BE49-F238E27FC236}">
                  <a16:creationId xmlns:a16="http://schemas.microsoft.com/office/drawing/2014/main" id="{0510E3A2-31A3-71B0-AEE5-FD4AA53D936E}"/>
                </a:ext>
              </a:extLst>
            </p:cNvPr>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làng</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quê</a:t>
              </a:r>
              <a:endParaRPr lang="vi-VN" sz="3333" b="1" kern="0" dirty="0">
                <a:solidFill>
                  <a:srgbClr val="6351CA">
                    <a:lumMod val="50000"/>
                  </a:srgbClr>
                </a:solidFill>
                <a:latin typeface="Cambria" panose="02040503050406030204" pitchFamily="18" charset="0"/>
                <a:ea typeface="Cambria" panose="02040503050406030204" pitchFamily="18" charset="0"/>
                <a:sym typeface="Arial"/>
              </a:endParaRPr>
            </a:p>
          </p:txBody>
        </p:sp>
      </p:grpSp>
      <p:grpSp>
        <p:nvGrpSpPr>
          <p:cNvPr id="19" name="Group 18">
            <a:extLst>
              <a:ext uri="{FF2B5EF4-FFF2-40B4-BE49-F238E27FC236}">
                <a16:creationId xmlns:a16="http://schemas.microsoft.com/office/drawing/2014/main" id="{499DDF87-7F1E-18B8-12CD-ABB6FB130779}"/>
              </a:ext>
            </a:extLst>
          </p:cNvPr>
          <p:cNvGrpSpPr/>
          <p:nvPr/>
        </p:nvGrpSpPr>
        <p:grpSpPr>
          <a:xfrm>
            <a:off x="8139631" y="1598547"/>
            <a:ext cx="3792573" cy="1672516"/>
            <a:chOff x="2157098" y="2221349"/>
            <a:chExt cx="3866191" cy="1860883"/>
          </a:xfrm>
        </p:grpSpPr>
        <p:sp>
          <p:nvSpPr>
            <p:cNvPr id="21" name="Freeform: Shape 20">
              <a:extLst>
                <a:ext uri="{FF2B5EF4-FFF2-40B4-BE49-F238E27FC236}">
                  <a16:creationId xmlns:a16="http://schemas.microsoft.com/office/drawing/2014/main" id="{362C5728-7555-2C85-8ADC-B18DAFEAF60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3333" b="1" kern="0">
                <a:solidFill>
                  <a:srgbClr val="FFFFFF"/>
                </a:solidFill>
                <a:latin typeface="UTM Avo" panose="02040603050506020204" pitchFamily="18" charset="0"/>
                <a:sym typeface="Arial"/>
              </a:endParaRPr>
            </a:p>
          </p:txBody>
        </p:sp>
        <p:sp>
          <p:nvSpPr>
            <p:cNvPr id="23" name="TextBox 22">
              <a:extLst>
                <a:ext uri="{FF2B5EF4-FFF2-40B4-BE49-F238E27FC236}">
                  <a16:creationId xmlns:a16="http://schemas.microsoft.com/office/drawing/2014/main" id="{C2F0C2C9-EACF-AA95-549F-C4D9A6A315FF}"/>
                </a:ext>
              </a:extLst>
            </p:cNvPr>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quê</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cha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đất</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tổ</a:t>
              </a:r>
              <a:endParaRPr lang="vi-VN" sz="3333" b="1" kern="0" dirty="0">
                <a:solidFill>
                  <a:srgbClr val="6351CA">
                    <a:lumMod val="50000"/>
                  </a:srgbClr>
                </a:solidFill>
                <a:latin typeface="Cambria" panose="02040503050406030204" pitchFamily="18" charset="0"/>
                <a:ea typeface="Cambria" panose="02040503050406030204" pitchFamily="18" charset="0"/>
                <a:sym typeface="Arial"/>
              </a:endParaRPr>
            </a:p>
          </p:txBody>
        </p:sp>
      </p:grpSp>
      <p:grpSp>
        <p:nvGrpSpPr>
          <p:cNvPr id="25" name="Group 24">
            <a:extLst>
              <a:ext uri="{FF2B5EF4-FFF2-40B4-BE49-F238E27FC236}">
                <a16:creationId xmlns:a16="http://schemas.microsoft.com/office/drawing/2014/main" id="{558BE967-C85A-FCAC-AFBA-89B3BB31EE6A}"/>
              </a:ext>
            </a:extLst>
          </p:cNvPr>
          <p:cNvGrpSpPr/>
          <p:nvPr/>
        </p:nvGrpSpPr>
        <p:grpSpPr>
          <a:xfrm>
            <a:off x="1810751" y="3499267"/>
            <a:ext cx="4918822" cy="1672516"/>
            <a:chOff x="2100570" y="2221349"/>
            <a:chExt cx="3866191" cy="1860883"/>
          </a:xfrm>
        </p:grpSpPr>
        <p:sp>
          <p:nvSpPr>
            <p:cNvPr id="27" name="Freeform: Shape 26">
              <a:extLst>
                <a:ext uri="{FF2B5EF4-FFF2-40B4-BE49-F238E27FC236}">
                  <a16:creationId xmlns:a16="http://schemas.microsoft.com/office/drawing/2014/main" id="{FAE08171-00CA-5E0A-68AE-B36A3815D134}"/>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3333" b="1" kern="0">
                <a:solidFill>
                  <a:srgbClr val="FFFFFF"/>
                </a:solidFill>
                <a:latin typeface="UTM Avo" panose="02040603050506020204" pitchFamily="18" charset="0"/>
                <a:sym typeface="Arial"/>
              </a:endParaRPr>
            </a:p>
          </p:txBody>
        </p:sp>
        <p:sp>
          <p:nvSpPr>
            <p:cNvPr id="28" name="TextBox 27">
              <a:extLst>
                <a:ext uri="{FF2B5EF4-FFF2-40B4-BE49-F238E27FC236}">
                  <a16:creationId xmlns:a16="http://schemas.microsoft.com/office/drawing/2014/main" id="{59D36272-7B8A-100E-91CC-688E363B091D}"/>
                </a:ext>
              </a:extLst>
            </p:cNvPr>
            <p:cNvSpPr txBox="1"/>
            <p:nvPr/>
          </p:nvSpPr>
          <p:spPr>
            <a:xfrm>
              <a:off x="2100570" y="2829449"/>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quê</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hương</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bản</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quán</a:t>
              </a:r>
              <a:endParaRPr lang="vi-VN" sz="3333" b="1" kern="0" dirty="0">
                <a:solidFill>
                  <a:srgbClr val="6351CA">
                    <a:lumMod val="50000"/>
                  </a:srgbClr>
                </a:solidFill>
                <a:latin typeface="Cambria" panose="02040503050406030204" pitchFamily="18" charset="0"/>
                <a:ea typeface="Cambria" panose="02040503050406030204" pitchFamily="18" charset="0"/>
                <a:sym typeface="Arial"/>
              </a:endParaRPr>
            </a:p>
          </p:txBody>
        </p:sp>
      </p:grpSp>
      <p:grpSp>
        <p:nvGrpSpPr>
          <p:cNvPr id="29" name="Group 28">
            <a:extLst>
              <a:ext uri="{FF2B5EF4-FFF2-40B4-BE49-F238E27FC236}">
                <a16:creationId xmlns:a16="http://schemas.microsoft.com/office/drawing/2014/main" id="{890FDC24-E19E-2183-8481-D69ABC6F6B4E}"/>
              </a:ext>
            </a:extLst>
          </p:cNvPr>
          <p:cNvGrpSpPr/>
          <p:nvPr/>
        </p:nvGrpSpPr>
        <p:grpSpPr>
          <a:xfrm>
            <a:off x="6742345" y="3468444"/>
            <a:ext cx="3792573" cy="1672516"/>
            <a:chOff x="2157098" y="2221349"/>
            <a:chExt cx="3866191" cy="1860883"/>
          </a:xfrm>
        </p:grpSpPr>
        <p:sp>
          <p:nvSpPr>
            <p:cNvPr id="30" name="Freeform: Shape 29">
              <a:extLst>
                <a:ext uri="{FF2B5EF4-FFF2-40B4-BE49-F238E27FC236}">
                  <a16:creationId xmlns:a16="http://schemas.microsoft.com/office/drawing/2014/main" id="{F12F03A9-EE3B-D965-12DF-19F66E46D10C}"/>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EDCEC"/>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3333" b="1" kern="0">
                <a:solidFill>
                  <a:srgbClr val="FFFFFF"/>
                </a:solidFill>
                <a:latin typeface="UTM Avo" panose="02040603050506020204" pitchFamily="18" charset="0"/>
                <a:sym typeface="Arial"/>
              </a:endParaRPr>
            </a:p>
          </p:txBody>
        </p:sp>
        <p:sp>
          <p:nvSpPr>
            <p:cNvPr id="31" name="TextBox 30">
              <a:extLst>
                <a:ext uri="{FF2B5EF4-FFF2-40B4-BE49-F238E27FC236}">
                  <a16:creationId xmlns:a16="http://schemas.microsoft.com/office/drawing/2014/main" id="{5A5C2A77-66CF-0B84-C432-231FF696D65E}"/>
                </a:ext>
              </a:extLst>
            </p:cNvPr>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quê</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quán</a:t>
              </a:r>
              <a:endParaRPr lang="vi-VN" sz="3333" b="1" kern="0" dirty="0">
                <a:solidFill>
                  <a:srgbClr val="6351CA">
                    <a:lumMod val="50000"/>
                  </a:srgbClr>
                </a:solidFill>
                <a:latin typeface="Cambria" panose="02040503050406030204" pitchFamily="18" charset="0"/>
                <a:ea typeface="Cambria" panose="02040503050406030204" pitchFamily="18" charset="0"/>
                <a:sym typeface="Arial"/>
              </a:endParaRPr>
            </a:p>
          </p:txBody>
        </p:sp>
      </p:grpSp>
      <p:sp>
        <p:nvSpPr>
          <p:cNvPr id="32" name="TextBox 31">
            <a:extLst>
              <a:ext uri="{FF2B5EF4-FFF2-40B4-BE49-F238E27FC236}">
                <a16:creationId xmlns:a16="http://schemas.microsoft.com/office/drawing/2014/main" id="{0909A1D4-36AD-27D0-0B8A-9152575BD71D}"/>
              </a:ext>
            </a:extLst>
          </p:cNvPr>
          <p:cNvSpPr txBox="1"/>
          <p:nvPr/>
        </p:nvSpPr>
        <p:spPr>
          <a:xfrm>
            <a:off x="1520575" y="5455578"/>
            <a:ext cx="9164549" cy="1077218"/>
          </a:xfrm>
          <a:prstGeom prst="rect">
            <a:avLst/>
          </a:prstGeom>
          <a:noFill/>
        </p:spPr>
        <p:txBody>
          <a:bodyPr wrap="square" rtlCol="0">
            <a:spAutoFit/>
          </a:bodyPr>
          <a:lstStyle/>
          <a:p>
            <a:pPr algn="just"/>
            <a:r>
              <a:rPr lang="en-US" sz="3200" b="1" i="1" dirty="0" err="1">
                <a:solidFill>
                  <a:srgbClr val="FF0000"/>
                </a:solidFill>
                <a:latin typeface="Cambria" panose="02040503050406030204" pitchFamily="18" charset="0"/>
                <a:ea typeface="Cambria" panose="02040503050406030204" pitchFamily="18" charset="0"/>
              </a:rPr>
              <a:t>Đặt</a:t>
            </a:r>
            <a:r>
              <a:rPr lang="en-US" sz="3200" b="1" i="1" dirty="0">
                <a:solidFill>
                  <a:srgbClr val="FF0000"/>
                </a:solidFill>
                <a:latin typeface="Cambria" panose="02040503050406030204" pitchFamily="18" charset="0"/>
                <a:ea typeface="Cambria" panose="02040503050406030204" pitchFamily="18" charset="0"/>
              </a:rPr>
              <a:t> </a:t>
            </a:r>
            <a:r>
              <a:rPr lang="en-US" sz="3200" b="1" i="1" dirty="0" err="1">
                <a:solidFill>
                  <a:srgbClr val="FF0000"/>
                </a:solidFill>
                <a:latin typeface="Cambria" panose="02040503050406030204" pitchFamily="18" charset="0"/>
                <a:ea typeface="Cambria" panose="02040503050406030204" pitchFamily="18" charset="0"/>
              </a:rPr>
              <a:t>câu</a:t>
            </a:r>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effectLst/>
                <a:latin typeface="Cambria" panose="02040503050406030204" pitchFamily="18" charset="0"/>
                <a:ea typeface="Cambria" panose="02040503050406030204" pitchFamily="18" charset="0"/>
              </a:rPr>
              <a:t>Dù đã đi xa nhưng em lúc nào cũng nhớ nơi chôn rau cắt rốn của mình.</a:t>
            </a:r>
            <a:endParaRPr lang="en-US" sz="32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33847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3"/>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strVal val="#ppt_w+.3"/>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animEffect transition="in" filter="fade">
                                      <p:cBhvr>
                                        <p:cTn id="24" dur="1000"/>
                                        <p:tgtEl>
                                          <p:spTgt spid="19"/>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strVal val="#ppt_w+.3"/>
                                          </p:val>
                                        </p:tav>
                                        <p:tav tm="100000">
                                          <p:val>
                                            <p:strVal val="#ppt_w"/>
                                          </p:val>
                                        </p:tav>
                                      </p:tavLst>
                                    </p:anim>
                                    <p:anim calcmode="lin" valueType="num">
                                      <p:cBhvr>
                                        <p:cTn id="28" dur="1000" fill="hold"/>
                                        <p:tgtEl>
                                          <p:spTgt spid="25"/>
                                        </p:tgtEl>
                                        <p:attrNameLst>
                                          <p:attrName>ppt_h</p:attrName>
                                        </p:attrNameLst>
                                      </p:cBhvr>
                                      <p:tavLst>
                                        <p:tav tm="0">
                                          <p:val>
                                            <p:strVal val="#ppt_h"/>
                                          </p:val>
                                        </p:tav>
                                        <p:tav tm="100000">
                                          <p:val>
                                            <p:strVal val="#ppt_h"/>
                                          </p:val>
                                        </p:tav>
                                      </p:tavLst>
                                    </p:anim>
                                    <p:animEffect transition="in" filter="fade">
                                      <p:cBhvr>
                                        <p:cTn id="29" dur="1000"/>
                                        <p:tgtEl>
                                          <p:spTgt spid="25"/>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1000" fill="hold"/>
                                        <p:tgtEl>
                                          <p:spTgt spid="29"/>
                                        </p:tgtEl>
                                        <p:attrNameLst>
                                          <p:attrName>ppt_w</p:attrName>
                                        </p:attrNameLst>
                                      </p:cBhvr>
                                      <p:tavLst>
                                        <p:tav tm="0">
                                          <p:val>
                                            <p:strVal val="#ppt_w+.3"/>
                                          </p:val>
                                        </p:tav>
                                        <p:tav tm="100000">
                                          <p:val>
                                            <p:strVal val="#ppt_w"/>
                                          </p:val>
                                        </p:tav>
                                      </p:tavLst>
                                    </p:anim>
                                    <p:anim calcmode="lin" valueType="num">
                                      <p:cBhvr>
                                        <p:cTn id="33" dur="1000" fill="hold"/>
                                        <p:tgtEl>
                                          <p:spTgt spid="29"/>
                                        </p:tgtEl>
                                        <p:attrNameLst>
                                          <p:attrName>ppt_h</p:attrName>
                                        </p:attrNameLst>
                                      </p:cBhvr>
                                      <p:tavLst>
                                        <p:tav tm="0">
                                          <p:val>
                                            <p:strVal val="#ppt_h"/>
                                          </p:val>
                                        </p:tav>
                                        <p:tav tm="100000">
                                          <p:val>
                                            <p:strVal val="#ppt_h"/>
                                          </p:val>
                                        </p:tav>
                                      </p:tavLst>
                                    </p:anim>
                                    <p:animEffect transition="in" filter="fade">
                                      <p:cBhvr>
                                        <p:cTn id="34" dur="1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A04E5F3-997A-4756-8F35-D019C45AE6C9}"/>
              </a:ext>
            </a:extLst>
          </p:cNvPr>
          <p:cNvSpPr/>
          <p:nvPr/>
        </p:nvSpPr>
        <p:spPr>
          <a:xfrm>
            <a:off x="1889657" y="1077090"/>
            <a:ext cx="7413999" cy="3019567"/>
          </a:xfrm>
          <a:prstGeom prst="roundRect">
            <a:avLst/>
          </a:prstGeom>
          <a:solidFill>
            <a:srgbClr val="FFFFFF">
              <a:alpha val="80000"/>
            </a:srgbClr>
          </a:solidFill>
          <a:ln w="12700" cap="flat" cmpd="sng" algn="ctr">
            <a:solidFill>
              <a:srgbClr val="5FE0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等线" panose="020F0502020204030204"/>
              <a:ea typeface="+mn-ea"/>
              <a:cs typeface="+mn-cs"/>
            </a:endParaRPr>
          </a:p>
        </p:txBody>
      </p:sp>
      <p:pic>
        <p:nvPicPr>
          <p:cNvPr id="3" name="图片 37">
            <a:extLst>
              <a:ext uri="{FF2B5EF4-FFF2-40B4-BE49-F238E27FC236}">
                <a16:creationId xmlns:a16="http://schemas.microsoft.com/office/drawing/2014/main" id="{C663B519-85F0-462D-9E1D-041033F82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520" y="3218643"/>
            <a:ext cx="3491233" cy="3120403"/>
          </a:xfrm>
          <a:prstGeom prst="rect">
            <a:avLst/>
          </a:prstGeom>
        </p:spPr>
      </p:pic>
      <p:pic>
        <p:nvPicPr>
          <p:cNvPr id="4" name="Picture 3">
            <a:extLst>
              <a:ext uri="{FF2B5EF4-FFF2-40B4-BE49-F238E27FC236}">
                <a16:creationId xmlns:a16="http://schemas.microsoft.com/office/drawing/2014/main" id="{857D6B1A-A267-4626-933D-184C447390EE}"/>
              </a:ext>
            </a:extLst>
          </p:cNvPr>
          <p:cNvPicPr>
            <a:picLocks noChangeAspect="1"/>
          </p:cNvPicPr>
          <p:nvPr/>
        </p:nvPicPr>
        <p:blipFill rotWithShape="1">
          <a:blip r:embed="rId3"/>
          <a:srcRect l="6094" t="9293" r="8047" b="14811"/>
          <a:stretch/>
        </p:blipFill>
        <p:spPr>
          <a:xfrm>
            <a:off x="2439616" y="1486813"/>
            <a:ext cx="6027924" cy="2487359"/>
          </a:xfrm>
          <a:prstGeom prst="rect">
            <a:avLst/>
          </a:prstGeom>
          <a:effectLst>
            <a:glow rad="228600">
              <a:srgbClr val="5FE0FF">
                <a:satMod val="175000"/>
                <a:alpha val="40000"/>
              </a:srgbClr>
            </a:glow>
          </a:effectLst>
        </p:spPr>
      </p:pic>
    </p:spTree>
    <p:extLst>
      <p:ext uri="{BB962C8B-B14F-4D97-AF65-F5344CB8AC3E}">
        <p14:creationId xmlns:p14="http://schemas.microsoft.com/office/powerpoint/2010/main" val="3904875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80" fill="hold">
                                          <p:stCondLst>
                                            <p:cond delay="0"/>
                                          </p:stCondLst>
                                        </p:cTn>
                                        <p:tgtEl>
                                          <p:spTgt spid="4"/>
                                        </p:tgtEl>
                                        <p:attrNameLst>
                                          <p:attrName>r</p:attrName>
                                        </p:attrNameLst>
                                      </p:cBhvr>
                                    </p:animRot>
                                    <p:animRot by="-240000">
                                      <p:cBhvr>
                                        <p:cTn id="18" dur="160" fill="hold">
                                          <p:stCondLst>
                                            <p:cond delay="160"/>
                                          </p:stCondLst>
                                        </p:cTn>
                                        <p:tgtEl>
                                          <p:spTgt spid="4"/>
                                        </p:tgtEl>
                                        <p:attrNameLst>
                                          <p:attrName>r</p:attrName>
                                        </p:attrNameLst>
                                      </p:cBhvr>
                                    </p:animRot>
                                    <p:animRot by="240000">
                                      <p:cBhvr>
                                        <p:cTn id="19" dur="160" fill="hold">
                                          <p:stCondLst>
                                            <p:cond delay="320"/>
                                          </p:stCondLst>
                                        </p:cTn>
                                        <p:tgtEl>
                                          <p:spTgt spid="4"/>
                                        </p:tgtEl>
                                        <p:attrNameLst>
                                          <p:attrName>r</p:attrName>
                                        </p:attrNameLst>
                                      </p:cBhvr>
                                    </p:animRot>
                                    <p:animRot by="-240000">
                                      <p:cBhvr>
                                        <p:cTn id="20" dur="160" fill="hold">
                                          <p:stCondLst>
                                            <p:cond delay="480"/>
                                          </p:stCondLst>
                                        </p:cTn>
                                        <p:tgtEl>
                                          <p:spTgt spid="4"/>
                                        </p:tgtEl>
                                        <p:attrNameLst>
                                          <p:attrName>r</p:attrName>
                                        </p:attrNameLst>
                                      </p:cBhvr>
                                    </p:animRot>
                                    <p:animRot by="120000">
                                      <p:cBhvr>
                                        <p:cTn id="21" dur="160" fill="hold">
                                          <p:stCondLst>
                                            <p:cond delay="64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760204" y="1849440"/>
            <a:ext cx="2904264" cy="1177090"/>
            <a:chOff x="2360277" y="2671670"/>
            <a:chExt cx="1378812"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699059" y="2751440"/>
              <a:ext cx="705956" cy="6301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i="1" dirty="0" err="1">
                  <a:solidFill>
                    <a:srgbClr val="00B050"/>
                  </a:solidFill>
                  <a:latin typeface="Cambria" panose="02040503050406030204" pitchFamily="18" charset="0"/>
                  <a:ea typeface="Cambria" panose="02040503050406030204" pitchFamily="18" charset="0"/>
                </a:rPr>
                <a:t>xoè</a:t>
              </a:r>
              <a:r>
                <a:rPr lang="en-US" sz="4800" b="1" i="1" dirty="0">
                  <a:solidFill>
                    <a:srgbClr val="00B050"/>
                  </a:solidFill>
                  <a:latin typeface="Cambria" panose="02040503050406030204" pitchFamily="18" charset="0"/>
                  <a:ea typeface="Cambria" panose="02040503050406030204" pitchFamily="18" charset="0"/>
                </a:rPr>
                <a:t> </a:t>
              </a:r>
              <a:r>
                <a:rPr lang="en-US" sz="4800" b="1" i="1" dirty="0" err="1">
                  <a:solidFill>
                    <a:srgbClr val="00B050"/>
                  </a:solidFill>
                  <a:latin typeface="Cambria" panose="02040503050406030204" pitchFamily="18" charset="0"/>
                  <a:ea typeface="Cambria" panose="02040503050406030204" pitchFamily="18" charset="0"/>
                </a:rPr>
                <a:t>tay</a:t>
              </a:r>
              <a:endPar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6655296" y="1833251"/>
            <a:ext cx="3853532"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24227" y="2761549"/>
              <a:ext cx="915055" cy="6421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trong</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veo</a:t>
              </a:r>
              <a:endPar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endParaRPr>
            </a:p>
          </p:txBody>
        </p:sp>
      </p:grpSp>
      <p:grpSp>
        <p:nvGrpSpPr>
          <p:cNvPr id="36" name="组合 44">
            <a:extLst>
              <a:ext uri="{FF2B5EF4-FFF2-40B4-BE49-F238E27FC236}">
                <a16:creationId xmlns:a16="http://schemas.microsoft.com/office/drawing/2014/main" id="{4EA7395E-188A-4772-C2F5-BD7C67FD0350}"/>
              </a:ext>
            </a:extLst>
          </p:cNvPr>
          <p:cNvGrpSpPr/>
          <p:nvPr/>
        </p:nvGrpSpPr>
        <p:grpSpPr>
          <a:xfrm>
            <a:off x="4169376" y="3730099"/>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79834" y="2790537"/>
              <a:ext cx="818919"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gọi</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mầm</a:t>
              </a:r>
              <a:endPar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pic>
        <p:nvPicPr>
          <p:cNvPr id="4" name="Picture 3">
            <a:extLst>
              <a:ext uri="{FF2B5EF4-FFF2-40B4-BE49-F238E27FC236}">
                <a16:creationId xmlns:a16="http://schemas.microsoft.com/office/drawing/2014/main" id="{55F9077A-447E-B43C-0A36-DE86F3E2C5C2}"/>
              </a:ext>
            </a:extLst>
          </p:cNvPr>
          <p:cNvPicPr>
            <a:picLocks noChangeAspect="1"/>
          </p:cNvPicPr>
          <p:nvPr/>
        </p:nvPicPr>
        <p:blipFill>
          <a:blip r:embed="rId5"/>
          <a:stretch>
            <a:fillRect/>
          </a:stretch>
        </p:blipFill>
        <p:spPr>
          <a:xfrm>
            <a:off x="1685841" y="434613"/>
            <a:ext cx="8943607" cy="1201016"/>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3C640DD0-0E4F-4DA6-A556-6FE6906B8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041" y="3500135"/>
            <a:ext cx="3099052" cy="2593349"/>
          </a:xfrm>
          <a:prstGeom prst="rect">
            <a:avLst/>
          </a:prstGeom>
        </p:spPr>
      </p:pic>
      <p:pic>
        <p:nvPicPr>
          <p:cNvPr id="9" name="图片 9">
            <a:extLst>
              <a:ext uri="{FF2B5EF4-FFF2-40B4-BE49-F238E27FC236}">
                <a16:creationId xmlns:a16="http://schemas.microsoft.com/office/drawing/2014/main" id="{B6DA7B92-A010-4EDF-877F-ECB6F13419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71353" r="70067" b="10955"/>
          <a:stretch/>
        </p:blipFill>
        <p:spPr>
          <a:xfrm>
            <a:off x="-547167" y="1687887"/>
            <a:ext cx="1733550" cy="1536906"/>
          </a:xfrm>
          <a:prstGeom prst="rect">
            <a:avLst/>
          </a:prstGeom>
        </p:spPr>
      </p:pic>
      <p:pic>
        <p:nvPicPr>
          <p:cNvPr id="10" name="图片 15">
            <a:extLst>
              <a:ext uri="{FF2B5EF4-FFF2-40B4-BE49-F238E27FC236}">
                <a16:creationId xmlns:a16="http://schemas.microsoft.com/office/drawing/2014/main" id="{EBE31EB9-4427-482D-9034-8C81A32188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688702" y="243646"/>
            <a:ext cx="2731607" cy="896634"/>
          </a:xfrm>
          <a:prstGeom prst="rect">
            <a:avLst/>
          </a:prstGeom>
        </p:spPr>
      </p:pic>
      <p:pic>
        <p:nvPicPr>
          <p:cNvPr id="11" name="图片 16">
            <a:extLst>
              <a:ext uri="{FF2B5EF4-FFF2-40B4-BE49-F238E27FC236}">
                <a16:creationId xmlns:a16="http://schemas.microsoft.com/office/drawing/2014/main" id="{DCC535C8-15F2-4ACF-B7FE-1C13E909A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052929" y="-24797"/>
            <a:ext cx="3241356" cy="1057285"/>
          </a:xfrm>
          <a:prstGeom prst="rect">
            <a:avLst/>
          </a:prstGeom>
        </p:spPr>
      </p:pic>
      <p:sp>
        <p:nvSpPr>
          <p:cNvPr id="12" name="Rectangle 11">
            <a:extLst>
              <a:ext uri="{FF2B5EF4-FFF2-40B4-BE49-F238E27FC236}">
                <a16:creationId xmlns:a16="http://schemas.microsoft.com/office/drawing/2014/main" id="{653265E3-1BE1-4E2A-9CC5-7D35C10ED1EE}"/>
              </a:ext>
            </a:extLst>
          </p:cNvPr>
          <p:cNvSpPr/>
          <p:nvPr/>
        </p:nvSpPr>
        <p:spPr>
          <a:xfrm>
            <a:off x="1657667" y="503845"/>
            <a:ext cx="4529911"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Luyện</a:t>
            </a:r>
            <a:r>
              <a:rPr kumimoji="0" lang="en-US" altLang="zh-CN" sz="3600" b="1" i="0" u="none" strike="noStrike" kern="120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đọc</a:t>
            </a:r>
            <a:r>
              <a:rPr kumimoji="0" lang="en-US" altLang="zh-CN" sz="3600" b="1" i="0" u="none" strike="noStrike" kern="120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nhóm</a:t>
            </a:r>
            <a:endParaRPr kumimoji="0" lang="zh-CN" altLang="en-US" sz="3600" b="1" i="0" u="none" strike="noStrike" kern="120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endParaRPr>
          </a:p>
        </p:txBody>
      </p:sp>
      <p:sp>
        <p:nvSpPr>
          <p:cNvPr id="13" name="Rectangle 12">
            <a:extLst>
              <a:ext uri="{FF2B5EF4-FFF2-40B4-BE49-F238E27FC236}">
                <a16:creationId xmlns:a16="http://schemas.microsoft.com/office/drawing/2014/main" id="{03A9C84E-D147-4E4B-A05C-04C590B4E56D}"/>
              </a:ext>
            </a:extLst>
          </p:cNvPr>
          <p:cNvSpPr/>
          <p:nvPr/>
        </p:nvSpPr>
        <p:spPr>
          <a:xfrm>
            <a:off x="784093" y="1641006"/>
            <a:ext cx="5599812"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Yêu</a:t>
            </a:r>
            <a:r>
              <a:rPr kumimoji="0" lang="zh-CN" altLang="en-US" sz="3200" b="1"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1"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cầu</a:t>
            </a:r>
            <a:endParaRPr kumimoji="0" lang="zh-CN" altLang="en-US" sz="3200" b="1"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Phân</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công</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đọc</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theo</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khổ</a:t>
            </a:r>
            <a:endPar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Tất</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cả</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thành</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viên</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đều</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đọc</a:t>
            </a:r>
            <a:endPar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14" name="Picture 13">
            <a:extLst>
              <a:ext uri="{FF2B5EF4-FFF2-40B4-BE49-F238E27FC236}">
                <a16:creationId xmlns:a16="http://schemas.microsoft.com/office/drawing/2014/main" id="{DA62C23D-1CAD-40D3-9E94-2F428889ADF6}"/>
              </a:ext>
            </a:extLst>
          </p:cNvPr>
          <p:cNvPicPr>
            <a:picLocks noChangeAspect="1"/>
          </p:cNvPicPr>
          <p:nvPr/>
        </p:nvPicPr>
        <p:blipFill>
          <a:blip r:embed="rId5"/>
          <a:stretch>
            <a:fillRect/>
          </a:stretch>
        </p:blipFill>
        <p:spPr>
          <a:xfrm>
            <a:off x="6880972" y="1166873"/>
            <a:ext cx="4637808" cy="2333262"/>
          </a:xfrm>
          <a:prstGeom prst="rect">
            <a:avLst/>
          </a:prstGeom>
        </p:spPr>
      </p:pic>
      <p:pic>
        <p:nvPicPr>
          <p:cNvPr id="15" name="Kí hiệu - Khám phá &amp; Luyện tập">
            <a:extLst>
              <a:ext uri="{FF2B5EF4-FFF2-40B4-BE49-F238E27FC236}">
                <a16:creationId xmlns:a16="http://schemas.microsoft.com/office/drawing/2014/main" id="{87A027BA-60F2-47A3-8E06-92FC1F87C69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30194" y="536096"/>
            <a:ext cx="851896" cy="851896"/>
          </a:xfrm>
          <a:prstGeom prst="rect">
            <a:avLst/>
          </a:prstGeom>
        </p:spPr>
      </p:pic>
      <p:pic>
        <p:nvPicPr>
          <p:cNvPr id="16" name="Picture 15">
            <a:extLst>
              <a:ext uri="{FF2B5EF4-FFF2-40B4-BE49-F238E27FC236}">
                <a16:creationId xmlns:a16="http://schemas.microsoft.com/office/drawing/2014/main" id="{EB8BF68B-2F5C-455E-BA19-37D21CC2F595}"/>
              </a:ext>
            </a:extLst>
          </p:cNvPr>
          <p:cNvPicPr>
            <a:picLocks noChangeAspect="1"/>
          </p:cNvPicPr>
          <p:nvPr/>
        </p:nvPicPr>
        <p:blipFill>
          <a:blip r:embed="rId7">
            <a:clrChange>
              <a:clrFrom>
                <a:srgbClr val="E0E0E0"/>
              </a:clrFrom>
              <a:clrTo>
                <a:srgbClr val="E0E0E0">
                  <a:alpha val="0"/>
                </a:srgbClr>
              </a:clrTo>
            </a:clrChange>
            <a:extLst>
              <a:ext uri="{BEBA8EAE-BF5A-486C-A8C5-ECC9F3942E4B}">
                <a14:imgProps xmlns:a14="http://schemas.microsoft.com/office/drawing/2010/main">
                  <a14:imgLayer r:embed="rId8">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2327299" y="3701496"/>
            <a:ext cx="3629742" cy="1842094"/>
          </a:xfrm>
          <a:prstGeom prst="rect">
            <a:avLst/>
          </a:prstGeom>
        </p:spPr>
      </p:pic>
    </p:spTree>
    <p:extLst>
      <p:ext uri="{BB962C8B-B14F-4D97-AF65-F5344CB8AC3E}">
        <p14:creationId xmlns:p14="http://schemas.microsoft.com/office/powerpoint/2010/main" val="2938665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250"/>
                                        <p:tgtEl>
                                          <p:spTgt spid="9"/>
                                        </p:tgtEl>
                                      </p:cBhvr>
                                    </p:animEffect>
                                    <p:anim calcmode="lin" valueType="num">
                                      <p:cBhvr>
                                        <p:cTn id="14" dur="1250" fill="hold"/>
                                        <p:tgtEl>
                                          <p:spTgt spid="9"/>
                                        </p:tgtEl>
                                        <p:attrNameLst>
                                          <p:attrName>ppt_x</p:attrName>
                                        </p:attrNameLst>
                                      </p:cBhvr>
                                      <p:tavLst>
                                        <p:tav tm="0">
                                          <p:val>
                                            <p:strVal val="#ppt_x"/>
                                          </p:val>
                                        </p:tav>
                                        <p:tav tm="100000">
                                          <p:val>
                                            <p:strVal val="#ppt_x"/>
                                          </p:val>
                                        </p:tav>
                                      </p:tavLst>
                                    </p:anim>
                                    <p:anim calcmode="lin" valueType="num">
                                      <p:cBhvr>
                                        <p:cTn id="15" dur="1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7" name="图片 9">
            <a:extLst>
              <a:ext uri="{FF2B5EF4-FFF2-40B4-BE49-F238E27FC236}">
                <a16:creationId xmlns:a16="http://schemas.microsoft.com/office/drawing/2014/main" id="{B5040865-9ADF-462A-8CE9-874DE40C20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71353" r="70067" b="10955"/>
          <a:stretch/>
        </p:blipFill>
        <p:spPr>
          <a:xfrm>
            <a:off x="-461442" y="1978400"/>
            <a:ext cx="1733550" cy="1536906"/>
          </a:xfrm>
          <a:prstGeom prst="rect">
            <a:avLst/>
          </a:prstGeom>
        </p:spPr>
      </p:pic>
      <p:pic>
        <p:nvPicPr>
          <p:cNvPr id="18" name="图片 15">
            <a:extLst>
              <a:ext uri="{FF2B5EF4-FFF2-40B4-BE49-F238E27FC236}">
                <a16:creationId xmlns:a16="http://schemas.microsoft.com/office/drawing/2014/main" id="{3E111C4B-CB5A-4F0C-9005-FB990B63F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7041" flipH="1">
            <a:off x="9774427" y="534159"/>
            <a:ext cx="2731607" cy="896634"/>
          </a:xfrm>
          <a:prstGeom prst="rect">
            <a:avLst/>
          </a:prstGeom>
        </p:spPr>
      </p:pic>
      <p:pic>
        <p:nvPicPr>
          <p:cNvPr id="19" name="图片 16">
            <a:extLst>
              <a:ext uri="{FF2B5EF4-FFF2-40B4-BE49-F238E27FC236}">
                <a16:creationId xmlns:a16="http://schemas.microsoft.com/office/drawing/2014/main" id="{2F80C4A6-939D-424C-AE45-569BB99B9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93582" flipH="1">
            <a:off x="9138654" y="265716"/>
            <a:ext cx="3241356" cy="1057285"/>
          </a:xfrm>
          <a:prstGeom prst="rect">
            <a:avLst/>
          </a:prstGeom>
        </p:spPr>
      </p:pic>
      <p:pic>
        <p:nvPicPr>
          <p:cNvPr id="20" name="Kí hiệu - Khám phá &amp; Luyện tập">
            <a:extLst>
              <a:ext uri="{FF2B5EF4-FFF2-40B4-BE49-F238E27FC236}">
                <a16:creationId xmlns:a16="http://schemas.microsoft.com/office/drawing/2014/main" id="{DB821BA1-63D5-48B9-B021-C19A6DF3BF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52032" y="779933"/>
            <a:ext cx="851896" cy="851896"/>
          </a:xfrm>
          <a:prstGeom prst="rect">
            <a:avLst/>
          </a:prstGeom>
        </p:spPr>
      </p:pic>
      <p:sp>
        <p:nvSpPr>
          <p:cNvPr id="21" name="Rounded Rectangle 7">
            <a:extLst>
              <a:ext uri="{FF2B5EF4-FFF2-40B4-BE49-F238E27FC236}">
                <a16:creationId xmlns:a16="http://schemas.microsoft.com/office/drawing/2014/main" id="{CBC66C0F-3AC2-4420-A316-FF5E65E8B090}"/>
              </a:ext>
            </a:extLst>
          </p:cNvPr>
          <p:cNvSpPr/>
          <p:nvPr/>
        </p:nvSpPr>
        <p:spPr>
          <a:xfrm>
            <a:off x="2980902" y="235275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a:endParaRPr>
          </a:p>
        </p:txBody>
      </p:sp>
      <p:sp>
        <p:nvSpPr>
          <p:cNvPr id="22" name="Rectangle 21">
            <a:extLst>
              <a:ext uri="{FF2B5EF4-FFF2-40B4-BE49-F238E27FC236}">
                <a16:creationId xmlns:a16="http://schemas.microsoft.com/office/drawing/2014/main" id="{47B69B7D-269D-40D2-B3E2-D0139EC528D6}"/>
              </a:ext>
            </a:extLst>
          </p:cNvPr>
          <p:cNvSpPr/>
          <p:nvPr/>
        </p:nvSpPr>
        <p:spPr>
          <a:xfrm>
            <a:off x="0" y="814356"/>
            <a:ext cx="7798108"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trước</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lớp</a:t>
            </a:r>
            <a:endParaRPr kumimoji="0" lang="zh-CN" altLang="en-US"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endParaRPr>
          </a:p>
        </p:txBody>
      </p:sp>
      <p:sp>
        <p:nvSpPr>
          <p:cNvPr id="23" name="Rectangle 22">
            <a:extLst>
              <a:ext uri="{FF2B5EF4-FFF2-40B4-BE49-F238E27FC236}">
                <a16:creationId xmlns:a16="http://schemas.microsoft.com/office/drawing/2014/main" id="{09E58F38-280F-4351-9936-BD0E5F54B620}"/>
              </a:ext>
            </a:extLst>
          </p:cNvPr>
          <p:cNvSpPr/>
          <p:nvPr/>
        </p:nvSpPr>
        <p:spPr>
          <a:xfrm>
            <a:off x="4867307" y="1409100"/>
            <a:ext cx="4049507" cy="666529"/>
          </a:xfrm>
          <a:prstGeom prst="rect">
            <a:avLst/>
          </a:prstGeom>
        </p:spPr>
        <p:txBody>
          <a:bodyPr wrap="none">
            <a:spAutoFit/>
          </a:bodyPr>
          <a:lstStyle/>
          <a:p>
            <a:pPr marL="0" marR="0" lvl="0" indent="0" algn="ctr" defTabSz="4572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endParaRPr>
          </a:p>
        </p:txBody>
      </p:sp>
      <p:sp>
        <p:nvSpPr>
          <p:cNvPr id="24" name="Rectangle 23">
            <a:extLst>
              <a:ext uri="{FF2B5EF4-FFF2-40B4-BE49-F238E27FC236}">
                <a16:creationId xmlns:a16="http://schemas.microsoft.com/office/drawing/2014/main" id="{3F06A97C-D7B7-4576-9428-EEF927FA372A}"/>
              </a:ext>
            </a:extLst>
          </p:cNvPr>
          <p:cNvSpPr/>
          <p:nvPr/>
        </p:nvSpPr>
        <p:spPr>
          <a:xfrm>
            <a:off x="3733256" y="2459692"/>
            <a:ext cx="1938351" cy="643894"/>
          </a:xfrm>
          <a:prstGeom prst="rect">
            <a:avLst/>
          </a:prstGeom>
        </p:spPr>
        <p:txBody>
          <a:bodyPr wrap="none">
            <a:spAutoFit/>
          </a:bodyPr>
          <a:lstStyle/>
          <a:p>
            <a:pPr marL="0" marR="0" lvl="0" indent="0" algn="l" defTabSz="4572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endParaRPr>
          </a:p>
        </p:txBody>
      </p:sp>
      <p:sp>
        <p:nvSpPr>
          <p:cNvPr id="25" name="Oval 24">
            <a:extLst>
              <a:ext uri="{FF2B5EF4-FFF2-40B4-BE49-F238E27FC236}">
                <a16:creationId xmlns:a16="http://schemas.microsoft.com/office/drawing/2014/main" id="{79AD9181-E351-4548-8547-DF28802E596A}"/>
              </a:ext>
            </a:extLst>
          </p:cNvPr>
          <p:cNvSpPr/>
          <p:nvPr/>
        </p:nvSpPr>
        <p:spPr>
          <a:xfrm>
            <a:off x="3121836" y="250008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Averta Std CY" panose="00000500000000000000" pitchFamily="50" charset="0"/>
              <a:ea typeface="+mn-ea"/>
              <a:cs typeface="+mn-cs"/>
              <a:sym typeface="Arial"/>
            </a:endParaRPr>
          </a:p>
        </p:txBody>
      </p:sp>
      <p:sp>
        <p:nvSpPr>
          <p:cNvPr id="26" name="Rounded Rectangle 9">
            <a:extLst>
              <a:ext uri="{FF2B5EF4-FFF2-40B4-BE49-F238E27FC236}">
                <a16:creationId xmlns:a16="http://schemas.microsoft.com/office/drawing/2014/main" id="{017B2D53-15F9-4311-84FB-ABE89EF18452}"/>
              </a:ext>
            </a:extLst>
          </p:cNvPr>
          <p:cNvSpPr/>
          <p:nvPr/>
        </p:nvSpPr>
        <p:spPr>
          <a:xfrm>
            <a:off x="2980902" y="332974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a:endParaRPr>
          </a:p>
        </p:txBody>
      </p:sp>
      <p:sp>
        <p:nvSpPr>
          <p:cNvPr id="27" name="Rectangle 26">
            <a:extLst>
              <a:ext uri="{FF2B5EF4-FFF2-40B4-BE49-F238E27FC236}">
                <a16:creationId xmlns:a16="http://schemas.microsoft.com/office/drawing/2014/main" id="{5A4BC7D5-917E-4518-AEAF-B8F2EC3CA4E1}"/>
              </a:ext>
            </a:extLst>
          </p:cNvPr>
          <p:cNvSpPr/>
          <p:nvPr/>
        </p:nvSpPr>
        <p:spPr>
          <a:xfrm>
            <a:off x="3733256" y="3436680"/>
            <a:ext cx="1960793" cy="643894"/>
          </a:xfrm>
          <a:prstGeom prst="rect">
            <a:avLst/>
          </a:prstGeom>
        </p:spPr>
        <p:txBody>
          <a:bodyPr wrap="none">
            <a:spAutoFit/>
          </a:bodyPr>
          <a:lstStyle/>
          <a:p>
            <a:pPr marL="0" marR="0" lvl="0" indent="0" algn="l" defTabSz="4572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endParaRPr>
          </a:p>
        </p:txBody>
      </p:sp>
      <p:sp>
        <p:nvSpPr>
          <p:cNvPr id="28" name="Oval 27">
            <a:extLst>
              <a:ext uri="{FF2B5EF4-FFF2-40B4-BE49-F238E27FC236}">
                <a16:creationId xmlns:a16="http://schemas.microsoft.com/office/drawing/2014/main" id="{4044A0AA-6BE7-416A-9454-4A2F2175D08B}"/>
              </a:ext>
            </a:extLst>
          </p:cNvPr>
          <p:cNvSpPr/>
          <p:nvPr/>
        </p:nvSpPr>
        <p:spPr>
          <a:xfrm>
            <a:off x="3121836" y="347706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Averta Std CY" panose="00000500000000000000" pitchFamily="50"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Averta Std CY" panose="00000500000000000000" pitchFamily="50" charset="0"/>
              <a:ea typeface="+mn-ea"/>
              <a:cs typeface="+mn-cs"/>
              <a:sym typeface="Arial"/>
            </a:endParaRPr>
          </a:p>
        </p:txBody>
      </p:sp>
      <p:sp>
        <p:nvSpPr>
          <p:cNvPr id="29" name="Rounded Rectangle 12">
            <a:extLst>
              <a:ext uri="{FF2B5EF4-FFF2-40B4-BE49-F238E27FC236}">
                <a16:creationId xmlns:a16="http://schemas.microsoft.com/office/drawing/2014/main" id="{33C5A4F4-28B3-483A-AB69-488FBCA1E835}"/>
              </a:ext>
            </a:extLst>
          </p:cNvPr>
          <p:cNvSpPr/>
          <p:nvPr/>
        </p:nvSpPr>
        <p:spPr>
          <a:xfrm>
            <a:off x="2980901" y="439548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a:endParaRPr>
          </a:p>
        </p:txBody>
      </p:sp>
      <p:sp>
        <p:nvSpPr>
          <p:cNvPr id="30" name="Rectangle 29">
            <a:extLst>
              <a:ext uri="{FF2B5EF4-FFF2-40B4-BE49-F238E27FC236}">
                <a16:creationId xmlns:a16="http://schemas.microsoft.com/office/drawing/2014/main" id="{FEFC85FE-75CB-4638-A246-04205A33A69A}"/>
              </a:ext>
            </a:extLst>
          </p:cNvPr>
          <p:cNvSpPr/>
          <p:nvPr/>
        </p:nvSpPr>
        <p:spPr>
          <a:xfrm>
            <a:off x="3733256" y="4502422"/>
            <a:ext cx="373692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endParaRPr>
          </a:p>
        </p:txBody>
      </p:sp>
      <p:sp>
        <p:nvSpPr>
          <p:cNvPr id="31" name="Oval 30">
            <a:extLst>
              <a:ext uri="{FF2B5EF4-FFF2-40B4-BE49-F238E27FC236}">
                <a16:creationId xmlns:a16="http://schemas.microsoft.com/office/drawing/2014/main" id="{91775416-59BF-4AD8-9E6F-E579BE8F6F4C}"/>
              </a:ext>
            </a:extLst>
          </p:cNvPr>
          <p:cNvSpPr/>
          <p:nvPr/>
        </p:nvSpPr>
        <p:spPr>
          <a:xfrm>
            <a:off x="3121836" y="454281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Averta Std CY" panose="00000500000000000000" pitchFamily="50"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Averta Std CY" panose="00000500000000000000" pitchFamily="50" charset="0"/>
              <a:ea typeface="+mn-ea"/>
              <a:cs typeface="+mn-cs"/>
              <a:sym typeface="Arial"/>
            </a:endParaRPr>
          </a:p>
        </p:txBody>
      </p:sp>
      <p:pic>
        <p:nvPicPr>
          <p:cNvPr id="32" name="Picture 2" descr="Star Cartoon Images, Stock Photos &amp;amp; Vectors | Shutterstock">
            <a:extLst>
              <a:ext uri="{FF2B5EF4-FFF2-40B4-BE49-F238E27FC236}">
                <a16:creationId xmlns:a16="http://schemas.microsoft.com/office/drawing/2014/main" id="{15482B2A-C605-41D5-A01B-C11F38CB6C5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082664" y="232649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Star Cartoon Images, Stock Photos &amp;amp; Vectors | Shutterstock">
            <a:extLst>
              <a:ext uri="{FF2B5EF4-FFF2-40B4-BE49-F238E27FC236}">
                <a16:creationId xmlns:a16="http://schemas.microsoft.com/office/drawing/2014/main" id="{27F10DAE-8577-45DE-967D-5E2C344CA81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053564" y="331514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tar Cartoon Images, Stock Photos &amp;amp; Vectors | Shutterstock">
            <a:extLst>
              <a:ext uri="{FF2B5EF4-FFF2-40B4-BE49-F238E27FC236}">
                <a16:creationId xmlns:a16="http://schemas.microsoft.com/office/drawing/2014/main" id="{0274328C-A2FA-4D25-8F69-401AC58861FE}"/>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318805" y="4434028"/>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1000"/>
                                        <p:tgtEl>
                                          <p:spTgt spid="18"/>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250"/>
                                        <p:tgtEl>
                                          <p:spTgt spid="17"/>
                                        </p:tgtEl>
                                      </p:cBhvr>
                                    </p:animEffect>
                                    <p:anim calcmode="lin" valueType="num">
                                      <p:cBhvr>
                                        <p:cTn id="14" dur="1250" fill="hold"/>
                                        <p:tgtEl>
                                          <p:spTgt spid="17"/>
                                        </p:tgtEl>
                                        <p:attrNameLst>
                                          <p:attrName>ppt_x</p:attrName>
                                        </p:attrNameLst>
                                      </p:cBhvr>
                                      <p:tavLst>
                                        <p:tav tm="0">
                                          <p:val>
                                            <p:strVal val="#ppt_x"/>
                                          </p:val>
                                        </p:tav>
                                        <p:tav tm="100000">
                                          <p:val>
                                            <p:strVal val="#ppt_x"/>
                                          </p:val>
                                        </p:tav>
                                      </p:tavLst>
                                    </p:anim>
                                    <p:anim calcmode="lin" valueType="num">
                                      <p:cBhvr>
                                        <p:cTn id="15" dur="1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A04E5F3-997A-4756-8F35-D019C45AE6C9}"/>
              </a:ext>
            </a:extLst>
          </p:cNvPr>
          <p:cNvSpPr/>
          <p:nvPr/>
        </p:nvSpPr>
        <p:spPr>
          <a:xfrm>
            <a:off x="1889657" y="1077090"/>
            <a:ext cx="7413999" cy="3019567"/>
          </a:xfrm>
          <a:prstGeom prst="roundRect">
            <a:avLst/>
          </a:prstGeom>
          <a:solidFill>
            <a:srgbClr val="FFFFFF">
              <a:alpha val="80000"/>
            </a:srgbClr>
          </a:solidFill>
          <a:ln w="12700" cap="flat" cmpd="sng" algn="ctr">
            <a:solidFill>
              <a:srgbClr val="5FE0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等线" panose="020F0502020204030204"/>
              <a:ea typeface="+mn-ea"/>
              <a:cs typeface="+mn-cs"/>
            </a:endParaRPr>
          </a:p>
        </p:txBody>
      </p:sp>
      <p:pic>
        <p:nvPicPr>
          <p:cNvPr id="3" name="图片 37">
            <a:extLst>
              <a:ext uri="{FF2B5EF4-FFF2-40B4-BE49-F238E27FC236}">
                <a16:creationId xmlns:a16="http://schemas.microsoft.com/office/drawing/2014/main" id="{C663B519-85F0-462D-9E1D-041033F82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520" y="3218643"/>
            <a:ext cx="3491233" cy="3120403"/>
          </a:xfrm>
          <a:prstGeom prst="rect">
            <a:avLst/>
          </a:prstGeom>
        </p:spPr>
      </p:pic>
      <p:pic>
        <p:nvPicPr>
          <p:cNvPr id="5" name="Picture 4">
            <a:extLst>
              <a:ext uri="{FF2B5EF4-FFF2-40B4-BE49-F238E27FC236}">
                <a16:creationId xmlns:a16="http://schemas.microsoft.com/office/drawing/2014/main" id="{61C0CB06-FEEB-4E7C-98BC-ABED95F25D8B}"/>
              </a:ext>
            </a:extLst>
          </p:cNvPr>
          <p:cNvPicPr>
            <a:picLocks noChangeAspect="1"/>
          </p:cNvPicPr>
          <p:nvPr/>
        </p:nvPicPr>
        <p:blipFill rotWithShape="1">
          <a:blip r:embed="rId3"/>
          <a:srcRect l="16127" t="11921" r="14764" b="20863"/>
          <a:stretch/>
        </p:blipFill>
        <p:spPr>
          <a:xfrm>
            <a:off x="3358281" y="1457480"/>
            <a:ext cx="4476749" cy="2258786"/>
          </a:xfrm>
          <a:prstGeom prst="rect">
            <a:avLst/>
          </a:prstGeom>
        </p:spPr>
      </p:pic>
    </p:spTree>
    <p:extLst>
      <p:ext uri="{BB962C8B-B14F-4D97-AF65-F5344CB8AC3E}">
        <p14:creationId xmlns:p14="http://schemas.microsoft.com/office/powerpoint/2010/main" val="344057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746081" y="103211"/>
            <a:ext cx="10611873" cy="1641455"/>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defRPr/>
            </a:pPr>
            <a:r>
              <a:rPr lang="vi-VN" sz="3600" b="1" i="1" dirty="0">
                <a:solidFill>
                  <a:srgbClr val="C00000"/>
                </a:solidFill>
                <a:latin typeface="Cambria" panose="02040503050406030204" pitchFamily="18" charset="0"/>
                <a:ea typeface="Cambria" panose="02040503050406030204" pitchFamily="18" charset="0"/>
              </a:rPr>
              <a:t>1</a:t>
            </a:r>
            <a:r>
              <a:rPr lang="en-US" sz="3600" b="1" i="1" dirty="0">
                <a:solidFill>
                  <a:srgbClr val="C00000"/>
                </a:solidFill>
                <a:latin typeface="Cambria" panose="02040503050406030204" pitchFamily="18" charset="0"/>
                <a:ea typeface="Cambria" panose="02040503050406030204" pitchFamily="18" charset="0"/>
              </a:rPr>
              <a:t>.</a:t>
            </a:r>
            <a:r>
              <a:rPr lang="vi-VN" sz="3600" b="1" i="1" dirty="0">
                <a:solidFill>
                  <a:srgbClr val="C00000"/>
                </a:solidFill>
                <a:latin typeface="Cambria" panose="02040503050406030204" pitchFamily="18" charset="0"/>
                <a:ea typeface="Cambria" panose="02040503050406030204" pitchFamily="18" charset="0"/>
              </a:rPr>
              <a:t> Trong bài thơ những từ ngữ nào gợi lên vẻ đẹp của nắng xuân, mưa xuân, gió xuân?</a:t>
            </a:r>
            <a:endParaRPr kumimoji="0" lang="vi-VN" sz="3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2" name="Table 3">
            <a:extLst>
              <a:ext uri="{FF2B5EF4-FFF2-40B4-BE49-F238E27FC236}">
                <a16:creationId xmlns:a16="http://schemas.microsoft.com/office/drawing/2014/main" id="{11AA0B91-9CA6-05D6-074F-2BEF322BF80F}"/>
              </a:ext>
            </a:extLst>
          </p:cNvPr>
          <p:cNvGraphicFramePr>
            <a:graphicFrameLocks noGrp="1"/>
          </p:cNvGraphicFramePr>
          <p:nvPr>
            <p:extLst>
              <p:ext uri="{D42A27DB-BD31-4B8C-83A1-F6EECF244321}">
                <p14:modId xmlns:p14="http://schemas.microsoft.com/office/powerpoint/2010/main" val="2715861996"/>
              </p:ext>
            </p:extLst>
          </p:nvPr>
        </p:nvGraphicFramePr>
        <p:xfrm>
          <a:off x="203199" y="2322434"/>
          <a:ext cx="11622356" cy="4191381"/>
        </p:xfrm>
        <a:graphic>
          <a:graphicData uri="http://schemas.openxmlformats.org/drawingml/2006/table">
            <a:tbl>
              <a:tblPr firstRow="1" bandRow="1">
                <a:tableStyleId>{5C22544A-7EE6-4342-B048-85BDC9FD1C3A}</a:tableStyleId>
              </a:tblPr>
              <a:tblGrid>
                <a:gridCol w="2344792">
                  <a:extLst>
                    <a:ext uri="{9D8B030D-6E8A-4147-A177-3AD203B41FA5}">
                      <a16:colId xmlns:a16="http://schemas.microsoft.com/office/drawing/2014/main" val="1851932440"/>
                    </a:ext>
                  </a:extLst>
                </a:gridCol>
                <a:gridCol w="9277564">
                  <a:extLst>
                    <a:ext uri="{9D8B030D-6E8A-4147-A177-3AD203B41FA5}">
                      <a16:colId xmlns:a16="http://schemas.microsoft.com/office/drawing/2014/main" val="973763432"/>
                    </a:ext>
                  </a:extLst>
                </a:gridCol>
              </a:tblGrid>
              <a:tr h="1397127">
                <a:tc>
                  <a:txBody>
                    <a:bodyPr/>
                    <a:lstStyle/>
                    <a:p>
                      <a:r>
                        <a:rPr lang="en-US" sz="5400" dirty="0" err="1">
                          <a:solidFill>
                            <a:schemeClr val="bg1"/>
                          </a:solidFill>
                          <a:latin typeface="Cambria" panose="02040503050406030204" pitchFamily="18" charset="0"/>
                          <a:ea typeface="Cambria" panose="02040503050406030204" pitchFamily="18" charset="0"/>
                        </a:rPr>
                        <a:t>Nắng</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7499058"/>
                  </a:ext>
                </a:extLst>
              </a:tr>
              <a:tr h="1397127">
                <a:tc>
                  <a:txBody>
                    <a:bodyPr/>
                    <a:lstStyle/>
                    <a:p>
                      <a:r>
                        <a:rPr lang="en-US" sz="5400" dirty="0" err="1">
                          <a:solidFill>
                            <a:schemeClr val="bg1"/>
                          </a:solidFill>
                          <a:latin typeface="Cambria" panose="02040503050406030204" pitchFamily="18" charset="0"/>
                          <a:ea typeface="Cambria" panose="02040503050406030204" pitchFamily="18" charset="0"/>
                        </a:rPr>
                        <a:t>Mưa</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5177605"/>
                  </a:ext>
                </a:extLst>
              </a:tr>
              <a:tr h="1397127">
                <a:tc>
                  <a:txBody>
                    <a:bodyPr/>
                    <a:lstStyle/>
                    <a:p>
                      <a:r>
                        <a:rPr lang="en-US" sz="5400" dirty="0" err="1">
                          <a:solidFill>
                            <a:schemeClr val="bg1"/>
                          </a:solidFill>
                          <a:latin typeface="Cambria" panose="02040503050406030204" pitchFamily="18" charset="0"/>
                          <a:ea typeface="Cambria" panose="02040503050406030204" pitchFamily="18" charset="0"/>
                        </a:rPr>
                        <a:t>Gió</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374064"/>
                  </a:ext>
                </a:extLst>
              </a:tr>
            </a:tbl>
          </a:graphicData>
        </a:graphic>
      </p:graphicFrame>
      <p:sp>
        <p:nvSpPr>
          <p:cNvPr id="4" name="TextBox 3">
            <a:extLst>
              <a:ext uri="{FF2B5EF4-FFF2-40B4-BE49-F238E27FC236}">
                <a16:creationId xmlns:a16="http://schemas.microsoft.com/office/drawing/2014/main" id="{58E65D9A-AA64-0E8D-E67F-B73F24782211}"/>
              </a:ext>
            </a:extLst>
          </p:cNvPr>
          <p:cNvSpPr txBox="1"/>
          <p:nvPr/>
        </p:nvSpPr>
        <p:spPr>
          <a:xfrm>
            <a:off x="3020602" y="2445249"/>
            <a:ext cx="7931650" cy="1077218"/>
          </a:xfrm>
          <a:prstGeom prst="rect">
            <a:avLst/>
          </a:prstGeom>
          <a:noFill/>
        </p:spPr>
        <p:txBody>
          <a:bodyPr wrap="square" rtlCol="0">
            <a:spAutoFit/>
          </a:bodyPr>
          <a:lstStyle/>
          <a:p>
            <a:pPr algn="just"/>
            <a:r>
              <a:rPr lang="vi-VN" sz="3200" b="1" i="0" dirty="0">
                <a:solidFill>
                  <a:srgbClr val="0070C0"/>
                </a:solidFill>
                <a:effectLst/>
                <a:latin typeface="Cambria" panose="02040503050406030204" pitchFamily="18" charset="0"/>
                <a:ea typeface="Cambria" panose="02040503050406030204" pitchFamily="18" charset="0"/>
              </a:rPr>
              <a:t>Nụ xoè tay hứng/ Giọt nắng trong veo</a:t>
            </a:r>
          </a:p>
          <a:p>
            <a:pPr algn="just"/>
            <a:r>
              <a:rPr lang="vi-VN" sz="3200" b="1" i="0" dirty="0">
                <a:solidFill>
                  <a:srgbClr val="0070C0"/>
                </a:solidFill>
                <a:effectLst/>
                <a:latin typeface="Cambria" panose="02040503050406030204" pitchFamily="18" charset="0"/>
                <a:ea typeface="Cambria" panose="02040503050406030204" pitchFamily="18" charset="0"/>
              </a:rPr>
              <a:t>Cỏ lặng dưới chân/ Cũng xanh với nắng</a:t>
            </a:r>
          </a:p>
        </p:txBody>
      </p:sp>
      <p:sp>
        <p:nvSpPr>
          <p:cNvPr id="5" name="TextBox 4">
            <a:extLst>
              <a:ext uri="{FF2B5EF4-FFF2-40B4-BE49-F238E27FC236}">
                <a16:creationId xmlns:a16="http://schemas.microsoft.com/office/drawing/2014/main" id="{E5D40812-0A93-9748-6564-036C78CFA038}"/>
              </a:ext>
            </a:extLst>
          </p:cNvPr>
          <p:cNvSpPr txBox="1"/>
          <p:nvPr/>
        </p:nvSpPr>
        <p:spPr>
          <a:xfrm>
            <a:off x="3041150" y="4048018"/>
            <a:ext cx="7931650" cy="584775"/>
          </a:xfrm>
          <a:prstGeom prst="rect">
            <a:avLst/>
          </a:prstGeom>
          <a:noFill/>
        </p:spPr>
        <p:txBody>
          <a:bodyPr wrap="square" rtlCol="0">
            <a:spAutoFit/>
          </a:bodyPr>
          <a:lstStyle/>
          <a:p>
            <a:pPr algn="just"/>
            <a:r>
              <a:rPr lang="vi-VN" sz="3200" b="1" dirty="0">
                <a:solidFill>
                  <a:srgbClr val="0070C0"/>
                </a:solidFill>
                <a:latin typeface="Cambria" panose="02040503050406030204" pitchFamily="18" charset="0"/>
                <a:ea typeface="Cambria" panose="02040503050406030204" pitchFamily="18" charset="0"/>
              </a:rPr>
              <a:t>Mưa giăng trên đồng, Uốn mềm ngọn lúa</a:t>
            </a:r>
            <a:endParaRPr lang="vi-VN" sz="3200" b="1" i="0" dirty="0">
              <a:solidFill>
                <a:srgbClr val="0070C0"/>
              </a:solidFill>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5A5958D-AD0D-BFCB-6314-8AD1B907CD83}"/>
              </a:ext>
            </a:extLst>
          </p:cNvPr>
          <p:cNvSpPr txBox="1"/>
          <p:nvPr/>
        </p:nvSpPr>
        <p:spPr>
          <a:xfrm>
            <a:off x="2969231" y="5167901"/>
            <a:ext cx="7931650" cy="1077218"/>
          </a:xfrm>
          <a:prstGeom prst="rect">
            <a:avLst/>
          </a:prstGeom>
          <a:noFill/>
        </p:spPr>
        <p:txBody>
          <a:bodyPr wrap="square" rtlCol="0">
            <a:spAutoFit/>
          </a:bodyPr>
          <a:lstStyle/>
          <a:p>
            <a:pPr algn="just"/>
            <a:r>
              <a:rPr lang="vi-VN" sz="3200" b="1" dirty="0">
                <a:solidFill>
                  <a:srgbClr val="0070C0"/>
                </a:solidFill>
                <a:latin typeface="Cambria" panose="02040503050406030204" pitchFamily="18" charset="0"/>
                <a:ea typeface="Cambria" panose="02040503050406030204" pitchFamily="18" charset="0"/>
              </a:rPr>
              <a:t>Hoa xoan theo gió/ Rải tím mặt đường</a:t>
            </a:r>
          </a:p>
          <a:p>
            <a:pPr algn="just"/>
            <a:r>
              <a:rPr lang="vi-VN" sz="3200" b="1" dirty="0">
                <a:solidFill>
                  <a:srgbClr val="0070C0"/>
                </a:solidFill>
                <a:latin typeface="Cambria" panose="02040503050406030204" pitchFamily="18" charset="0"/>
                <a:ea typeface="Cambria" panose="02040503050406030204" pitchFamily="18" charset="0"/>
              </a:rPr>
              <a:t>Gió thơm hương l</a:t>
            </a:r>
            <a:r>
              <a:rPr lang="en-US" sz="3200" b="1" dirty="0">
                <a:solidFill>
                  <a:srgbClr val="0070C0"/>
                </a:solidFill>
                <a:latin typeface="Cambria" panose="02040503050406030204" pitchFamily="18" charset="0"/>
                <a:ea typeface="Cambria" panose="02040503050406030204" pitchFamily="18" charset="0"/>
              </a:rPr>
              <a:t>á/ </a:t>
            </a:r>
            <a:r>
              <a:rPr lang="vi-VN" sz="3200" b="1" dirty="0">
                <a:solidFill>
                  <a:srgbClr val="0070C0"/>
                </a:solidFill>
                <a:latin typeface="Cambria" panose="02040503050406030204" pitchFamily="18" charset="0"/>
                <a:ea typeface="Cambria" panose="02040503050406030204" pitchFamily="18" charset="0"/>
              </a:rPr>
              <a:t>Gọi mầm vươn theo</a:t>
            </a:r>
            <a:endParaRPr lang="vi-VN" sz="3200" b="1" i="0" dirty="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727028AB-12ED-776F-BF10-A68855BAA644}"/>
              </a:ext>
            </a:extLst>
          </p:cNvPr>
          <p:cNvSpPr txBox="1"/>
          <p:nvPr/>
        </p:nvSpPr>
        <p:spPr>
          <a:xfrm>
            <a:off x="684436" y="82663"/>
            <a:ext cx="10611873" cy="1473101"/>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defRPr/>
            </a:pPr>
            <a:r>
              <a:rPr lang="vi-VN" sz="3200" b="1" i="1" dirty="0">
                <a:solidFill>
                  <a:srgbClr val="C00000"/>
                </a:solidFill>
                <a:latin typeface="Cambria" panose="02040503050406030204" pitchFamily="18" charset="0"/>
                <a:ea typeface="Cambria" panose="02040503050406030204" pitchFamily="18" charset="0"/>
              </a:rPr>
              <a:t>2. Tìm thêm chi tiết cho thấy cảnh vật mùa xuân hiện ra rất sinh động.</a:t>
            </a:r>
            <a:endParaRPr kumimoji="0" lang="vi-VN" sz="32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C810EE7E-FE87-A955-8BF6-31C0D734E0E1}"/>
              </a:ext>
            </a:extLst>
          </p:cNvPr>
          <p:cNvGraphicFramePr>
            <a:graphicFrameLocks noGrp="1"/>
          </p:cNvGraphicFramePr>
          <p:nvPr>
            <p:extLst>
              <p:ext uri="{D42A27DB-BD31-4B8C-83A1-F6EECF244321}">
                <p14:modId xmlns:p14="http://schemas.microsoft.com/office/powerpoint/2010/main" val="3552915569"/>
              </p:ext>
            </p:extLst>
          </p:nvPr>
        </p:nvGraphicFramePr>
        <p:xfrm>
          <a:off x="347038" y="1911467"/>
          <a:ext cx="11622356" cy="4797558"/>
        </p:xfrm>
        <a:graphic>
          <a:graphicData uri="http://schemas.openxmlformats.org/drawingml/2006/table">
            <a:tbl>
              <a:tblPr firstRow="1" bandRow="1">
                <a:tableStyleId>{5C22544A-7EE6-4342-B048-85BDC9FD1C3A}</a:tableStyleId>
              </a:tblPr>
              <a:tblGrid>
                <a:gridCol w="4019479">
                  <a:extLst>
                    <a:ext uri="{9D8B030D-6E8A-4147-A177-3AD203B41FA5}">
                      <a16:colId xmlns:a16="http://schemas.microsoft.com/office/drawing/2014/main" val="1851932440"/>
                    </a:ext>
                  </a:extLst>
                </a:gridCol>
                <a:gridCol w="7602877">
                  <a:extLst>
                    <a:ext uri="{9D8B030D-6E8A-4147-A177-3AD203B41FA5}">
                      <a16:colId xmlns:a16="http://schemas.microsoft.com/office/drawing/2014/main" val="973763432"/>
                    </a:ext>
                  </a:extLst>
                </a:gridCol>
              </a:tblGrid>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7499058"/>
                  </a:ext>
                </a:extLst>
              </a:tr>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5177605"/>
                  </a:ext>
                </a:extLst>
              </a:tr>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374064"/>
                  </a:ext>
                </a:extLst>
              </a:tr>
              <a:tr h="1499910">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120303"/>
                  </a:ext>
                </a:extLst>
              </a:tr>
            </a:tbl>
          </a:graphicData>
        </a:graphic>
      </p:graphicFrame>
      <p:sp>
        <p:nvSpPr>
          <p:cNvPr id="11" name="TextBox 10">
            <a:extLst>
              <a:ext uri="{FF2B5EF4-FFF2-40B4-BE49-F238E27FC236}">
                <a16:creationId xmlns:a16="http://schemas.microsoft.com/office/drawing/2014/main" id="{AA4BD089-C7E1-7676-F410-B91B15BFA397}"/>
              </a:ext>
            </a:extLst>
          </p:cNvPr>
          <p:cNvSpPr txBox="1"/>
          <p:nvPr/>
        </p:nvSpPr>
        <p:spPr>
          <a:xfrm>
            <a:off x="513708" y="2137025"/>
            <a:ext cx="3760341" cy="584775"/>
          </a:xfrm>
          <a:prstGeom prst="rect">
            <a:avLst/>
          </a:prstGeom>
          <a:noFill/>
        </p:spPr>
        <p:txBody>
          <a:bodyPr wrap="square" rtlCol="0">
            <a:spAutoFit/>
          </a:bodyPr>
          <a:lstStyle/>
          <a:p>
            <a:r>
              <a:rPr lang="en-US" sz="3200" b="0" i="0" dirty="0" err="1">
                <a:solidFill>
                  <a:schemeClr val="bg1"/>
                </a:solidFill>
                <a:effectLst/>
                <a:latin typeface="Cambria" panose="02040503050406030204" pitchFamily="18" charset="0"/>
                <a:ea typeface="Cambria" panose="02040503050406030204" pitchFamily="18" charset="0"/>
              </a:rPr>
              <a:t>Cảnh</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vật</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có</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màu</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sắc</a:t>
            </a:r>
            <a:endParaRPr lang="en-US" sz="3200" dirty="0">
              <a:solidFill>
                <a:schemeClr val="bg1"/>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E2AAF2D9-E878-C7F5-9F64-D955CA98493D}"/>
              </a:ext>
            </a:extLst>
          </p:cNvPr>
          <p:cNvSpPr txBox="1"/>
          <p:nvPr/>
        </p:nvSpPr>
        <p:spPr>
          <a:xfrm>
            <a:off x="4613097" y="1982912"/>
            <a:ext cx="7243280" cy="1077218"/>
          </a:xfrm>
          <a:prstGeom prst="rect">
            <a:avLst/>
          </a:prstGeom>
          <a:noFill/>
        </p:spPr>
        <p:txBody>
          <a:bodyPr wrap="square" rtlCol="0">
            <a:spAutoFit/>
          </a:bodyPr>
          <a:lstStyle/>
          <a:p>
            <a:pPr algn="just"/>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xoan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giọt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trong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veo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cỏ</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xanh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trắng</a:t>
            </a:r>
            <a:endParaRPr lang="en-US" sz="3200" dirty="0">
              <a:solidFill>
                <a:srgbClr val="00206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4F4D3193-06CE-2BF0-2292-2B2846D42E8C}"/>
              </a:ext>
            </a:extLst>
          </p:cNvPr>
          <p:cNvSpPr txBox="1"/>
          <p:nvPr/>
        </p:nvSpPr>
        <p:spPr>
          <a:xfrm>
            <a:off x="503433" y="3195263"/>
            <a:ext cx="3873357" cy="584775"/>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hương vị</a:t>
            </a:r>
            <a:endParaRPr lang="en-US" sz="3200" dirty="0">
              <a:solidFill>
                <a:schemeClr val="bg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899E1CD-FE3E-0BFB-A2E5-3BEACD7A797F}"/>
              </a:ext>
            </a:extLst>
          </p:cNvPr>
          <p:cNvSpPr txBox="1"/>
          <p:nvPr/>
        </p:nvSpPr>
        <p:spPr>
          <a:xfrm>
            <a:off x="4654193" y="3051424"/>
            <a:ext cx="7243280" cy="1077218"/>
          </a:xfrm>
          <a:prstGeom prst="rect">
            <a:avLst/>
          </a:prstGeom>
          <a:noFill/>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rPr>
              <a:t>gió thơm hương lá, hoa vải thơm lừng bên sông</a:t>
            </a:r>
            <a:endParaRPr lang="en-US" sz="32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8EEF78E-8700-0F36-3720-6A7BDF04E911}"/>
              </a:ext>
            </a:extLst>
          </p:cNvPr>
          <p:cNvSpPr txBox="1"/>
          <p:nvPr/>
        </p:nvSpPr>
        <p:spPr>
          <a:xfrm>
            <a:off x="441788" y="4325421"/>
            <a:ext cx="4058293" cy="584775"/>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âm thanh</a:t>
            </a:r>
            <a:endParaRPr lang="en-US" sz="3200" dirty="0">
              <a:solidFill>
                <a:schemeClr val="bg1"/>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F961DB35-B62A-EFE8-2269-28F1EDEFB222}"/>
              </a:ext>
            </a:extLst>
          </p:cNvPr>
          <p:cNvSpPr txBox="1"/>
          <p:nvPr/>
        </p:nvSpPr>
        <p:spPr>
          <a:xfrm>
            <a:off x="4592548" y="4181582"/>
            <a:ext cx="7243280" cy="954107"/>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dế mèn hãng giọng, chim ríu rít như trẻ con cười, mùa xuân đang nói, xôn xao, thầm thì,...</a:t>
            </a:r>
            <a:endParaRPr lang="en-US" sz="2800" dirty="0">
              <a:solidFill>
                <a:srgbClr val="00206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7C3F1151-1910-8256-CBBD-BD4CB4278328}"/>
              </a:ext>
            </a:extLst>
          </p:cNvPr>
          <p:cNvSpPr txBox="1"/>
          <p:nvPr/>
        </p:nvSpPr>
        <p:spPr>
          <a:xfrm>
            <a:off x="380143" y="5342563"/>
            <a:ext cx="4078841" cy="1077218"/>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sự chuyển động</a:t>
            </a:r>
            <a:endParaRPr lang="en-US" sz="3200" dirty="0">
              <a:solidFill>
                <a:schemeClr val="bg1"/>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D40CB94F-19EA-068F-DEC3-D21A5DDCDF5B}"/>
              </a:ext>
            </a:extLst>
          </p:cNvPr>
          <p:cNvSpPr txBox="1"/>
          <p:nvPr/>
        </p:nvSpPr>
        <p:spPr>
          <a:xfrm>
            <a:off x="4613096" y="5229546"/>
            <a:ext cx="7243280" cy="1384995"/>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nụ xoè tay hứng nắng, gió gọi mầm cây vươn lên, chim chuyển trong vòm lá, ong bay, chỗ nào cũng gặp bước mùa xuân đi</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arn(inVertical)">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arn(inVertical)">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barn(inVertical)">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barn(inVertical)">
                                      <p:cBhvr>
                                        <p:cTn id="39" dur="5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arn(inVertical)">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barn(inVertical)">
                                      <p:cBhvr>
                                        <p:cTn id="49" dur="500"/>
                                        <p:tgtEl>
                                          <p:spTgt spid="1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barn(inVertical)">
                                      <p:cBhvr>
                                        <p:cTn id="5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330036" y="491353"/>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3. </a:t>
            </a:r>
            <a:r>
              <a:rPr kumimoji="0" lang="vi-VN"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Em thích cảnh vật được miêu tả trong khổ thơ nào nhất? Vì sao?</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5" name="Rectangle 4"/>
          <p:cNvSpPr/>
          <p:nvPr/>
        </p:nvSpPr>
        <p:spPr>
          <a:xfrm>
            <a:off x="649413" y="3074971"/>
            <a:ext cx="11372850" cy="267855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dirty="0" err="1">
                <a:solidFill>
                  <a:prstClr val="black"/>
                </a:solidFill>
                <a:latin typeface="Cambria" panose="02040503050406030204" pitchFamily="18" charset="0"/>
                <a:ea typeface="Cambria" panose="02040503050406030204" pitchFamily="18" charset="0"/>
              </a:rPr>
              <a:t>Ví</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dụ</a:t>
            </a:r>
            <a:r>
              <a:rPr lang="en-US" sz="4000" dirty="0">
                <a:solidFill>
                  <a:prstClr val="black"/>
                </a:solidFill>
                <a:latin typeface="Cambria" panose="02040503050406030204" pitchFamily="18" charset="0"/>
                <a:ea typeface="Cambria" panose="02040503050406030204" pitchFamily="18" charset="0"/>
              </a:rPr>
              <a:t>: </a:t>
            </a:r>
            <a:r>
              <a:rPr lang="vi-VN" sz="4000" dirty="0">
                <a:solidFill>
                  <a:prstClr val="black"/>
                </a:solidFill>
                <a:latin typeface="Cambria" panose="02040503050406030204" pitchFamily="18" charset="0"/>
                <a:ea typeface="Cambria" panose="02040503050406030204" pitchFamily="18" charset="0"/>
              </a:rPr>
              <a:t>Em thích cảnh vật được miêu tả trong khổ thơ cuối cùng. Vì nó thể hiện được sự nhộn nhịp của mùa xuân đến.</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499</Words>
  <Application>Microsoft Office PowerPoint</Application>
  <PresentationFormat>Widescreen</PresentationFormat>
  <Paragraphs>60</Paragraphs>
  <Slides>16</Slides>
  <Notes>1</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16</vt:i4>
      </vt:variant>
    </vt:vector>
  </HeadingPairs>
  <TitlesOfParts>
    <vt:vector size="38" baseType="lpstr">
      <vt:lpstr>微软雅黑</vt:lpstr>
      <vt:lpstr>宋体</vt:lpstr>
      <vt:lpstr>Arial</vt:lpstr>
      <vt:lpstr>Averta Std CY</vt:lpstr>
      <vt:lpstr>Calibri</vt:lpstr>
      <vt:lpstr>Calibri Light</vt:lpstr>
      <vt:lpstr>Cambria</vt:lpstr>
      <vt:lpstr>等线</vt:lpstr>
      <vt:lpstr>等线 Light</vt:lpstr>
      <vt:lpstr>inpin heiti</vt:lpstr>
      <vt:lpstr>Times New Roman</vt:lpstr>
      <vt:lpstr>UTM Avo</vt:lpstr>
      <vt:lpstr>字魂27号-布丁体</vt:lpstr>
      <vt:lpstr>思源黑体 CN</vt:lpstr>
      <vt:lpstr>胡晓波男神体</vt:lpstr>
      <vt:lpstr>Office 主题​​</vt:lpstr>
      <vt:lpstr>1_Office 主题​​</vt:lpstr>
      <vt:lpstr>2_Office 主题​​</vt:lpstr>
      <vt:lpstr>1_Office 主题</vt:lpstr>
      <vt:lpstr>3_Office 主题​​</vt:lpstr>
      <vt:lpstr>4_Office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36</cp:revision>
  <dcterms:created xsi:type="dcterms:W3CDTF">2023-12-18T01:54:43Z</dcterms:created>
  <dcterms:modified xsi:type="dcterms:W3CDTF">2026-04-01T14:27:26Z</dcterms:modified>
</cp:coreProperties>
</file>