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387" r:id="rId2"/>
    <p:sldId id="370" r:id="rId3"/>
    <p:sldId id="400" r:id="rId4"/>
    <p:sldId id="401" r:id="rId5"/>
    <p:sldId id="403" r:id="rId6"/>
    <p:sldId id="390" r:id="rId7"/>
    <p:sldId id="404" r:id="rId8"/>
    <p:sldId id="376" r:id="rId9"/>
    <p:sldId id="375" r:id="rId10"/>
    <p:sldId id="37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C7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40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C29590-A6C9-4EE1-8F54-12096E8C8BFF}" type="datetimeFigureOut">
              <a:rPr lang="en-US" smtClean="0"/>
              <a:t>01/04/2026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F42A3A-DBFC-4A19-9852-7C7E4A88B01D}" type="slidenum">
              <a:rPr lang="en-US" smtClean="0"/>
              <a:t>‹#›</a:t>
            </a:fld>
            <a:endParaRPr lang="en-US"/>
          </a:p>
        </p:txBody>
      </p:sp>
    </p:spTree>
    <p:extLst>
      <p:ext uri="{BB962C8B-B14F-4D97-AF65-F5344CB8AC3E}">
        <p14:creationId xmlns:p14="http://schemas.microsoft.com/office/powerpoint/2010/main" val="1381729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E23BA-81D7-DD44-BA07-516D337B1BA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5203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E23BA-81D7-DD44-BA07-516D337B1BA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653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E23BA-81D7-DD44-BA07-516D337B1BA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203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E23BA-81D7-DD44-BA07-516D337B1BA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0802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E23BA-81D7-DD44-BA07-516D337B1BA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7475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https://kahoot.it/challenge/01429142?challenge-id=4704f5a7-ae2e-4560-bd76-f4409d01bdec_1637733308397</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E9E570-05C7-4B86-92DC-DB7FE38CC7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2718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E23BA-81D7-DD44-BA07-516D337B1BA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944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E23BA-81D7-DD44-BA07-516D337B1BA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2264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01/04/2026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78371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01/04/2026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3457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01/04/2026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92164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5155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01/04/2026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641859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01/04/2026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04679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01/04/2026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53072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01/04/2026</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55001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01/04/2026</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6925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01/04/2026</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2017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01/04/2026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6477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01/04/2026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4411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08632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06FA80-C22C-5F47-9D6A-95AA6FB7B2BD}"/>
              </a:ext>
            </a:extLst>
          </p:cNvPr>
          <p:cNvPicPr>
            <a:picLocks noChangeAspect="1"/>
          </p:cNvPicPr>
          <p:nvPr/>
        </p:nvPicPr>
        <p:blipFill>
          <a:blip r:embed="rId3"/>
          <a:stretch>
            <a:fillRect/>
          </a:stretch>
        </p:blipFill>
        <p:spPr>
          <a:xfrm>
            <a:off x="2597625" y="1050925"/>
            <a:ext cx="7873050" cy="2336800"/>
          </a:xfrm>
          <a:prstGeom prst="rect">
            <a:avLst/>
          </a:prstGeom>
        </p:spPr>
      </p:pic>
      <p:pic>
        <p:nvPicPr>
          <p:cNvPr id="2" name="Picture 2" descr="Cute girl standing pointing hand to presentation poses logo banner hand drawn cartoon art illustration">
            <a:extLst>
              <a:ext uri="{FF2B5EF4-FFF2-40B4-BE49-F238E27FC236}">
                <a16:creationId xmlns:a16="http://schemas.microsoft.com/office/drawing/2014/main" id="{5B586891-1C6A-84AF-ABC0-FFA353689C8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81" b="95409" l="9585" r="89617">
                        <a14:foregroundMark x1="44089" y1="9780" x2="45367" y2="13174"/>
                        <a14:foregroundMark x1="52596" y1="89421" x2="53035" y2="87226"/>
                        <a14:foregroundMark x1="51917" y1="92814" x2="52436" y2="90220"/>
                        <a14:foregroundMark x1="48403" y1="95010" x2="47923" y2="93613"/>
                        <a14:foregroundMark x1="52236" y1="95409" x2="52077" y2="95210"/>
                        <a14:backgroundMark x1="28435" y1="25749" x2="25240" y2="53493"/>
                        <a14:backgroundMark x1="25240" y1="59281" x2="35942" y2="77844"/>
                        <a14:backgroundMark x1="38339" y1="60479" x2="41054" y2="64072"/>
                        <a14:backgroundMark x1="58786" y1="61677" x2="59904" y2="60878"/>
                        <a14:backgroundMark x1="59105" y1="81437" x2="70447" y2="75050"/>
                        <a14:backgroundMark x1="50000" y1="89421" x2="50000" y2="90220"/>
                        <a14:backgroundMark x1="50000" y1="87026" x2="50000" y2="87226"/>
                        <a14:backgroundMark x1="63578" y1="75649" x2="77636" y2="62475"/>
                        <a14:backgroundMark x1="73642" y1="55689" x2="73962" y2="28942"/>
                        <a14:backgroundMark x1="38179" y1="21557" x2="37859" y2="20958"/>
                        <a14:backgroundMark x1="51438" y1="14571" x2="51438" y2="13972"/>
                      </a14:backgroundRemoval>
                    </a14:imgEffect>
                  </a14:imgLayer>
                </a14:imgProps>
              </a:ext>
              <a:ext uri="{28A0092B-C50C-407E-A947-70E740481C1C}">
                <a14:useLocalDpi xmlns:a14="http://schemas.microsoft.com/office/drawing/2010/main" val="0"/>
              </a:ext>
            </a:extLst>
          </a:blip>
          <a:srcRect/>
          <a:stretch>
            <a:fillRect/>
          </a:stretch>
        </p:blipFill>
        <p:spPr bwMode="auto">
          <a:xfrm>
            <a:off x="-1438661" y="1962151"/>
            <a:ext cx="6230462" cy="4986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922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F6F6CD4-9963-D04C-91A8-8318983A55EB}"/>
              </a:ext>
            </a:extLst>
          </p:cNvPr>
          <p:cNvGrpSpPr/>
          <p:nvPr/>
        </p:nvGrpSpPr>
        <p:grpSpPr>
          <a:xfrm>
            <a:off x="3697514" y="634999"/>
            <a:ext cx="8164625" cy="2565401"/>
            <a:chOff x="1755504" y="1200149"/>
            <a:chExt cx="13072385" cy="3848101"/>
          </a:xfrm>
        </p:grpSpPr>
        <p:grpSp>
          <p:nvGrpSpPr>
            <p:cNvPr id="8" name="Group 2">
              <a:extLst>
                <a:ext uri="{FF2B5EF4-FFF2-40B4-BE49-F238E27FC236}">
                  <a16:creationId xmlns:a16="http://schemas.microsoft.com/office/drawing/2014/main" id="{A79ED1A1-FDA6-5148-8547-08275ACEF4D2}"/>
                </a:ext>
              </a:extLst>
            </p:cNvPr>
            <p:cNvGrpSpPr/>
            <p:nvPr/>
          </p:nvGrpSpPr>
          <p:grpSpPr>
            <a:xfrm>
              <a:off x="1755504" y="1200149"/>
              <a:ext cx="13072385" cy="3848101"/>
              <a:chOff x="128930" y="105457"/>
              <a:chExt cx="10132038" cy="2366930"/>
            </a:xfrm>
          </p:grpSpPr>
          <p:sp>
            <p:nvSpPr>
              <p:cNvPr id="10" name="Freeform 3">
                <a:extLst>
                  <a:ext uri="{FF2B5EF4-FFF2-40B4-BE49-F238E27FC236}">
                    <a16:creationId xmlns:a16="http://schemas.microsoft.com/office/drawing/2014/main" id="{5AF85608-2936-F44E-A4A2-DACE119FEDD9}"/>
                  </a:ext>
                </a:extLst>
              </p:cNvPr>
              <p:cNvSpPr/>
              <p:nvPr/>
            </p:nvSpPr>
            <p:spPr>
              <a:xfrm>
                <a:off x="128930" y="105457"/>
                <a:ext cx="10132038" cy="2366930"/>
              </a:xfrm>
              <a:custGeom>
                <a:avLst/>
                <a:gdLst/>
                <a:ahLst/>
                <a:cxnLst/>
                <a:rect l="l" t="t" r="r" b="b"/>
                <a:pathLst>
                  <a:path w="11718753" h="5366603">
                    <a:moveTo>
                      <a:pt x="11212314" y="5349684"/>
                    </a:moveTo>
                    <a:cubicBezTo>
                      <a:pt x="11212314" y="5349684"/>
                      <a:pt x="10975318" y="5339714"/>
                      <a:pt x="10613179" y="5353158"/>
                    </a:cubicBezTo>
                    <a:cubicBezTo>
                      <a:pt x="10251041" y="5366603"/>
                      <a:pt x="490924" y="5366603"/>
                      <a:pt x="490924" y="5366603"/>
                    </a:cubicBezTo>
                    <a:cubicBezTo>
                      <a:pt x="245502" y="5366603"/>
                      <a:pt x="32509" y="5269335"/>
                      <a:pt x="31032" y="5109220"/>
                    </a:cubicBezTo>
                    <a:cubicBezTo>
                      <a:pt x="31032" y="5109220"/>
                      <a:pt x="0" y="338828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1165766" y="0"/>
                      <a:pt x="11165766" y="0"/>
                    </a:cubicBezTo>
                    <a:cubicBezTo>
                      <a:pt x="11477666" y="0"/>
                      <a:pt x="11711095" y="101069"/>
                      <a:pt x="11703237" y="303616"/>
                    </a:cubicBezTo>
                    <a:cubicBezTo>
                      <a:pt x="11703237" y="303616"/>
                      <a:pt x="11701242" y="3140853"/>
                      <a:pt x="11709998" y="4409633"/>
                    </a:cubicBezTo>
                    <a:cubicBezTo>
                      <a:pt x="11718753" y="4702935"/>
                      <a:pt x="11672205" y="5036006"/>
                      <a:pt x="11672205" y="5036006"/>
                    </a:cubicBezTo>
                    <a:cubicBezTo>
                      <a:pt x="11669240" y="5216031"/>
                      <a:pt x="11457737" y="5349684"/>
                      <a:pt x="11212314" y="5349684"/>
                    </a:cubicBezTo>
                    <a:close/>
                  </a:path>
                </a:pathLst>
              </a:custGeom>
              <a:solidFill>
                <a:srgbClr val="FFFAF6"/>
              </a:solidFill>
              <a:ln w="57150">
                <a:solidFill>
                  <a:schemeClr val="tx1"/>
                </a:solidFill>
              </a:ln>
            </p:spPr>
          </p:sp>
        </p:grpSp>
        <p:sp>
          <p:nvSpPr>
            <p:cNvPr id="9" name="TextBox 8">
              <a:extLst>
                <a:ext uri="{FF2B5EF4-FFF2-40B4-BE49-F238E27FC236}">
                  <a16:creationId xmlns:a16="http://schemas.microsoft.com/office/drawing/2014/main" id="{FB249D35-CF9C-BD4E-86D6-DC10CE694B11}"/>
                </a:ext>
              </a:extLst>
            </p:cNvPr>
            <p:cNvSpPr txBox="1"/>
            <p:nvPr/>
          </p:nvSpPr>
          <p:spPr>
            <a:xfrm>
              <a:off x="2013283" y="1639905"/>
              <a:ext cx="12678830" cy="2631489"/>
            </a:xfrm>
            <a:prstGeom prst="rect">
              <a:avLst/>
            </a:prstGeom>
            <a:noFill/>
          </p:spPr>
          <p:txBody>
            <a:bodyPr wrap="square">
              <a:spAutoFit/>
            </a:bodyPr>
            <a:lstStyle/>
            <a:p>
              <a:pPr algn="just" defTabSz="609630"/>
              <a:r>
                <a:rPr lang="vi-VN" sz="3600" b="1" dirty="0">
                  <a:solidFill>
                    <a:srgbClr val="C00000"/>
                  </a:solidFill>
                  <a:latin typeface="Cambria" panose="02040503050406030204" pitchFamily="18" charset="0"/>
                </a:rPr>
                <a:t>Viết 1 – 2 câu có sử dụng dấu ngoặc kép để đánh dấu tên tác phẩm mà em yêu thích. </a:t>
              </a:r>
              <a:endParaRPr lang="vi-VN" sz="3600" dirty="0">
                <a:solidFill>
                  <a:srgbClr val="000000"/>
                </a:solidFill>
                <a:latin typeface="Cambria" panose="02040503050406030204" pitchFamily="18" charset="0"/>
              </a:endParaRPr>
            </a:p>
          </p:txBody>
        </p:sp>
      </p:grpSp>
      <p:sp>
        <p:nvSpPr>
          <p:cNvPr id="2" name="Rounded Rectangle 1">
            <a:extLst>
              <a:ext uri="{FF2B5EF4-FFF2-40B4-BE49-F238E27FC236}">
                <a16:creationId xmlns:a16="http://schemas.microsoft.com/office/drawing/2014/main" id="{10A1737E-F4AD-6D47-B4C4-E7930C02847F}"/>
              </a:ext>
            </a:extLst>
          </p:cNvPr>
          <p:cNvSpPr/>
          <p:nvPr/>
        </p:nvSpPr>
        <p:spPr>
          <a:xfrm>
            <a:off x="4686468" y="3873498"/>
            <a:ext cx="6800681" cy="2032001"/>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sz="3600" dirty="0">
                <a:solidFill>
                  <a:srgbClr val="002060"/>
                </a:solidFill>
                <a:latin typeface="Cambria" panose="02040503050406030204" pitchFamily="18" charset="0"/>
                <a:ea typeface="Cambria" panose="02040503050406030204" pitchFamily="18" charset="0"/>
              </a:rPr>
              <a:t>VD: Khi còn nhỏ xíu, mình đã thuộc bài thơ “Kể cho bé nghe” của Trần Đăng Khoa.</a:t>
            </a:r>
            <a:endParaRPr lang="en-VN" sz="3600" dirty="0">
              <a:solidFill>
                <a:srgbClr val="002060"/>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8C992BA3-9BDB-1D46-BC9E-0406C5C1DC3F}"/>
              </a:ext>
            </a:extLst>
          </p:cNvPr>
          <p:cNvPicPr>
            <a:picLocks noChangeAspect="1"/>
          </p:cNvPicPr>
          <p:nvPr/>
        </p:nvPicPr>
        <p:blipFill>
          <a:blip r:embed="rId2"/>
          <a:stretch>
            <a:fillRect/>
          </a:stretch>
        </p:blipFill>
        <p:spPr>
          <a:xfrm>
            <a:off x="812800" y="1411387"/>
            <a:ext cx="2455333" cy="1278467"/>
          </a:xfrm>
          <a:prstGeom prst="rect">
            <a:avLst/>
          </a:prstGeom>
        </p:spPr>
      </p:pic>
      <p:pic>
        <p:nvPicPr>
          <p:cNvPr id="12" name="Picture 11">
            <a:extLst>
              <a:ext uri="{FF2B5EF4-FFF2-40B4-BE49-F238E27FC236}">
                <a16:creationId xmlns:a16="http://schemas.microsoft.com/office/drawing/2014/main" id="{253662A2-845D-A64C-8FC5-D86E7DF69A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703531"/>
            <a:ext cx="4233333" cy="4233333"/>
          </a:xfrm>
          <a:prstGeom prst="rect">
            <a:avLst/>
          </a:prstGeom>
        </p:spPr>
      </p:pic>
    </p:spTree>
    <p:extLst>
      <p:ext uri="{BB962C8B-B14F-4D97-AF65-F5344CB8AC3E}">
        <p14:creationId xmlns:p14="http://schemas.microsoft.com/office/powerpoint/2010/main" val="3889924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
            <a:extLst>
              <a:ext uri="{FF2B5EF4-FFF2-40B4-BE49-F238E27FC236}">
                <a16:creationId xmlns:a16="http://schemas.microsoft.com/office/drawing/2014/main" id="{72969B98-CBB5-4243-BFCF-F700CEBA0AB7}"/>
              </a:ext>
            </a:extLst>
          </p:cNvPr>
          <p:cNvGrpSpPr/>
          <p:nvPr/>
        </p:nvGrpSpPr>
        <p:grpSpPr>
          <a:xfrm>
            <a:off x="304800" y="304800"/>
            <a:ext cx="11582400" cy="6248400"/>
            <a:chOff x="-358067" y="0"/>
            <a:chExt cx="12427226" cy="5366603"/>
          </a:xfrm>
        </p:grpSpPr>
        <p:sp>
          <p:nvSpPr>
            <p:cNvPr id="10" name="Freeform 3">
              <a:extLst>
                <a:ext uri="{FF2B5EF4-FFF2-40B4-BE49-F238E27FC236}">
                  <a16:creationId xmlns:a16="http://schemas.microsoft.com/office/drawing/2014/main" id="{47BA4C3D-397E-1744-A39E-94F83EBF1E95}"/>
                </a:ext>
              </a:extLst>
            </p:cNvPr>
            <p:cNvSpPr/>
            <p:nvPr/>
          </p:nvSpPr>
          <p:spPr>
            <a:xfrm>
              <a:off x="-358067" y="0"/>
              <a:ext cx="12427226" cy="5366603"/>
            </a:xfrm>
            <a:custGeom>
              <a:avLst/>
              <a:gdLst/>
              <a:ahLst/>
              <a:cxnLst/>
              <a:rect l="l" t="t" r="r" b="b"/>
              <a:pathLst>
                <a:path w="11718753" h="5366603">
                  <a:moveTo>
                    <a:pt x="11212314" y="5349684"/>
                  </a:moveTo>
                  <a:cubicBezTo>
                    <a:pt x="11212314" y="5349684"/>
                    <a:pt x="10975318" y="5339714"/>
                    <a:pt x="10613179" y="5353158"/>
                  </a:cubicBezTo>
                  <a:cubicBezTo>
                    <a:pt x="10251041" y="5366603"/>
                    <a:pt x="490924" y="5366603"/>
                    <a:pt x="490924" y="5366603"/>
                  </a:cubicBezTo>
                  <a:cubicBezTo>
                    <a:pt x="245502" y="5366603"/>
                    <a:pt x="32509" y="5269335"/>
                    <a:pt x="31032" y="5109220"/>
                  </a:cubicBezTo>
                  <a:cubicBezTo>
                    <a:pt x="31032" y="5109220"/>
                    <a:pt x="0" y="338828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1165766" y="0"/>
                    <a:pt x="11165766" y="0"/>
                  </a:cubicBezTo>
                  <a:cubicBezTo>
                    <a:pt x="11477666" y="0"/>
                    <a:pt x="11711095" y="101069"/>
                    <a:pt x="11703237" y="303616"/>
                  </a:cubicBezTo>
                  <a:cubicBezTo>
                    <a:pt x="11703237" y="303616"/>
                    <a:pt x="11701242" y="3140853"/>
                    <a:pt x="11709998" y="4409633"/>
                  </a:cubicBezTo>
                  <a:cubicBezTo>
                    <a:pt x="11718753" y="4702935"/>
                    <a:pt x="11672205" y="5036006"/>
                    <a:pt x="11672205" y="5036006"/>
                  </a:cubicBezTo>
                  <a:cubicBezTo>
                    <a:pt x="11669240" y="5216031"/>
                    <a:pt x="11457737" y="5349684"/>
                    <a:pt x="11212314" y="5349684"/>
                  </a:cubicBezTo>
                  <a:close/>
                </a:path>
              </a:pathLst>
            </a:custGeom>
            <a:solidFill>
              <a:srgbClr val="FFFAF6"/>
            </a:solidFill>
            <a:ln w="57150">
              <a:solidFill>
                <a:schemeClr val="tx1"/>
              </a:solidFill>
            </a:ln>
          </p:spPr>
        </p:sp>
      </p:grpSp>
      <p:sp>
        <p:nvSpPr>
          <p:cNvPr id="2" name="TextBox 1">
            <a:extLst>
              <a:ext uri="{FF2B5EF4-FFF2-40B4-BE49-F238E27FC236}">
                <a16:creationId xmlns:a16="http://schemas.microsoft.com/office/drawing/2014/main" id="{5FC26E00-1470-774E-BD4E-58A1DB74FEA2}"/>
              </a:ext>
            </a:extLst>
          </p:cNvPr>
          <p:cNvSpPr txBox="1"/>
          <p:nvPr/>
        </p:nvSpPr>
        <p:spPr>
          <a:xfrm>
            <a:off x="409575" y="396687"/>
            <a:ext cx="11210925" cy="1015663"/>
          </a:xfrm>
          <a:prstGeom prst="rect">
            <a:avLst/>
          </a:prstGeom>
          <a:noFill/>
        </p:spPr>
        <p:txBody>
          <a:bodyPr wrap="square" rtlCol="0">
            <a:spAutoFit/>
          </a:bodyPr>
          <a:lstStyle/>
          <a:p>
            <a:pPr algn="ctr" defTabSz="609630"/>
            <a:r>
              <a:rPr lang="en-US" sz="3000" b="1" dirty="0">
                <a:solidFill>
                  <a:srgbClr val="C00000"/>
                </a:solidFill>
                <a:latin typeface="Cambria" panose="02040503050406030204" pitchFamily="18" charset="0"/>
              </a:rPr>
              <a:t>1. </a:t>
            </a:r>
            <a:r>
              <a:rPr lang="vi-VN" sz="3000" b="1" dirty="0">
                <a:solidFill>
                  <a:srgbClr val="C00000"/>
                </a:solidFill>
                <a:latin typeface="Cambria" panose="02040503050406030204" pitchFamily="18" charset="0"/>
              </a:rPr>
              <a:t>Tên cuốn truyện, bài thơ, bài hát hay tạp chí, tờ báo có trong những câu dưới đây được đánh dấu bằng dấu câu nào?</a:t>
            </a:r>
          </a:p>
        </p:txBody>
      </p:sp>
      <p:sp>
        <p:nvSpPr>
          <p:cNvPr id="3" name="TextBox 2">
            <a:extLst>
              <a:ext uri="{FF2B5EF4-FFF2-40B4-BE49-F238E27FC236}">
                <a16:creationId xmlns:a16="http://schemas.microsoft.com/office/drawing/2014/main" id="{9BA163A2-2C4F-D669-4E51-7028E755457A}"/>
              </a:ext>
            </a:extLst>
          </p:cNvPr>
          <p:cNvSpPr txBox="1"/>
          <p:nvPr/>
        </p:nvSpPr>
        <p:spPr>
          <a:xfrm>
            <a:off x="800100" y="1971675"/>
            <a:ext cx="10839450" cy="3046988"/>
          </a:xfrm>
          <a:prstGeom prst="rect">
            <a:avLst/>
          </a:prstGeom>
          <a:noFill/>
        </p:spPr>
        <p:txBody>
          <a:bodyPr wrap="square" rtlCol="0">
            <a:spAutoFit/>
          </a:bodyPr>
          <a:lstStyle/>
          <a:p>
            <a:pPr algn="just" rtl="0" latinLnBrk="0"/>
            <a:r>
              <a:rPr lang="vi-VN" sz="3200" b="0" i="0" dirty="0">
                <a:solidFill>
                  <a:srgbClr val="000000"/>
                </a:solidFill>
                <a:effectLst/>
                <a:latin typeface="Cambria" panose="02040503050406030204" pitchFamily="18" charset="0"/>
                <a:ea typeface="Cambria" panose="02040503050406030204" pitchFamily="18" charset="0"/>
              </a:rPr>
              <a:t>a. Đến với “Dế Mèn phiêu lưu kí”, các bạn nhỏ được lạc vào thế giới của những loài vật gần gũi, thân thương.</a:t>
            </a:r>
          </a:p>
          <a:p>
            <a:pPr algn="just" rtl="0" latinLnBrk="0"/>
            <a:r>
              <a:rPr lang="vi-VN" sz="3200" b="0" i="0" dirty="0">
                <a:solidFill>
                  <a:srgbClr val="000000"/>
                </a:solidFill>
                <a:effectLst/>
                <a:latin typeface="Cambria" panose="02040503050406030204" pitchFamily="18" charset="0"/>
                <a:ea typeface="Cambria" panose="02040503050406030204" pitchFamily="18" charset="0"/>
              </a:rPr>
              <a:t>b. Nhạc sĩ Trần Hoàn đã phổ nhạc bài thơ</a:t>
            </a:r>
            <a:r>
              <a:rPr lang="en-US" sz="3200" b="0" i="0"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“Khúc hát ru những em bé lớn trên lưng mẹ” thành bài hát “Lời ru trên nương”.</a:t>
            </a:r>
          </a:p>
          <a:p>
            <a:pPr algn="just" rtl="0" latinLnBrk="0"/>
            <a:r>
              <a:rPr lang="vi-VN" sz="3200" b="0" i="0" dirty="0">
                <a:solidFill>
                  <a:srgbClr val="000000"/>
                </a:solidFill>
                <a:effectLst/>
                <a:latin typeface="Cambria" panose="02040503050406030204" pitchFamily="18" charset="0"/>
                <a:ea typeface="Cambria" panose="02040503050406030204" pitchFamily="18" charset="0"/>
              </a:rPr>
              <a:t>c. Từ thuở ấu thơ, tôi đã có tạp chí“Văn tuổi thơ, báo “Nhi đồng” làm bạn đồng hành.</a:t>
            </a:r>
          </a:p>
        </p:txBody>
      </p:sp>
    </p:spTree>
    <p:extLst>
      <p:ext uri="{BB962C8B-B14F-4D97-AF65-F5344CB8AC3E}">
        <p14:creationId xmlns:p14="http://schemas.microsoft.com/office/powerpoint/2010/main" val="1100886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
            <a:extLst>
              <a:ext uri="{FF2B5EF4-FFF2-40B4-BE49-F238E27FC236}">
                <a16:creationId xmlns:a16="http://schemas.microsoft.com/office/drawing/2014/main" id="{72969B98-CBB5-4243-BFCF-F700CEBA0AB7}"/>
              </a:ext>
            </a:extLst>
          </p:cNvPr>
          <p:cNvGrpSpPr/>
          <p:nvPr/>
        </p:nvGrpSpPr>
        <p:grpSpPr>
          <a:xfrm>
            <a:off x="304800" y="304800"/>
            <a:ext cx="11582400" cy="6248400"/>
            <a:chOff x="-358067" y="0"/>
            <a:chExt cx="12427226" cy="5366603"/>
          </a:xfrm>
        </p:grpSpPr>
        <p:sp>
          <p:nvSpPr>
            <p:cNvPr id="10" name="Freeform 3">
              <a:extLst>
                <a:ext uri="{FF2B5EF4-FFF2-40B4-BE49-F238E27FC236}">
                  <a16:creationId xmlns:a16="http://schemas.microsoft.com/office/drawing/2014/main" id="{47BA4C3D-397E-1744-A39E-94F83EBF1E95}"/>
                </a:ext>
              </a:extLst>
            </p:cNvPr>
            <p:cNvSpPr/>
            <p:nvPr/>
          </p:nvSpPr>
          <p:spPr>
            <a:xfrm>
              <a:off x="-358067" y="0"/>
              <a:ext cx="12427226" cy="5366603"/>
            </a:xfrm>
            <a:custGeom>
              <a:avLst/>
              <a:gdLst/>
              <a:ahLst/>
              <a:cxnLst/>
              <a:rect l="l" t="t" r="r" b="b"/>
              <a:pathLst>
                <a:path w="11718753" h="5366603">
                  <a:moveTo>
                    <a:pt x="11212314" y="5349684"/>
                  </a:moveTo>
                  <a:cubicBezTo>
                    <a:pt x="11212314" y="5349684"/>
                    <a:pt x="10975318" y="5339714"/>
                    <a:pt x="10613179" y="5353158"/>
                  </a:cubicBezTo>
                  <a:cubicBezTo>
                    <a:pt x="10251041" y="5366603"/>
                    <a:pt x="490924" y="5366603"/>
                    <a:pt x="490924" y="5366603"/>
                  </a:cubicBezTo>
                  <a:cubicBezTo>
                    <a:pt x="245502" y="5366603"/>
                    <a:pt x="32509" y="5269335"/>
                    <a:pt x="31032" y="5109220"/>
                  </a:cubicBezTo>
                  <a:cubicBezTo>
                    <a:pt x="31032" y="5109220"/>
                    <a:pt x="0" y="338828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1165766" y="0"/>
                    <a:pt x="11165766" y="0"/>
                  </a:cubicBezTo>
                  <a:cubicBezTo>
                    <a:pt x="11477666" y="0"/>
                    <a:pt x="11711095" y="101069"/>
                    <a:pt x="11703237" y="303616"/>
                  </a:cubicBezTo>
                  <a:cubicBezTo>
                    <a:pt x="11703237" y="303616"/>
                    <a:pt x="11701242" y="3140853"/>
                    <a:pt x="11709998" y="4409633"/>
                  </a:cubicBezTo>
                  <a:cubicBezTo>
                    <a:pt x="11718753" y="4702935"/>
                    <a:pt x="11672205" y="5036006"/>
                    <a:pt x="11672205" y="5036006"/>
                  </a:cubicBezTo>
                  <a:cubicBezTo>
                    <a:pt x="11669240" y="5216031"/>
                    <a:pt x="11457737" y="5349684"/>
                    <a:pt x="11212314" y="5349684"/>
                  </a:cubicBezTo>
                  <a:close/>
                </a:path>
              </a:pathLst>
            </a:custGeom>
            <a:solidFill>
              <a:srgbClr val="FFFAF6"/>
            </a:solidFill>
            <a:ln w="57150">
              <a:solidFill>
                <a:schemeClr val="tx1"/>
              </a:solidFill>
            </a:ln>
          </p:spPr>
        </p:sp>
      </p:grpSp>
      <p:graphicFrame>
        <p:nvGraphicFramePr>
          <p:cNvPr id="4" name="Table 3">
            <a:extLst>
              <a:ext uri="{FF2B5EF4-FFF2-40B4-BE49-F238E27FC236}">
                <a16:creationId xmlns:a16="http://schemas.microsoft.com/office/drawing/2014/main" id="{7ED43A30-F21A-E070-ACA6-4277E482AD23}"/>
              </a:ext>
            </a:extLst>
          </p:cNvPr>
          <p:cNvGraphicFramePr>
            <a:graphicFrameLocks noGrp="1"/>
          </p:cNvGraphicFramePr>
          <p:nvPr>
            <p:extLst>
              <p:ext uri="{D42A27DB-BD31-4B8C-83A1-F6EECF244321}">
                <p14:modId xmlns:p14="http://schemas.microsoft.com/office/powerpoint/2010/main" val="1715843273"/>
              </p:ext>
            </p:extLst>
          </p:nvPr>
        </p:nvGraphicFramePr>
        <p:xfrm>
          <a:off x="523875" y="495301"/>
          <a:ext cx="10934701" cy="5740647"/>
        </p:xfrm>
        <a:graphic>
          <a:graphicData uri="http://schemas.openxmlformats.org/drawingml/2006/table">
            <a:tbl>
              <a:tblPr firstRow="1" firstCol="1" bandRow="1">
                <a:tableStyleId>{5C22544A-7EE6-4342-B048-85BDC9FD1C3A}</a:tableStyleId>
              </a:tblPr>
              <a:tblGrid>
                <a:gridCol w="4616207">
                  <a:extLst>
                    <a:ext uri="{9D8B030D-6E8A-4147-A177-3AD203B41FA5}">
                      <a16:colId xmlns:a16="http://schemas.microsoft.com/office/drawing/2014/main" val="2373691462"/>
                    </a:ext>
                  </a:extLst>
                </a:gridCol>
                <a:gridCol w="2527543">
                  <a:extLst>
                    <a:ext uri="{9D8B030D-6E8A-4147-A177-3AD203B41FA5}">
                      <a16:colId xmlns:a16="http://schemas.microsoft.com/office/drawing/2014/main" val="799566777"/>
                    </a:ext>
                  </a:extLst>
                </a:gridCol>
                <a:gridCol w="1724025">
                  <a:extLst>
                    <a:ext uri="{9D8B030D-6E8A-4147-A177-3AD203B41FA5}">
                      <a16:colId xmlns:a16="http://schemas.microsoft.com/office/drawing/2014/main" val="760891422"/>
                    </a:ext>
                  </a:extLst>
                </a:gridCol>
                <a:gridCol w="2066926">
                  <a:extLst>
                    <a:ext uri="{9D8B030D-6E8A-4147-A177-3AD203B41FA5}">
                      <a16:colId xmlns:a16="http://schemas.microsoft.com/office/drawing/2014/main" val="2575159232"/>
                    </a:ext>
                  </a:extLst>
                </a:gridCol>
              </a:tblGrid>
              <a:tr h="1186601">
                <a:tc>
                  <a:txBody>
                    <a:bodyPr/>
                    <a:lstStyle/>
                    <a:p>
                      <a:pPr marL="0" marR="0" algn="ctr">
                        <a:lnSpc>
                          <a:spcPct val="120000"/>
                        </a:lnSpc>
                        <a:spcBef>
                          <a:spcPts val="0"/>
                        </a:spcBef>
                        <a:spcAft>
                          <a:spcPts val="0"/>
                        </a:spcAft>
                      </a:pPr>
                      <a:r>
                        <a:rPr lang="vi-VN" sz="2000" b="1" dirty="0">
                          <a:solidFill>
                            <a:srgbClr val="002060"/>
                          </a:solidFill>
                          <a:effectLst/>
                          <a:latin typeface="Cambria" panose="02040503050406030204" pitchFamily="18" charset="0"/>
                          <a:ea typeface="Cambria" panose="02040503050406030204" pitchFamily="18" charset="0"/>
                        </a:rPr>
                        <a:t>Câu</a:t>
                      </a:r>
                      <a:endParaRPr lang="en-US" sz="4000" b="1" dirty="0">
                        <a:solidFill>
                          <a:srgbClr val="002060"/>
                        </a:solidFill>
                        <a:effectLst/>
                        <a:latin typeface="Cambria" panose="02040503050406030204" pitchFamily="18" charset="0"/>
                        <a:ea typeface="Cambria" panose="02040503050406030204" pitchFamily="18" charset="0"/>
                      </a:endParaRPr>
                    </a:p>
                  </a:txBody>
                  <a:tcPr marL="56952" marR="569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lnSpc>
                          <a:spcPct val="120000"/>
                        </a:lnSpc>
                        <a:spcBef>
                          <a:spcPts val="0"/>
                        </a:spcBef>
                        <a:spcAft>
                          <a:spcPts val="0"/>
                        </a:spcAft>
                      </a:pPr>
                      <a:r>
                        <a:rPr lang="vi-VN" sz="2000" b="1" dirty="0">
                          <a:solidFill>
                            <a:srgbClr val="002060"/>
                          </a:solidFill>
                          <a:effectLst/>
                          <a:latin typeface="Cambria" panose="02040503050406030204" pitchFamily="18" charset="0"/>
                          <a:ea typeface="Cambria" panose="02040503050406030204" pitchFamily="18" charset="0"/>
                        </a:rPr>
                        <a:t>Tên cuốn truyện, bài thơ, bài hát</a:t>
                      </a:r>
                      <a:endParaRPr lang="en-US" sz="4000" b="1" dirty="0">
                        <a:solidFill>
                          <a:srgbClr val="002060"/>
                        </a:solidFill>
                        <a:effectLst/>
                        <a:latin typeface="Cambria" panose="02040503050406030204" pitchFamily="18" charset="0"/>
                        <a:ea typeface="Cambria" panose="02040503050406030204" pitchFamily="18" charset="0"/>
                      </a:endParaRPr>
                    </a:p>
                  </a:txBody>
                  <a:tcPr marL="56952" marR="569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lnSpc>
                          <a:spcPct val="120000"/>
                        </a:lnSpc>
                        <a:spcBef>
                          <a:spcPts val="0"/>
                        </a:spcBef>
                        <a:spcAft>
                          <a:spcPts val="0"/>
                        </a:spcAft>
                      </a:pPr>
                      <a:r>
                        <a:rPr lang="vi-VN" sz="2000" b="1" dirty="0">
                          <a:solidFill>
                            <a:srgbClr val="002060"/>
                          </a:solidFill>
                          <a:effectLst/>
                          <a:latin typeface="Cambria" panose="02040503050406030204" pitchFamily="18" charset="0"/>
                          <a:ea typeface="Cambria" panose="02040503050406030204" pitchFamily="18" charset="0"/>
                        </a:rPr>
                        <a:t>Tên tạp chí, tờ báo</a:t>
                      </a:r>
                      <a:endParaRPr lang="en-US" sz="4000" b="1" dirty="0">
                        <a:solidFill>
                          <a:srgbClr val="002060"/>
                        </a:solidFill>
                        <a:effectLst/>
                        <a:latin typeface="Cambria" panose="02040503050406030204" pitchFamily="18" charset="0"/>
                        <a:ea typeface="Cambria" panose="02040503050406030204" pitchFamily="18" charset="0"/>
                      </a:endParaRPr>
                    </a:p>
                  </a:txBody>
                  <a:tcPr marL="56952" marR="569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lnSpc>
                          <a:spcPct val="120000"/>
                        </a:lnSpc>
                        <a:spcBef>
                          <a:spcPts val="0"/>
                        </a:spcBef>
                        <a:spcAft>
                          <a:spcPts val="0"/>
                        </a:spcAft>
                      </a:pPr>
                      <a:r>
                        <a:rPr lang="vi-VN" sz="2000" b="1" dirty="0">
                          <a:solidFill>
                            <a:srgbClr val="002060"/>
                          </a:solidFill>
                          <a:effectLst/>
                          <a:latin typeface="Cambria" panose="02040503050406030204" pitchFamily="18" charset="0"/>
                          <a:ea typeface="Cambria" panose="02040503050406030204" pitchFamily="18" charset="0"/>
                        </a:rPr>
                        <a:t>Dấu câu đánh dấu tên tác phẩm/ tài liệu</a:t>
                      </a:r>
                      <a:endParaRPr lang="en-US" sz="4000" b="1" dirty="0">
                        <a:solidFill>
                          <a:srgbClr val="002060"/>
                        </a:solidFill>
                        <a:effectLst/>
                        <a:latin typeface="Cambria" panose="02040503050406030204" pitchFamily="18" charset="0"/>
                        <a:ea typeface="Cambria" panose="02040503050406030204" pitchFamily="18" charset="0"/>
                      </a:endParaRPr>
                    </a:p>
                  </a:txBody>
                  <a:tcPr marL="56952" marR="569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716528053"/>
                  </a:ext>
                </a:extLst>
              </a:tr>
              <a:tr h="1435186">
                <a:tc>
                  <a:txBody>
                    <a:bodyPr/>
                    <a:lstStyle/>
                    <a:p>
                      <a:pPr marL="0" marR="0" algn="just">
                        <a:lnSpc>
                          <a:spcPct val="120000"/>
                        </a:lnSpc>
                        <a:spcBef>
                          <a:spcPts val="0"/>
                        </a:spcBef>
                        <a:spcAft>
                          <a:spcPts val="0"/>
                        </a:spcAft>
                      </a:pPr>
                      <a:r>
                        <a:rPr lang="vi-VN" sz="2000" dirty="0">
                          <a:solidFill>
                            <a:srgbClr val="002060"/>
                          </a:solidFill>
                          <a:effectLst/>
                          <a:latin typeface="Cambria" panose="02040503050406030204" pitchFamily="18" charset="0"/>
                          <a:ea typeface="Cambria" panose="02040503050406030204" pitchFamily="18" charset="0"/>
                        </a:rPr>
                        <a:t>a. Đến với “Dế Mèn phiêu lưu kí”, các bạn nhỏ được lạc vào thế giới của những loài vật gần gũi, yêu thương.</a:t>
                      </a:r>
                      <a:endParaRPr lang="en-US" sz="4000" dirty="0">
                        <a:solidFill>
                          <a:srgbClr val="002060"/>
                        </a:solidFill>
                        <a:effectLst/>
                        <a:latin typeface="Cambria" panose="02040503050406030204" pitchFamily="18" charset="0"/>
                        <a:ea typeface="Cambria" panose="02040503050406030204" pitchFamily="18" charset="0"/>
                      </a:endParaRPr>
                    </a:p>
                  </a:txBody>
                  <a:tcPr marL="56952" marR="569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just">
                        <a:lnSpc>
                          <a:spcPct val="120000"/>
                        </a:lnSpc>
                        <a:spcBef>
                          <a:spcPts val="0"/>
                        </a:spcBef>
                        <a:spcAft>
                          <a:spcPts val="0"/>
                        </a:spcAft>
                      </a:pPr>
                      <a:r>
                        <a:rPr lang="vi-VN" sz="2000" dirty="0">
                          <a:solidFill>
                            <a:srgbClr val="002060"/>
                          </a:solidFill>
                          <a:effectLst/>
                          <a:latin typeface="Cambria" panose="02040503050406030204" pitchFamily="18" charset="0"/>
                          <a:ea typeface="Cambria" panose="02040503050406030204" pitchFamily="18" charset="0"/>
                        </a:rPr>
                        <a:t>Dế Mèn phiêu lưu kí</a:t>
                      </a:r>
                      <a:endParaRPr lang="en-US" sz="4000" dirty="0">
                        <a:solidFill>
                          <a:srgbClr val="002060"/>
                        </a:solidFill>
                        <a:effectLst/>
                        <a:latin typeface="Cambria" panose="02040503050406030204" pitchFamily="18" charset="0"/>
                        <a:ea typeface="Cambria" panose="02040503050406030204" pitchFamily="18" charset="0"/>
                      </a:endParaRPr>
                    </a:p>
                  </a:txBody>
                  <a:tcPr marL="56952" marR="569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just">
                        <a:lnSpc>
                          <a:spcPct val="120000"/>
                        </a:lnSpc>
                        <a:spcBef>
                          <a:spcPts val="0"/>
                        </a:spcBef>
                        <a:spcAft>
                          <a:spcPts val="0"/>
                        </a:spcAft>
                      </a:pPr>
                      <a:r>
                        <a:rPr lang="nl-NL" sz="2000" dirty="0">
                          <a:solidFill>
                            <a:srgbClr val="002060"/>
                          </a:solidFill>
                          <a:effectLst/>
                          <a:latin typeface="Cambria" panose="02040503050406030204" pitchFamily="18" charset="0"/>
                          <a:ea typeface="Cambria" panose="02040503050406030204" pitchFamily="18" charset="0"/>
                        </a:rPr>
                        <a:t> </a:t>
                      </a:r>
                      <a:endParaRPr lang="en-US" sz="4000" dirty="0">
                        <a:solidFill>
                          <a:srgbClr val="002060"/>
                        </a:solidFill>
                        <a:effectLst/>
                        <a:latin typeface="Cambria" panose="02040503050406030204" pitchFamily="18" charset="0"/>
                        <a:ea typeface="Cambria" panose="02040503050406030204" pitchFamily="18" charset="0"/>
                      </a:endParaRPr>
                    </a:p>
                  </a:txBody>
                  <a:tcPr marL="56952" marR="569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just">
                        <a:lnSpc>
                          <a:spcPct val="120000"/>
                        </a:lnSpc>
                        <a:spcBef>
                          <a:spcPts val="0"/>
                        </a:spcBef>
                        <a:spcAft>
                          <a:spcPts val="0"/>
                        </a:spcAft>
                      </a:pPr>
                      <a:r>
                        <a:rPr lang="vi-VN" sz="2000" b="1" dirty="0">
                          <a:solidFill>
                            <a:srgbClr val="002060"/>
                          </a:solidFill>
                          <a:effectLst/>
                          <a:latin typeface="Cambria" panose="02040503050406030204" pitchFamily="18" charset="0"/>
                          <a:ea typeface="Cambria" panose="02040503050406030204" pitchFamily="18" charset="0"/>
                        </a:rPr>
                        <a:t>Dấu ngoặc kép</a:t>
                      </a:r>
                      <a:endParaRPr lang="en-US" sz="4000" b="1" dirty="0">
                        <a:solidFill>
                          <a:srgbClr val="002060"/>
                        </a:solidFill>
                        <a:effectLst/>
                        <a:latin typeface="Cambria" panose="02040503050406030204" pitchFamily="18" charset="0"/>
                        <a:ea typeface="Cambria" panose="02040503050406030204" pitchFamily="18" charset="0"/>
                      </a:endParaRPr>
                    </a:p>
                    <a:p>
                      <a:pPr marL="0" marR="0">
                        <a:lnSpc>
                          <a:spcPct val="120000"/>
                        </a:lnSpc>
                        <a:spcBef>
                          <a:spcPts val="0"/>
                        </a:spcBef>
                        <a:spcAft>
                          <a:spcPts val="0"/>
                        </a:spcAft>
                      </a:pPr>
                      <a:r>
                        <a:rPr lang="nl-NL" sz="2000" b="1" dirty="0">
                          <a:solidFill>
                            <a:srgbClr val="002060"/>
                          </a:solidFill>
                          <a:effectLst/>
                          <a:latin typeface="Cambria" panose="02040503050406030204" pitchFamily="18" charset="0"/>
                          <a:ea typeface="Cambria" panose="02040503050406030204" pitchFamily="18" charset="0"/>
                        </a:rPr>
                        <a:t> </a:t>
                      </a:r>
                      <a:endParaRPr lang="en-US" sz="4000" b="1" dirty="0">
                        <a:solidFill>
                          <a:srgbClr val="002060"/>
                        </a:solidFill>
                        <a:effectLst/>
                        <a:latin typeface="Cambria" panose="02040503050406030204" pitchFamily="18" charset="0"/>
                        <a:ea typeface="Cambria" panose="02040503050406030204" pitchFamily="18" charset="0"/>
                      </a:endParaRPr>
                    </a:p>
                    <a:p>
                      <a:pPr marL="0" marR="0">
                        <a:lnSpc>
                          <a:spcPct val="120000"/>
                        </a:lnSpc>
                        <a:spcBef>
                          <a:spcPts val="0"/>
                        </a:spcBef>
                        <a:spcAft>
                          <a:spcPts val="0"/>
                        </a:spcAft>
                      </a:pPr>
                      <a:r>
                        <a:rPr lang="nl-NL" sz="2000" b="1" dirty="0">
                          <a:solidFill>
                            <a:srgbClr val="002060"/>
                          </a:solidFill>
                          <a:effectLst/>
                          <a:latin typeface="Cambria" panose="02040503050406030204" pitchFamily="18" charset="0"/>
                          <a:ea typeface="Cambria" panose="02040503050406030204" pitchFamily="18" charset="0"/>
                        </a:rPr>
                        <a:t> </a:t>
                      </a:r>
                      <a:endParaRPr lang="en-US" sz="4000" b="1" dirty="0">
                        <a:solidFill>
                          <a:srgbClr val="002060"/>
                        </a:solidFill>
                        <a:effectLst/>
                        <a:latin typeface="Cambria" panose="02040503050406030204" pitchFamily="18" charset="0"/>
                        <a:ea typeface="Cambria" panose="02040503050406030204" pitchFamily="18" charset="0"/>
                      </a:endParaRPr>
                    </a:p>
                    <a:p>
                      <a:pPr marL="0" marR="0">
                        <a:lnSpc>
                          <a:spcPct val="120000"/>
                        </a:lnSpc>
                        <a:spcBef>
                          <a:spcPts val="0"/>
                        </a:spcBef>
                        <a:spcAft>
                          <a:spcPts val="0"/>
                        </a:spcAft>
                      </a:pPr>
                      <a:r>
                        <a:rPr lang="nl-NL" sz="2000" b="1" dirty="0">
                          <a:solidFill>
                            <a:srgbClr val="002060"/>
                          </a:solidFill>
                          <a:effectLst/>
                          <a:latin typeface="Cambria" panose="02040503050406030204" pitchFamily="18" charset="0"/>
                          <a:ea typeface="Cambria" panose="02040503050406030204" pitchFamily="18" charset="0"/>
                        </a:rPr>
                        <a:t> </a:t>
                      </a:r>
                      <a:endParaRPr lang="en-US" sz="4000" b="1" dirty="0">
                        <a:solidFill>
                          <a:srgbClr val="002060"/>
                        </a:solidFill>
                        <a:effectLst/>
                        <a:latin typeface="Cambria" panose="02040503050406030204" pitchFamily="18" charset="0"/>
                        <a:ea typeface="Cambria" panose="02040503050406030204" pitchFamily="18" charset="0"/>
                      </a:endParaRPr>
                    </a:p>
                  </a:txBody>
                  <a:tcPr marL="56952" marR="569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8479274"/>
                  </a:ext>
                </a:extLst>
              </a:tr>
              <a:tr h="1802430">
                <a:tc>
                  <a:txBody>
                    <a:bodyPr/>
                    <a:lstStyle/>
                    <a:p>
                      <a:pPr marL="0" marR="0" algn="just">
                        <a:lnSpc>
                          <a:spcPct val="120000"/>
                        </a:lnSpc>
                        <a:spcBef>
                          <a:spcPts val="0"/>
                        </a:spcBef>
                        <a:spcAft>
                          <a:spcPts val="0"/>
                        </a:spcAft>
                      </a:pPr>
                      <a:r>
                        <a:rPr lang="vi-VN" sz="2000" dirty="0">
                          <a:solidFill>
                            <a:srgbClr val="002060"/>
                          </a:solidFill>
                          <a:effectLst/>
                          <a:latin typeface="Cambria" panose="02040503050406030204" pitchFamily="18" charset="0"/>
                          <a:ea typeface="Cambria" panose="02040503050406030204" pitchFamily="18" charset="0"/>
                        </a:rPr>
                        <a:t>b. Nhạc sĩ Trần Hoàn đã phổ nhạc bài thơ “Khúc hát ru những em bé lớn trên lưng mẹ” thành bài hát “Lời ru trên nương”.</a:t>
                      </a:r>
                      <a:endParaRPr lang="en-US" sz="4000" dirty="0">
                        <a:solidFill>
                          <a:srgbClr val="002060"/>
                        </a:solidFill>
                        <a:effectLst/>
                        <a:latin typeface="Cambria" panose="02040503050406030204" pitchFamily="18" charset="0"/>
                        <a:ea typeface="Cambria" panose="02040503050406030204" pitchFamily="18" charset="0"/>
                      </a:endParaRPr>
                    </a:p>
                  </a:txBody>
                  <a:tcPr marL="56952" marR="569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just">
                        <a:lnSpc>
                          <a:spcPct val="120000"/>
                        </a:lnSpc>
                        <a:spcBef>
                          <a:spcPts val="0"/>
                        </a:spcBef>
                        <a:spcAft>
                          <a:spcPts val="0"/>
                        </a:spcAft>
                      </a:pPr>
                      <a:r>
                        <a:rPr lang="vi-VN" sz="2000" dirty="0">
                          <a:solidFill>
                            <a:srgbClr val="002060"/>
                          </a:solidFill>
                          <a:effectLst/>
                          <a:latin typeface="Cambria" panose="02040503050406030204" pitchFamily="18" charset="0"/>
                          <a:ea typeface="Cambria" panose="02040503050406030204" pitchFamily="18" charset="0"/>
                        </a:rPr>
                        <a:t>- Khúc hát ru những em bé lớn trên lưng mẹ</a:t>
                      </a:r>
                      <a:endParaRPr lang="en-US" sz="4000"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vi-VN" sz="2000" dirty="0">
                          <a:solidFill>
                            <a:srgbClr val="002060"/>
                          </a:solidFill>
                          <a:effectLst/>
                          <a:latin typeface="Cambria" panose="02040503050406030204" pitchFamily="18" charset="0"/>
                          <a:ea typeface="Cambria" panose="02040503050406030204" pitchFamily="18" charset="0"/>
                        </a:rPr>
                        <a:t>- Lời ru trên nương</a:t>
                      </a:r>
                      <a:endParaRPr lang="en-US" sz="4000" dirty="0">
                        <a:solidFill>
                          <a:srgbClr val="002060"/>
                        </a:solidFill>
                        <a:effectLst/>
                        <a:latin typeface="Cambria" panose="02040503050406030204" pitchFamily="18" charset="0"/>
                        <a:ea typeface="Cambria" panose="02040503050406030204" pitchFamily="18" charset="0"/>
                      </a:endParaRPr>
                    </a:p>
                  </a:txBody>
                  <a:tcPr marL="56952" marR="569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just">
                        <a:lnSpc>
                          <a:spcPct val="120000"/>
                        </a:lnSpc>
                        <a:spcBef>
                          <a:spcPts val="0"/>
                        </a:spcBef>
                        <a:spcAft>
                          <a:spcPts val="0"/>
                        </a:spcAft>
                      </a:pPr>
                      <a:r>
                        <a:rPr lang="nl-NL" sz="2000" dirty="0">
                          <a:solidFill>
                            <a:srgbClr val="002060"/>
                          </a:solidFill>
                          <a:effectLst/>
                          <a:latin typeface="Cambria" panose="02040503050406030204" pitchFamily="18" charset="0"/>
                          <a:ea typeface="Cambria" panose="02040503050406030204" pitchFamily="18" charset="0"/>
                        </a:rPr>
                        <a:t> </a:t>
                      </a:r>
                      <a:endParaRPr lang="en-US" sz="4000" dirty="0">
                        <a:solidFill>
                          <a:srgbClr val="002060"/>
                        </a:solidFill>
                        <a:effectLst/>
                        <a:latin typeface="Cambria" panose="02040503050406030204" pitchFamily="18" charset="0"/>
                        <a:ea typeface="Cambria" panose="02040503050406030204" pitchFamily="18" charset="0"/>
                      </a:endParaRPr>
                    </a:p>
                  </a:txBody>
                  <a:tcPr marL="56952" marR="569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just">
                        <a:lnSpc>
                          <a:spcPct val="120000"/>
                        </a:lnSpc>
                        <a:spcBef>
                          <a:spcPts val="0"/>
                        </a:spcBef>
                        <a:spcAft>
                          <a:spcPts val="0"/>
                        </a:spcAft>
                      </a:pPr>
                      <a:r>
                        <a:rPr lang="vi-VN" sz="2000" b="1" dirty="0">
                          <a:solidFill>
                            <a:srgbClr val="002060"/>
                          </a:solidFill>
                          <a:effectLst/>
                          <a:latin typeface="Cambria" panose="02040503050406030204" pitchFamily="18" charset="0"/>
                          <a:ea typeface="Cambria" panose="02040503050406030204" pitchFamily="18" charset="0"/>
                        </a:rPr>
                        <a:t>Dấu ngoặc kép</a:t>
                      </a:r>
                      <a:endParaRPr lang="en-US" sz="4000" b="1"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2000" b="1" dirty="0">
                          <a:solidFill>
                            <a:srgbClr val="002060"/>
                          </a:solidFill>
                          <a:effectLst/>
                          <a:latin typeface="Cambria" panose="02040503050406030204" pitchFamily="18" charset="0"/>
                          <a:ea typeface="Cambria" panose="02040503050406030204" pitchFamily="18" charset="0"/>
                        </a:rPr>
                        <a:t> </a:t>
                      </a:r>
                      <a:endParaRPr lang="en-US" sz="4000" b="1"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2000" b="1" dirty="0">
                          <a:solidFill>
                            <a:srgbClr val="002060"/>
                          </a:solidFill>
                          <a:effectLst/>
                          <a:latin typeface="Cambria" panose="02040503050406030204" pitchFamily="18" charset="0"/>
                          <a:ea typeface="Cambria" panose="02040503050406030204" pitchFamily="18" charset="0"/>
                        </a:rPr>
                        <a:t> </a:t>
                      </a:r>
                      <a:endParaRPr lang="en-US" sz="4000" b="1"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2000" b="1" dirty="0">
                          <a:solidFill>
                            <a:srgbClr val="002060"/>
                          </a:solidFill>
                          <a:effectLst/>
                          <a:latin typeface="Cambria" panose="02040503050406030204" pitchFamily="18" charset="0"/>
                          <a:ea typeface="Cambria" panose="02040503050406030204" pitchFamily="18" charset="0"/>
                        </a:rPr>
                        <a:t> </a:t>
                      </a:r>
                      <a:endParaRPr lang="en-US" sz="4000" b="1"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2000" b="1" dirty="0">
                          <a:solidFill>
                            <a:srgbClr val="002060"/>
                          </a:solidFill>
                          <a:effectLst/>
                          <a:latin typeface="Cambria" panose="02040503050406030204" pitchFamily="18" charset="0"/>
                          <a:ea typeface="Cambria" panose="02040503050406030204" pitchFamily="18" charset="0"/>
                        </a:rPr>
                        <a:t> </a:t>
                      </a:r>
                      <a:endParaRPr lang="en-US" sz="4000" b="1" dirty="0">
                        <a:solidFill>
                          <a:srgbClr val="002060"/>
                        </a:solidFill>
                        <a:effectLst/>
                        <a:latin typeface="Cambria" panose="02040503050406030204" pitchFamily="18" charset="0"/>
                        <a:ea typeface="Cambria" panose="02040503050406030204" pitchFamily="18" charset="0"/>
                      </a:endParaRPr>
                    </a:p>
                  </a:txBody>
                  <a:tcPr marL="56952" marR="569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1021954"/>
                  </a:ext>
                </a:extLst>
              </a:tr>
              <a:tr h="1262206">
                <a:tc>
                  <a:txBody>
                    <a:bodyPr/>
                    <a:lstStyle/>
                    <a:p>
                      <a:pPr marL="0" marR="0" algn="just">
                        <a:lnSpc>
                          <a:spcPct val="120000"/>
                        </a:lnSpc>
                        <a:spcBef>
                          <a:spcPts val="0"/>
                        </a:spcBef>
                        <a:spcAft>
                          <a:spcPts val="0"/>
                        </a:spcAft>
                      </a:pPr>
                      <a:r>
                        <a:rPr lang="vi-VN" sz="2000">
                          <a:solidFill>
                            <a:srgbClr val="002060"/>
                          </a:solidFill>
                          <a:effectLst/>
                          <a:latin typeface="Cambria" panose="02040503050406030204" pitchFamily="18" charset="0"/>
                          <a:ea typeface="Cambria" panose="02040503050406030204" pitchFamily="18" charset="0"/>
                        </a:rPr>
                        <a:t>c. Từ thuở thơ ấu, tôi đã có tạp chí “Văn tuổi thơ”, báo “Nhi đồng” làm bạn đồng hành.</a:t>
                      </a:r>
                      <a:endParaRPr lang="en-US" sz="4000">
                        <a:solidFill>
                          <a:srgbClr val="002060"/>
                        </a:solidFill>
                        <a:effectLst/>
                        <a:latin typeface="Cambria" panose="02040503050406030204" pitchFamily="18" charset="0"/>
                        <a:ea typeface="Cambria" panose="02040503050406030204" pitchFamily="18" charset="0"/>
                      </a:endParaRPr>
                    </a:p>
                  </a:txBody>
                  <a:tcPr marL="56952" marR="569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just">
                        <a:lnSpc>
                          <a:spcPct val="120000"/>
                        </a:lnSpc>
                        <a:spcBef>
                          <a:spcPts val="0"/>
                        </a:spcBef>
                        <a:spcAft>
                          <a:spcPts val="0"/>
                        </a:spcAft>
                      </a:pPr>
                      <a:r>
                        <a:rPr lang="nl-NL" sz="2000" dirty="0">
                          <a:solidFill>
                            <a:srgbClr val="002060"/>
                          </a:solidFill>
                          <a:effectLst/>
                          <a:latin typeface="Cambria" panose="02040503050406030204" pitchFamily="18" charset="0"/>
                          <a:ea typeface="Cambria" panose="02040503050406030204" pitchFamily="18" charset="0"/>
                        </a:rPr>
                        <a:t> </a:t>
                      </a:r>
                      <a:endParaRPr lang="en-US" sz="4000" dirty="0">
                        <a:solidFill>
                          <a:srgbClr val="002060"/>
                        </a:solidFill>
                        <a:effectLst/>
                        <a:latin typeface="Cambria" panose="02040503050406030204" pitchFamily="18" charset="0"/>
                        <a:ea typeface="Cambria" panose="02040503050406030204" pitchFamily="18" charset="0"/>
                      </a:endParaRPr>
                    </a:p>
                  </a:txBody>
                  <a:tcPr marL="56952" marR="569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just">
                        <a:lnSpc>
                          <a:spcPct val="120000"/>
                        </a:lnSpc>
                        <a:spcBef>
                          <a:spcPts val="0"/>
                        </a:spcBef>
                        <a:spcAft>
                          <a:spcPts val="0"/>
                        </a:spcAft>
                      </a:pPr>
                      <a:r>
                        <a:rPr lang="vi-VN" sz="2000" dirty="0">
                          <a:solidFill>
                            <a:srgbClr val="002060"/>
                          </a:solidFill>
                          <a:effectLst/>
                          <a:latin typeface="Cambria" panose="02040503050406030204" pitchFamily="18" charset="0"/>
                          <a:ea typeface="Cambria" panose="02040503050406030204" pitchFamily="18" charset="0"/>
                        </a:rPr>
                        <a:t>- Văn tuổi thơ</a:t>
                      </a:r>
                      <a:endParaRPr lang="en-US" sz="4000"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vi-VN" sz="2000" dirty="0">
                          <a:solidFill>
                            <a:srgbClr val="002060"/>
                          </a:solidFill>
                          <a:effectLst/>
                          <a:latin typeface="Cambria" panose="02040503050406030204" pitchFamily="18" charset="0"/>
                          <a:ea typeface="Cambria" panose="02040503050406030204" pitchFamily="18" charset="0"/>
                        </a:rPr>
                        <a:t>- Nhi đồng</a:t>
                      </a:r>
                      <a:endParaRPr lang="en-US" sz="4000" dirty="0">
                        <a:solidFill>
                          <a:srgbClr val="002060"/>
                        </a:solidFill>
                        <a:effectLst/>
                        <a:latin typeface="Cambria" panose="02040503050406030204" pitchFamily="18" charset="0"/>
                        <a:ea typeface="Cambria" panose="02040503050406030204" pitchFamily="18" charset="0"/>
                      </a:endParaRPr>
                    </a:p>
                  </a:txBody>
                  <a:tcPr marL="56952" marR="569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just">
                        <a:lnSpc>
                          <a:spcPct val="120000"/>
                        </a:lnSpc>
                        <a:spcBef>
                          <a:spcPts val="0"/>
                        </a:spcBef>
                        <a:spcAft>
                          <a:spcPts val="0"/>
                        </a:spcAft>
                      </a:pPr>
                      <a:r>
                        <a:rPr lang="vi-VN" sz="2000" b="1" dirty="0">
                          <a:solidFill>
                            <a:srgbClr val="002060"/>
                          </a:solidFill>
                          <a:effectLst/>
                          <a:latin typeface="Cambria" panose="02040503050406030204" pitchFamily="18" charset="0"/>
                          <a:ea typeface="Cambria" panose="02040503050406030204" pitchFamily="18" charset="0"/>
                        </a:rPr>
                        <a:t>Dấu ngoặc kép</a:t>
                      </a:r>
                      <a:endParaRPr lang="en-US" sz="4000" b="1"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2000" b="1" dirty="0">
                          <a:solidFill>
                            <a:srgbClr val="002060"/>
                          </a:solidFill>
                          <a:effectLst/>
                          <a:latin typeface="Cambria" panose="02040503050406030204" pitchFamily="18" charset="0"/>
                          <a:ea typeface="Cambria" panose="02040503050406030204" pitchFamily="18" charset="0"/>
                        </a:rPr>
                        <a:t> </a:t>
                      </a:r>
                      <a:endParaRPr lang="en-US" sz="4000" b="1" dirty="0">
                        <a:solidFill>
                          <a:srgbClr val="002060"/>
                        </a:solidFill>
                        <a:effectLst/>
                        <a:latin typeface="Cambria" panose="02040503050406030204" pitchFamily="18" charset="0"/>
                        <a:ea typeface="Cambria" panose="02040503050406030204" pitchFamily="18" charset="0"/>
                      </a:endParaRPr>
                    </a:p>
                  </a:txBody>
                  <a:tcPr marL="56952" marR="569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71914889"/>
                  </a:ext>
                </a:extLst>
              </a:tr>
            </a:tbl>
          </a:graphicData>
        </a:graphic>
      </p:graphicFrame>
    </p:spTree>
    <p:extLst>
      <p:ext uri="{BB962C8B-B14F-4D97-AF65-F5344CB8AC3E}">
        <p14:creationId xmlns:p14="http://schemas.microsoft.com/office/powerpoint/2010/main" val="16636869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
            <a:extLst>
              <a:ext uri="{FF2B5EF4-FFF2-40B4-BE49-F238E27FC236}">
                <a16:creationId xmlns:a16="http://schemas.microsoft.com/office/drawing/2014/main" id="{72969B98-CBB5-4243-BFCF-F700CEBA0AB7}"/>
              </a:ext>
            </a:extLst>
          </p:cNvPr>
          <p:cNvGrpSpPr/>
          <p:nvPr/>
        </p:nvGrpSpPr>
        <p:grpSpPr>
          <a:xfrm>
            <a:off x="304800" y="304800"/>
            <a:ext cx="11582400" cy="6248400"/>
            <a:chOff x="-358067" y="0"/>
            <a:chExt cx="12427226" cy="5366603"/>
          </a:xfrm>
        </p:grpSpPr>
        <p:sp>
          <p:nvSpPr>
            <p:cNvPr id="10" name="Freeform 3">
              <a:extLst>
                <a:ext uri="{FF2B5EF4-FFF2-40B4-BE49-F238E27FC236}">
                  <a16:creationId xmlns:a16="http://schemas.microsoft.com/office/drawing/2014/main" id="{47BA4C3D-397E-1744-A39E-94F83EBF1E95}"/>
                </a:ext>
              </a:extLst>
            </p:cNvPr>
            <p:cNvSpPr/>
            <p:nvPr/>
          </p:nvSpPr>
          <p:spPr>
            <a:xfrm>
              <a:off x="-358067" y="0"/>
              <a:ext cx="12427226" cy="5366603"/>
            </a:xfrm>
            <a:custGeom>
              <a:avLst/>
              <a:gdLst/>
              <a:ahLst/>
              <a:cxnLst/>
              <a:rect l="l" t="t" r="r" b="b"/>
              <a:pathLst>
                <a:path w="11718753" h="5366603">
                  <a:moveTo>
                    <a:pt x="11212314" y="5349684"/>
                  </a:moveTo>
                  <a:cubicBezTo>
                    <a:pt x="11212314" y="5349684"/>
                    <a:pt x="10975318" y="5339714"/>
                    <a:pt x="10613179" y="5353158"/>
                  </a:cubicBezTo>
                  <a:cubicBezTo>
                    <a:pt x="10251041" y="5366603"/>
                    <a:pt x="490924" y="5366603"/>
                    <a:pt x="490924" y="5366603"/>
                  </a:cubicBezTo>
                  <a:cubicBezTo>
                    <a:pt x="245502" y="5366603"/>
                    <a:pt x="32509" y="5269335"/>
                    <a:pt x="31032" y="5109220"/>
                  </a:cubicBezTo>
                  <a:cubicBezTo>
                    <a:pt x="31032" y="5109220"/>
                    <a:pt x="0" y="338828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1165766" y="0"/>
                    <a:pt x="11165766" y="0"/>
                  </a:cubicBezTo>
                  <a:cubicBezTo>
                    <a:pt x="11477666" y="0"/>
                    <a:pt x="11711095" y="101069"/>
                    <a:pt x="11703237" y="303616"/>
                  </a:cubicBezTo>
                  <a:cubicBezTo>
                    <a:pt x="11703237" y="303616"/>
                    <a:pt x="11701242" y="3140853"/>
                    <a:pt x="11709998" y="4409633"/>
                  </a:cubicBezTo>
                  <a:cubicBezTo>
                    <a:pt x="11718753" y="4702935"/>
                    <a:pt x="11672205" y="5036006"/>
                    <a:pt x="11672205" y="5036006"/>
                  </a:cubicBezTo>
                  <a:cubicBezTo>
                    <a:pt x="11669240" y="5216031"/>
                    <a:pt x="11457737" y="5349684"/>
                    <a:pt x="11212314" y="5349684"/>
                  </a:cubicBezTo>
                  <a:close/>
                </a:path>
              </a:pathLst>
            </a:custGeom>
            <a:solidFill>
              <a:srgbClr val="FFFAF6"/>
            </a:solidFill>
            <a:ln w="57150">
              <a:solidFill>
                <a:schemeClr val="tx1"/>
              </a:solidFill>
            </a:ln>
          </p:spPr>
        </p:sp>
      </p:grpSp>
      <p:sp>
        <p:nvSpPr>
          <p:cNvPr id="2" name="TextBox 1">
            <a:extLst>
              <a:ext uri="{FF2B5EF4-FFF2-40B4-BE49-F238E27FC236}">
                <a16:creationId xmlns:a16="http://schemas.microsoft.com/office/drawing/2014/main" id="{5FC26E00-1470-774E-BD4E-58A1DB74FEA2}"/>
              </a:ext>
            </a:extLst>
          </p:cNvPr>
          <p:cNvSpPr txBox="1"/>
          <p:nvPr/>
        </p:nvSpPr>
        <p:spPr>
          <a:xfrm>
            <a:off x="409575" y="396687"/>
            <a:ext cx="11210925" cy="553998"/>
          </a:xfrm>
          <a:prstGeom prst="rect">
            <a:avLst/>
          </a:prstGeom>
          <a:noFill/>
        </p:spPr>
        <p:txBody>
          <a:bodyPr wrap="square" rtlCol="0">
            <a:spAutoFit/>
          </a:bodyPr>
          <a:lstStyle/>
          <a:p>
            <a:pPr lvl="0" algn="ctr" defTabSz="609630"/>
            <a:r>
              <a:rPr lang="en-US" sz="3000" b="1" dirty="0">
                <a:solidFill>
                  <a:srgbClr val="C00000"/>
                </a:solidFill>
                <a:latin typeface="Cambria" panose="02040503050406030204" pitchFamily="18" charset="0"/>
              </a:rPr>
              <a:t>2. </a:t>
            </a:r>
            <a:r>
              <a:rPr lang="vi-VN" sz="3000" b="1" dirty="0">
                <a:solidFill>
                  <a:srgbClr val="C00000"/>
                </a:solidFill>
                <a:latin typeface="Cambria" panose="02040503050406030204" pitchFamily="18" charset="0"/>
              </a:rPr>
              <a:t>Tìm công dụng của dấu ngoặc kép trong những câu dưới đây:</a:t>
            </a:r>
            <a:endParaRPr kumimoji="0" lang="vi-VN" sz="30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endParaRPr>
          </a:p>
        </p:txBody>
      </p:sp>
      <p:sp>
        <p:nvSpPr>
          <p:cNvPr id="3" name="TextBox 2">
            <a:extLst>
              <a:ext uri="{FF2B5EF4-FFF2-40B4-BE49-F238E27FC236}">
                <a16:creationId xmlns:a16="http://schemas.microsoft.com/office/drawing/2014/main" id="{9BA163A2-2C4F-D669-4E51-7028E755457A}"/>
              </a:ext>
            </a:extLst>
          </p:cNvPr>
          <p:cNvSpPr txBox="1"/>
          <p:nvPr/>
        </p:nvSpPr>
        <p:spPr>
          <a:xfrm>
            <a:off x="666750" y="1162050"/>
            <a:ext cx="11001375" cy="3816429"/>
          </a:xfrm>
          <a:prstGeom prst="rect">
            <a:avLst/>
          </a:prstGeom>
          <a:noFill/>
        </p:spPr>
        <p:txBody>
          <a:bodyPr wrap="square" rtlCol="0">
            <a:spAutoFit/>
          </a:bodyPr>
          <a:lstStyle/>
          <a:p>
            <a:r>
              <a:rPr lang="vi-VN" sz="2200" dirty="0">
                <a:latin typeface="Cambria" panose="02040503050406030204" pitchFamily="18" charset="0"/>
                <a:ea typeface="Cambria" panose="02040503050406030204" pitchFamily="18" charset="0"/>
              </a:rPr>
              <a:t>a. Nhiều câu thơ trong trẻo, hồn nhiên như lời đồng dao:</a:t>
            </a:r>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“Hạt gạo làng ta/ Có vị phù sa/ Của sông Kinh Thầy...</a:t>
            </a:r>
          </a:p>
          <a:p>
            <a:pPr algn="r"/>
            <a:r>
              <a:rPr lang="vi-VN" sz="2200" dirty="0">
                <a:latin typeface="Cambria" panose="02040503050406030204" pitchFamily="18" charset="0"/>
                <a:ea typeface="Cambria" panose="02040503050406030204" pitchFamily="18" charset="0"/>
              </a:rPr>
              <a:t>(Theo Nguyễn Trọng)</a:t>
            </a:r>
          </a:p>
          <a:p>
            <a:r>
              <a:rPr lang="vi-VN" sz="2200" dirty="0">
                <a:latin typeface="Cambria" panose="02040503050406030204" pitchFamily="18" charset="0"/>
                <a:ea typeface="Cambria" panose="02040503050406030204" pitchFamily="18" charset="0"/>
              </a:rPr>
              <a:t>b. Một hôm, trên đường đi học về, Hùng, Quý và Nam trao đổi với nhau xem ở trên đời này, cái gì quý nhất. Hùng nói:“Theo tớ, quý nhất là lúa gạo. Đi được mươi bước, Quý vội reo lên: “Theo tớ, quý nhất phải là vàng...”. Nam vội tiếp ngay: “Quý nhất là thì giờ. Thầy giáo thường nói thì giờ quý hơn vàng bạc. Có thì giờ mới làm ra lúa gạo, vàng bạc!”.</a:t>
            </a:r>
          </a:p>
          <a:p>
            <a:pPr algn="r"/>
            <a:r>
              <a:rPr lang="vi-VN" sz="2200" dirty="0">
                <a:latin typeface="Cambria" panose="02040503050406030204" pitchFamily="18" charset="0"/>
                <a:ea typeface="Cambria" panose="02040503050406030204" pitchFamily="18" charset="0"/>
              </a:rPr>
              <a:t>(Theo Trịnh Mạnh)</a:t>
            </a:r>
          </a:p>
          <a:p>
            <a:r>
              <a:rPr lang="vi-VN" sz="2200" dirty="0">
                <a:latin typeface="Cambria" panose="02040503050406030204" pitchFamily="18" charset="0"/>
                <a:ea typeface="Cambria" panose="02040503050406030204" pitchFamily="18" charset="0"/>
              </a:rPr>
              <a:t>c. Cuốn sách “Đất rừng phương Nam” giúp tôi hiểu thêm vẻ đẹp của con người và vùng đất Nam Bộ.</a:t>
            </a:r>
          </a:p>
          <a:p>
            <a:pPr algn="r"/>
            <a:r>
              <a:rPr lang="vi-VN" sz="2200" dirty="0">
                <a:latin typeface="Cambria" panose="02040503050406030204" pitchFamily="18" charset="0"/>
                <a:ea typeface="Cambria" panose="02040503050406030204" pitchFamily="18" charset="0"/>
              </a:rPr>
              <a:t>(Theo Vũ Phương Thu) </a:t>
            </a:r>
          </a:p>
        </p:txBody>
      </p:sp>
      <p:sp>
        <p:nvSpPr>
          <p:cNvPr id="4" name="Rectangle: Rounded Corners 3">
            <a:extLst>
              <a:ext uri="{FF2B5EF4-FFF2-40B4-BE49-F238E27FC236}">
                <a16:creationId xmlns:a16="http://schemas.microsoft.com/office/drawing/2014/main" id="{2585E6C4-61EB-C34B-C2C5-17FD16BE0373}"/>
              </a:ext>
            </a:extLst>
          </p:cNvPr>
          <p:cNvSpPr/>
          <p:nvPr/>
        </p:nvSpPr>
        <p:spPr>
          <a:xfrm>
            <a:off x="733425" y="5000625"/>
            <a:ext cx="3105150" cy="9144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Đánh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dấu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tên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tác</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phẩm</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tài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liệu</a:t>
            </a:r>
            <a:endParaRPr lang="en-US" sz="2800" dirty="0">
              <a:solidFill>
                <a:srgbClr val="002060"/>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618CE7EE-1D47-59E6-0042-B94E7DB0D597}"/>
              </a:ext>
            </a:extLst>
          </p:cNvPr>
          <p:cNvSpPr/>
          <p:nvPr/>
        </p:nvSpPr>
        <p:spPr>
          <a:xfrm>
            <a:off x="4558173" y="5020290"/>
            <a:ext cx="2668537" cy="9144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Đánh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dấu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lời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đối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thoại</a:t>
            </a:r>
            <a:endParaRPr lang="en-US" sz="2800" dirty="0">
              <a:solidFill>
                <a:srgbClr val="002060"/>
              </a:solidFill>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06F1F450-6221-5A2A-009E-EF6526D20C6E}"/>
              </a:ext>
            </a:extLst>
          </p:cNvPr>
          <p:cNvSpPr/>
          <p:nvPr/>
        </p:nvSpPr>
        <p:spPr>
          <a:xfrm>
            <a:off x="8028960" y="5030121"/>
            <a:ext cx="3105150" cy="914400"/>
          </a:xfrm>
          <a:prstGeom prst="roundRect">
            <a:avLst/>
          </a:prstGeom>
          <a:solidFill>
            <a:srgbClr val="FDC7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Đánh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dấu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phần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trích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dẫn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trực</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tiếp</a:t>
            </a:r>
            <a:endParaRPr lang="en-US" sz="28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04463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8"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
            <a:extLst>
              <a:ext uri="{FF2B5EF4-FFF2-40B4-BE49-F238E27FC236}">
                <a16:creationId xmlns:a16="http://schemas.microsoft.com/office/drawing/2014/main" id="{72969B98-CBB5-4243-BFCF-F700CEBA0AB7}"/>
              </a:ext>
            </a:extLst>
          </p:cNvPr>
          <p:cNvGrpSpPr/>
          <p:nvPr/>
        </p:nvGrpSpPr>
        <p:grpSpPr>
          <a:xfrm>
            <a:off x="304800" y="304800"/>
            <a:ext cx="11582400" cy="6248400"/>
            <a:chOff x="-358067" y="0"/>
            <a:chExt cx="12427226" cy="5366603"/>
          </a:xfrm>
        </p:grpSpPr>
        <p:sp>
          <p:nvSpPr>
            <p:cNvPr id="10" name="Freeform 3">
              <a:extLst>
                <a:ext uri="{FF2B5EF4-FFF2-40B4-BE49-F238E27FC236}">
                  <a16:creationId xmlns:a16="http://schemas.microsoft.com/office/drawing/2014/main" id="{47BA4C3D-397E-1744-A39E-94F83EBF1E95}"/>
                </a:ext>
              </a:extLst>
            </p:cNvPr>
            <p:cNvSpPr/>
            <p:nvPr/>
          </p:nvSpPr>
          <p:spPr>
            <a:xfrm>
              <a:off x="-358067" y="0"/>
              <a:ext cx="12427226" cy="5366603"/>
            </a:xfrm>
            <a:custGeom>
              <a:avLst/>
              <a:gdLst/>
              <a:ahLst/>
              <a:cxnLst/>
              <a:rect l="l" t="t" r="r" b="b"/>
              <a:pathLst>
                <a:path w="11718753" h="5366603">
                  <a:moveTo>
                    <a:pt x="11212314" y="5349684"/>
                  </a:moveTo>
                  <a:cubicBezTo>
                    <a:pt x="11212314" y="5349684"/>
                    <a:pt x="10975318" y="5339714"/>
                    <a:pt x="10613179" y="5353158"/>
                  </a:cubicBezTo>
                  <a:cubicBezTo>
                    <a:pt x="10251041" y="5366603"/>
                    <a:pt x="490924" y="5366603"/>
                    <a:pt x="490924" y="5366603"/>
                  </a:cubicBezTo>
                  <a:cubicBezTo>
                    <a:pt x="245502" y="5366603"/>
                    <a:pt x="32509" y="5269335"/>
                    <a:pt x="31032" y="5109220"/>
                  </a:cubicBezTo>
                  <a:cubicBezTo>
                    <a:pt x="31032" y="5109220"/>
                    <a:pt x="0" y="338828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1165766" y="0"/>
                    <a:pt x="11165766" y="0"/>
                  </a:cubicBezTo>
                  <a:cubicBezTo>
                    <a:pt x="11477666" y="0"/>
                    <a:pt x="11711095" y="101069"/>
                    <a:pt x="11703237" y="303616"/>
                  </a:cubicBezTo>
                  <a:cubicBezTo>
                    <a:pt x="11703237" y="303616"/>
                    <a:pt x="11701242" y="3140853"/>
                    <a:pt x="11709998" y="4409633"/>
                  </a:cubicBezTo>
                  <a:cubicBezTo>
                    <a:pt x="11718753" y="4702935"/>
                    <a:pt x="11672205" y="5036006"/>
                    <a:pt x="11672205" y="5036006"/>
                  </a:cubicBezTo>
                  <a:cubicBezTo>
                    <a:pt x="11669240" y="5216031"/>
                    <a:pt x="11457737" y="5349684"/>
                    <a:pt x="11212314" y="5349684"/>
                  </a:cubicBezTo>
                  <a:close/>
                </a:path>
              </a:pathLst>
            </a:custGeom>
            <a:solidFill>
              <a:srgbClr val="FFFAF6"/>
            </a:solidFill>
            <a:ln w="57150">
              <a:solidFill>
                <a:schemeClr val="tx1"/>
              </a:solidFill>
            </a:ln>
          </p:spPr>
        </p:sp>
      </p:grpSp>
      <p:sp>
        <p:nvSpPr>
          <p:cNvPr id="3" name="TextBox 2">
            <a:extLst>
              <a:ext uri="{FF2B5EF4-FFF2-40B4-BE49-F238E27FC236}">
                <a16:creationId xmlns:a16="http://schemas.microsoft.com/office/drawing/2014/main" id="{9BA163A2-2C4F-D669-4E51-7028E755457A}"/>
              </a:ext>
            </a:extLst>
          </p:cNvPr>
          <p:cNvSpPr txBox="1"/>
          <p:nvPr/>
        </p:nvSpPr>
        <p:spPr>
          <a:xfrm>
            <a:off x="657225" y="457200"/>
            <a:ext cx="11001375" cy="4493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 Nhiều câu thơ trong trẻo, hồn nhiên như lời đồng dao:</a:t>
            </a:r>
            <a:r>
              <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“Hạt gạo làng ta/ Có vị phù sa/ Của sông Kinh Thầy...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Nguyễn Trọng)</a:t>
            </a:r>
            <a:endPar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vi-V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Một hôm, trên đường đi học về, Hùng, Quý và Nam trao đổi với nhau xem ở trên đời này, cái gì quý nhất. Hùng nói:“Theo tớ, quý nhất là lúa gạo. Đi được mươi bước, Quý vội reo lên: “Theo tớ, quý nhất phải là vàng...”. Nam vội tiếp ngay: “Quý nhất là thì giờ. Thầy giáo thường nói thì giờ quý hơn vàng bạc. Có thì giờ mới làm ra lúa gạo, vàng bạc!”.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Trịnh Mạnh)</a:t>
            </a:r>
            <a:endParaRPr kumimoji="0" lang="en-US"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vi-V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Cuốn sách “Đất rừng phương Nam” giúp tôi hiểu thêm vẻ đẹp của con người và vùng đất Nam Bộ.</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Vũ Phương Thu) </a:t>
            </a:r>
          </a:p>
        </p:txBody>
      </p:sp>
      <p:sp>
        <p:nvSpPr>
          <p:cNvPr id="4" name="Rectangle: Rounded Corners 3">
            <a:extLst>
              <a:ext uri="{FF2B5EF4-FFF2-40B4-BE49-F238E27FC236}">
                <a16:creationId xmlns:a16="http://schemas.microsoft.com/office/drawing/2014/main" id="{2585E6C4-61EB-C34B-C2C5-17FD16BE0373}"/>
              </a:ext>
            </a:extLst>
          </p:cNvPr>
          <p:cNvSpPr/>
          <p:nvPr/>
        </p:nvSpPr>
        <p:spPr>
          <a:xfrm>
            <a:off x="3276599" y="4257675"/>
            <a:ext cx="5133975" cy="685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Đánh</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dấu</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tên</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tác</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phẩm</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tài</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liệu</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8" name="Rectangle: Rounded Corners 7">
            <a:extLst>
              <a:ext uri="{FF2B5EF4-FFF2-40B4-BE49-F238E27FC236}">
                <a16:creationId xmlns:a16="http://schemas.microsoft.com/office/drawing/2014/main" id="{618CE7EE-1D47-59E6-0042-B94E7DB0D597}"/>
              </a:ext>
            </a:extLst>
          </p:cNvPr>
          <p:cNvSpPr/>
          <p:nvPr/>
        </p:nvSpPr>
        <p:spPr>
          <a:xfrm>
            <a:off x="3634248" y="933450"/>
            <a:ext cx="4166727" cy="63879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Đánh</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dấu</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lời</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đối</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thoại</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1" name="Rectangle: Rounded Corners 10">
            <a:extLst>
              <a:ext uri="{FF2B5EF4-FFF2-40B4-BE49-F238E27FC236}">
                <a16:creationId xmlns:a16="http://schemas.microsoft.com/office/drawing/2014/main" id="{06F1F450-6221-5A2A-009E-EF6526D20C6E}"/>
              </a:ext>
            </a:extLst>
          </p:cNvPr>
          <p:cNvSpPr/>
          <p:nvPr/>
        </p:nvSpPr>
        <p:spPr>
          <a:xfrm>
            <a:off x="3209925" y="3228975"/>
            <a:ext cx="5448300" cy="561975"/>
          </a:xfrm>
          <a:prstGeom prst="roundRect">
            <a:avLst/>
          </a:prstGeom>
          <a:solidFill>
            <a:srgbClr val="FDC7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Đánh</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dấu</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phần</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trích</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dẫn</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trực</a:t>
            </a:r>
            <a:r>
              <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tiếp</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0743506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7A09F82-4128-DB4D-BE33-5E6D65696C7C}"/>
              </a:ext>
            </a:extLst>
          </p:cNvPr>
          <p:cNvGrpSpPr/>
          <p:nvPr/>
        </p:nvGrpSpPr>
        <p:grpSpPr>
          <a:xfrm>
            <a:off x="4257674" y="325754"/>
            <a:ext cx="7458075" cy="3305087"/>
            <a:chOff x="761999" y="5053760"/>
            <a:chExt cx="11187113" cy="4957631"/>
          </a:xfrm>
        </p:grpSpPr>
        <p:sp>
          <p:nvSpPr>
            <p:cNvPr id="4" name="Oval Callout 3">
              <a:extLst>
                <a:ext uri="{FF2B5EF4-FFF2-40B4-BE49-F238E27FC236}">
                  <a16:creationId xmlns:a16="http://schemas.microsoft.com/office/drawing/2014/main" id="{8AAF8D6C-D3B3-204D-BD61-E8B3A3A3F70C}"/>
                </a:ext>
              </a:extLst>
            </p:cNvPr>
            <p:cNvSpPr/>
            <p:nvPr/>
          </p:nvSpPr>
          <p:spPr>
            <a:xfrm>
              <a:off x="761999" y="5065190"/>
              <a:ext cx="11187113" cy="4946201"/>
            </a:xfrm>
            <a:prstGeom prst="wedgeRoundRectCallout">
              <a:avLst>
                <a:gd name="adj1" fmla="val -57998"/>
                <a:gd name="adj2" fmla="val 41351"/>
                <a:gd name="adj3" fmla="val 16667"/>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VN" sz="1200">
                <a:solidFill>
                  <a:prstClr val="white"/>
                </a:solidFill>
                <a:latin typeface="Calibri"/>
              </a:endParaRPr>
            </a:p>
          </p:txBody>
        </p:sp>
        <p:sp>
          <p:nvSpPr>
            <p:cNvPr id="3" name="TextBox 2">
              <a:extLst>
                <a:ext uri="{FF2B5EF4-FFF2-40B4-BE49-F238E27FC236}">
                  <a16:creationId xmlns:a16="http://schemas.microsoft.com/office/drawing/2014/main" id="{98D4E594-C481-E649-B3E2-AE42B106CAF8}"/>
                </a:ext>
              </a:extLst>
            </p:cNvPr>
            <p:cNvSpPr txBox="1"/>
            <p:nvPr/>
          </p:nvSpPr>
          <p:spPr>
            <a:xfrm>
              <a:off x="876301" y="5053760"/>
              <a:ext cx="10944224" cy="4570482"/>
            </a:xfrm>
            <a:prstGeom prst="rect">
              <a:avLst/>
            </a:prstGeom>
            <a:noFill/>
          </p:spPr>
          <p:txBody>
            <a:bodyPr wrap="square" rtlCol="0">
              <a:spAutoFit/>
            </a:bodyPr>
            <a:lstStyle/>
            <a:p>
              <a:pPr algn="ctr" defTabSz="609630"/>
              <a:r>
                <a:rPr lang="en-US" sz="3200" b="1" dirty="0">
                  <a:solidFill>
                    <a:srgbClr val="000000"/>
                  </a:solidFill>
                  <a:latin typeface="Cambria" panose="02040503050406030204" pitchFamily="18" charset="0"/>
                </a:rPr>
                <a:t>G</a:t>
              </a:r>
              <a:r>
                <a:rPr lang="vi-VN" sz="3200" b="1" dirty="0">
                  <a:solidFill>
                    <a:srgbClr val="000000"/>
                  </a:solidFill>
                  <a:latin typeface="Cambria" panose="02040503050406030204" pitchFamily="18" charset="0"/>
                </a:rPr>
                <a:t>hi nhớ:</a:t>
              </a:r>
            </a:p>
            <a:p>
              <a:pPr algn="just" defTabSz="609630"/>
              <a:r>
                <a:rPr lang="vi-VN" sz="3200" dirty="0">
                  <a:solidFill>
                    <a:srgbClr val="000000"/>
                  </a:solidFill>
                  <a:latin typeface="Cambria" panose="02040503050406030204" pitchFamily="18" charset="0"/>
                </a:rPr>
                <a:t>Ngoài công dụng </a:t>
              </a:r>
              <a:r>
                <a:rPr lang="vi-VN" sz="3200" b="1" dirty="0">
                  <a:solidFill>
                    <a:srgbClr val="000000"/>
                  </a:solidFill>
                  <a:latin typeface="Cambria" panose="02040503050406030204" pitchFamily="18" charset="0"/>
                </a:rPr>
                <a:t>đánh dấu phần trích dẫn trực tiếp hoặc lời đối thoại</a:t>
              </a:r>
              <a:r>
                <a:rPr lang="vi-VN" sz="3200" dirty="0">
                  <a:solidFill>
                    <a:srgbClr val="000000"/>
                  </a:solidFill>
                  <a:latin typeface="Cambria" panose="02040503050406030204" pitchFamily="18" charset="0"/>
                </a:rPr>
                <a:t>, dấu ngoặc kép có thể được dùng để </a:t>
              </a:r>
              <a:r>
                <a:rPr lang="vi-VN" sz="3200" b="1" dirty="0">
                  <a:solidFill>
                    <a:srgbClr val="000000"/>
                  </a:solidFill>
                  <a:latin typeface="Cambria" panose="02040503050406030204" pitchFamily="18" charset="0"/>
                </a:rPr>
                <a:t>đánh dấu tên tác phẩm</a:t>
              </a:r>
              <a:r>
                <a:rPr lang="vi-VN" sz="3200" dirty="0">
                  <a:solidFill>
                    <a:srgbClr val="000000"/>
                  </a:solidFill>
                  <a:latin typeface="Cambria" panose="02040503050406030204" pitchFamily="18" charset="0"/>
                </a:rPr>
                <a:t> (bài thơ, bài văn,…), </a:t>
              </a:r>
              <a:r>
                <a:rPr lang="vi-VN" sz="3200" b="1" dirty="0">
                  <a:solidFill>
                    <a:srgbClr val="000000"/>
                  </a:solidFill>
                  <a:latin typeface="Cambria" panose="02040503050406030204" pitchFamily="18" charset="0"/>
                </a:rPr>
                <a:t>tên tài liệu </a:t>
              </a:r>
              <a:r>
                <a:rPr lang="vi-VN" sz="3200" dirty="0">
                  <a:solidFill>
                    <a:srgbClr val="000000"/>
                  </a:solidFill>
                  <a:latin typeface="Cambria" panose="02040503050406030204" pitchFamily="18" charset="0"/>
                </a:rPr>
                <a:t>(tạp chí, báo,…).</a:t>
              </a:r>
            </a:p>
          </p:txBody>
        </p:sp>
      </p:grpSp>
      <p:sp>
        <p:nvSpPr>
          <p:cNvPr id="2" name="Freeform 2">
            <a:extLst>
              <a:ext uri="{FF2B5EF4-FFF2-40B4-BE49-F238E27FC236}">
                <a16:creationId xmlns:a16="http://schemas.microsoft.com/office/drawing/2014/main" id="{5AC9D3D7-3B1E-A3D1-27C0-EB224250092D}"/>
              </a:ext>
            </a:extLst>
          </p:cNvPr>
          <p:cNvSpPr/>
          <p:nvPr/>
        </p:nvSpPr>
        <p:spPr>
          <a:xfrm>
            <a:off x="-81906" y="2600643"/>
            <a:ext cx="3852255" cy="3870007"/>
          </a:xfrm>
          <a:custGeom>
            <a:avLst/>
            <a:gdLst/>
            <a:ahLst/>
            <a:cxnLst/>
            <a:rect l="l" t="t" r="r" b="b"/>
            <a:pathLst>
              <a:path w="3234896" h="3247073">
                <a:moveTo>
                  <a:pt x="0" y="0"/>
                </a:moveTo>
                <a:lnTo>
                  <a:pt x="3234897" y="0"/>
                </a:lnTo>
                <a:lnTo>
                  <a:pt x="3234897" y="3247073"/>
                </a:lnTo>
                <a:lnTo>
                  <a:pt x="0" y="324707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Tree>
    <p:extLst>
      <p:ext uri="{BB962C8B-B14F-4D97-AF65-F5344CB8AC3E}">
        <p14:creationId xmlns:p14="http://schemas.microsoft.com/office/powerpoint/2010/main" val="278191372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
            <a:extLst>
              <a:ext uri="{FF2B5EF4-FFF2-40B4-BE49-F238E27FC236}">
                <a16:creationId xmlns:a16="http://schemas.microsoft.com/office/drawing/2014/main" id="{72969B98-CBB5-4243-BFCF-F700CEBA0AB7}"/>
              </a:ext>
            </a:extLst>
          </p:cNvPr>
          <p:cNvGrpSpPr/>
          <p:nvPr/>
        </p:nvGrpSpPr>
        <p:grpSpPr>
          <a:xfrm>
            <a:off x="304800" y="304800"/>
            <a:ext cx="11582400" cy="6248400"/>
            <a:chOff x="-358067" y="0"/>
            <a:chExt cx="12427226" cy="5366603"/>
          </a:xfrm>
        </p:grpSpPr>
        <p:sp>
          <p:nvSpPr>
            <p:cNvPr id="10" name="Freeform 3">
              <a:extLst>
                <a:ext uri="{FF2B5EF4-FFF2-40B4-BE49-F238E27FC236}">
                  <a16:creationId xmlns:a16="http://schemas.microsoft.com/office/drawing/2014/main" id="{47BA4C3D-397E-1744-A39E-94F83EBF1E95}"/>
                </a:ext>
              </a:extLst>
            </p:cNvPr>
            <p:cNvSpPr/>
            <p:nvPr/>
          </p:nvSpPr>
          <p:spPr>
            <a:xfrm>
              <a:off x="-358067" y="0"/>
              <a:ext cx="12427226" cy="5366603"/>
            </a:xfrm>
            <a:custGeom>
              <a:avLst/>
              <a:gdLst/>
              <a:ahLst/>
              <a:cxnLst/>
              <a:rect l="l" t="t" r="r" b="b"/>
              <a:pathLst>
                <a:path w="11718753" h="5366603">
                  <a:moveTo>
                    <a:pt x="11212314" y="5349684"/>
                  </a:moveTo>
                  <a:cubicBezTo>
                    <a:pt x="11212314" y="5349684"/>
                    <a:pt x="10975318" y="5339714"/>
                    <a:pt x="10613179" y="5353158"/>
                  </a:cubicBezTo>
                  <a:cubicBezTo>
                    <a:pt x="10251041" y="5366603"/>
                    <a:pt x="490924" y="5366603"/>
                    <a:pt x="490924" y="5366603"/>
                  </a:cubicBezTo>
                  <a:cubicBezTo>
                    <a:pt x="245502" y="5366603"/>
                    <a:pt x="32509" y="5269335"/>
                    <a:pt x="31032" y="5109220"/>
                  </a:cubicBezTo>
                  <a:cubicBezTo>
                    <a:pt x="31032" y="5109220"/>
                    <a:pt x="0" y="338828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1165766" y="0"/>
                    <a:pt x="11165766" y="0"/>
                  </a:cubicBezTo>
                  <a:cubicBezTo>
                    <a:pt x="11477666" y="0"/>
                    <a:pt x="11711095" y="101069"/>
                    <a:pt x="11703237" y="303616"/>
                  </a:cubicBezTo>
                  <a:cubicBezTo>
                    <a:pt x="11703237" y="303616"/>
                    <a:pt x="11701242" y="3140853"/>
                    <a:pt x="11709998" y="4409633"/>
                  </a:cubicBezTo>
                  <a:cubicBezTo>
                    <a:pt x="11718753" y="4702935"/>
                    <a:pt x="11672205" y="5036006"/>
                    <a:pt x="11672205" y="5036006"/>
                  </a:cubicBezTo>
                  <a:cubicBezTo>
                    <a:pt x="11669240" y="5216031"/>
                    <a:pt x="11457737" y="5349684"/>
                    <a:pt x="11212314" y="5349684"/>
                  </a:cubicBezTo>
                  <a:close/>
                </a:path>
              </a:pathLst>
            </a:custGeom>
            <a:solidFill>
              <a:srgbClr val="FFFAF6"/>
            </a:solidFill>
            <a:ln w="57150">
              <a:solidFill>
                <a:schemeClr val="tx1"/>
              </a:solidFill>
            </a:ln>
          </p:spPr>
        </p:sp>
      </p:grpSp>
      <p:sp>
        <p:nvSpPr>
          <p:cNvPr id="2" name="TextBox 1">
            <a:extLst>
              <a:ext uri="{FF2B5EF4-FFF2-40B4-BE49-F238E27FC236}">
                <a16:creationId xmlns:a16="http://schemas.microsoft.com/office/drawing/2014/main" id="{5FC26E00-1470-774E-BD4E-58A1DB74FEA2}"/>
              </a:ext>
            </a:extLst>
          </p:cNvPr>
          <p:cNvSpPr txBox="1"/>
          <p:nvPr/>
        </p:nvSpPr>
        <p:spPr>
          <a:xfrm>
            <a:off x="409575" y="396687"/>
            <a:ext cx="11210925" cy="1015663"/>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1. </a:t>
            </a:r>
            <a:r>
              <a:rPr kumimoji="0" lang="vi-VN" sz="30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Tên cuốn truyện, bài thơ, bài hát hay tạp chí, tờ báo có trong những câu dưới đây được đánh dấu bằng dấu câu nào?</a:t>
            </a:r>
          </a:p>
        </p:txBody>
      </p:sp>
      <p:sp>
        <p:nvSpPr>
          <p:cNvPr id="3" name="TextBox 2">
            <a:extLst>
              <a:ext uri="{FF2B5EF4-FFF2-40B4-BE49-F238E27FC236}">
                <a16:creationId xmlns:a16="http://schemas.microsoft.com/office/drawing/2014/main" id="{9BA163A2-2C4F-D669-4E51-7028E755457A}"/>
              </a:ext>
            </a:extLst>
          </p:cNvPr>
          <p:cNvSpPr txBox="1"/>
          <p:nvPr/>
        </p:nvSpPr>
        <p:spPr>
          <a:xfrm>
            <a:off x="800100" y="1971675"/>
            <a:ext cx="10839450"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Đến với “Dế Mèn phiêu lưu kí”, các bạn nhỏ được lạc vào thế giới của những loài vật gần gũi, thân thương.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Nhạc sĩ Trần Hoàn đã phổ nhạc bài thơ</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“Khúc hát ru những em bé lớn trên lưng mẹ” thành bài hát “Lời ru trên nương”.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Từ thuở ấu thơ, tôi đã có tạp chí“Văn tuổi thơ, báo “Nhi đồng” làm bạn đồng hành.</a:t>
            </a:r>
          </a:p>
        </p:txBody>
      </p:sp>
    </p:spTree>
    <p:extLst>
      <p:ext uri="{BB962C8B-B14F-4D97-AF65-F5344CB8AC3E}">
        <p14:creationId xmlns:p14="http://schemas.microsoft.com/office/powerpoint/2010/main" val="11103375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6F6CE8-09FA-2F4B-A3D4-708B37F47DE7}"/>
              </a:ext>
            </a:extLst>
          </p:cNvPr>
          <p:cNvPicPr>
            <a:picLocks noChangeAspect="1"/>
          </p:cNvPicPr>
          <p:nvPr/>
        </p:nvPicPr>
        <p:blipFill>
          <a:blip r:embed="rId2"/>
          <a:stretch>
            <a:fillRect/>
          </a:stretch>
        </p:blipFill>
        <p:spPr>
          <a:xfrm>
            <a:off x="2133600" y="2211535"/>
            <a:ext cx="7924800" cy="2434931"/>
          </a:xfrm>
          <a:prstGeom prst="rect">
            <a:avLst/>
          </a:prstGeom>
        </p:spPr>
      </p:pic>
    </p:spTree>
    <p:extLst>
      <p:ext uri="{BB962C8B-B14F-4D97-AF65-F5344CB8AC3E}">
        <p14:creationId xmlns:p14="http://schemas.microsoft.com/office/powerpoint/2010/main" val="2418013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F6F6CD4-9963-D04C-91A8-8318983A55EB}"/>
              </a:ext>
            </a:extLst>
          </p:cNvPr>
          <p:cNvGrpSpPr/>
          <p:nvPr/>
        </p:nvGrpSpPr>
        <p:grpSpPr>
          <a:xfrm>
            <a:off x="382814" y="196849"/>
            <a:ext cx="11552011" cy="1278468"/>
            <a:chOff x="1755504" y="1200149"/>
            <a:chExt cx="13072385" cy="1917700"/>
          </a:xfrm>
        </p:grpSpPr>
        <p:grpSp>
          <p:nvGrpSpPr>
            <p:cNvPr id="8" name="Group 2">
              <a:extLst>
                <a:ext uri="{FF2B5EF4-FFF2-40B4-BE49-F238E27FC236}">
                  <a16:creationId xmlns:a16="http://schemas.microsoft.com/office/drawing/2014/main" id="{A79ED1A1-FDA6-5148-8547-08275ACEF4D2}"/>
                </a:ext>
              </a:extLst>
            </p:cNvPr>
            <p:cNvGrpSpPr/>
            <p:nvPr/>
          </p:nvGrpSpPr>
          <p:grpSpPr>
            <a:xfrm>
              <a:off x="1755504" y="1200149"/>
              <a:ext cx="13072385" cy="1917700"/>
              <a:chOff x="128930" y="105457"/>
              <a:chExt cx="10132038" cy="1179559"/>
            </a:xfrm>
          </p:grpSpPr>
          <p:sp>
            <p:nvSpPr>
              <p:cNvPr id="10" name="Freeform 3">
                <a:extLst>
                  <a:ext uri="{FF2B5EF4-FFF2-40B4-BE49-F238E27FC236}">
                    <a16:creationId xmlns:a16="http://schemas.microsoft.com/office/drawing/2014/main" id="{5AF85608-2936-F44E-A4A2-DACE119FEDD9}"/>
                  </a:ext>
                </a:extLst>
              </p:cNvPr>
              <p:cNvSpPr/>
              <p:nvPr/>
            </p:nvSpPr>
            <p:spPr>
              <a:xfrm>
                <a:off x="128930" y="105457"/>
                <a:ext cx="10132038" cy="1179559"/>
              </a:xfrm>
              <a:custGeom>
                <a:avLst/>
                <a:gdLst/>
                <a:ahLst/>
                <a:cxnLst/>
                <a:rect l="l" t="t" r="r" b="b"/>
                <a:pathLst>
                  <a:path w="11718753" h="5366603">
                    <a:moveTo>
                      <a:pt x="11212314" y="5349684"/>
                    </a:moveTo>
                    <a:cubicBezTo>
                      <a:pt x="11212314" y="5349684"/>
                      <a:pt x="10975318" y="5339714"/>
                      <a:pt x="10613179" y="5353158"/>
                    </a:cubicBezTo>
                    <a:cubicBezTo>
                      <a:pt x="10251041" y="5366603"/>
                      <a:pt x="490924" y="5366603"/>
                      <a:pt x="490924" y="5366603"/>
                    </a:cubicBezTo>
                    <a:cubicBezTo>
                      <a:pt x="245502" y="5366603"/>
                      <a:pt x="32509" y="5269335"/>
                      <a:pt x="31032" y="5109220"/>
                    </a:cubicBezTo>
                    <a:cubicBezTo>
                      <a:pt x="31032" y="5109220"/>
                      <a:pt x="0" y="338828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1165766" y="0"/>
                      <a:pt x="11165766" y="0"/>
                    </a:cubicBezTo>
                    <a:cubicBezTo>
                      <a:pt x="11477666" y="0"/>
                      <a:pt x="11711095" y="101069"/>
                      <a:pt x="11703237" y="303616"/>
                    </a:cubicBezTo>
                    <a:cubicBezTo>
                      <a:pt x="11703237" y="303616"/>
                      <a:pt x="11701242" y="3140853"/>
                      <a:pt x="11709998" y="4409633"/>
                    </a:cubicBezTo>
                    <a:cubicBezTo>
                      <a:pt x="11718753" y="4702935"/>
                      <a:pt x="11672205" y="5036006"/>
                      <a:pt x="11672205" y="5036006"/>
                    </a:cubicBezTo>
                    <a:cubicBezTo>
                      <a:pt x="11669240" y="5216031"/>
                      <a:pt x="11457737" y="5349684"/>
                      <a:pt x="11212314" y="5349684"/>
                    </a:cubicBezTo>
                    <a:close/>
                  </a:path>
                </a:pathLst>
              </a:custGeom>
              <a:solidFill>
                <a:srgbClr val="FFFAF6"/>
              </a:solidFill>
              <a:ln w="57150">
                <a:solidFill>
                  <a:schemeClr val="tx1"/>
                </a:solidFill>
              </a:ln>
            </p:spPr>
          </p:sp>
        </p:grpSp>
        <p:sp>
          <p:nvSpPr>
            <p:cNvPr id="9" name="TextBox 8">
              <a:extLst>
                <a:ext uri="{FF2B5EF4-FFF2-40B4-BE49-F238E27FC236}">
                  <a16:creationId xmlns:a16="http://schemas.microsoft.com/office/drawing/2014/main" id="{FB249D35-CF9C-BD4E-86D6-DC10CE694B11}"/>
                </a:ext>
              </a:extLst>
            </p:cNvPr>
            <p:cNvSpPr txBox="1"/>
            <p:nvPr/>
          </p:nvSpPr>
          <p:spPr>
            <a:xfrm>
              <a:off x="1987380" y="1367768"/>
              <a:ext cx="12285274" cy="1615825"/>
            </a:xfrm>
            <a:prstGeom prst="rect">
              <a:avLst/>
            </a:prstGeom>
            <a:noFill/>
          </p:spPr>
          <p:txBody>
            <a:bodyPr wrap="square">
              <a:spAutoFit/>
            </a:bodyPr>
            <a:lstStyle/>
            <a:p>
              <a:pPr algn="ctr" defTabSz="609630"/>
              <a:r>
                <a:rPr lang="en-US" sz="3200" b="1" dirty="0">
                  <a:solidFill>
                    <a:srgbClr val="000000"/>
                  </a:solidFill>
                  <a:latin typeface="Cambria" panose="02040503050406030204" pitchFamily="18" charset="0"/>
                </a:rPr>
                <a:t>3. </a:t>
              </a:r>
              <a:r>
                <a:rPr lang="vi-VN" sz="3200" b="1" dirty="0">
                  <a:solidFill>
                    <a:srgbClr val="000000"/>
                  </a:solidFill>
                  <a:latin typeface="Cambria" panose="02040503050406030204" pitchFamily="18" charset="0"/>
                </a:rPr>
                <a:t>Chép lại đoạn văn sau vào vở, chú ý dùng dấu ngoặc kép đánh dấu tên tác phẩm, tài liệu.</a:t>
              </a:r>
            </a:p>
          </p:txBody>
        </p:sp>
      </p:grpSp>
      <p:sp>
        <p:nvSpPr>
          <p:cNvPr id="20" name="Rectangle: Rounded Corners 19">
            <a:extLst>
              <a:ext uri="{FF2B5EF4-FFF2-40B4-BE49-F238E27FC236}">
                <a16:creationId xmlns:a16="http://schemas.microsoft.com/office/drawing/2014/main" id="{7ED688DA-A3EB-2D05-ED71-D39BBF646CA9}"/>
              </a:ext>
            </a:extLst>
          </p:cNvPr>
          <p:cNvSpPr/>
          <p:nvPr/>
        </p:nvSpPr>
        <p:spPr>
          <a:xfrm>
            <a:off x="428625" y="1943100"/>
            <a:ext cx="11353800" cy="46101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TextBox 20">
            <a:extLst>
              <a:ext uri="{FF2B5EF4-FFF2-40B4-BE49-F238E27FC236}">
                <a16:creationId xmlns:a16="http://schemas.microsoft.com/office/drawing/2014/main" id="{CB5230B0-71A0-141D-4527-F130F110EB59}"/>
              </a:ext>
            </a:extLst>
          </p:cNvPr>
          <p:cNvSpPr txBox="1"/>
          <p:nvPr/>
        </p:nvSpPr>
        <p:spPr>
          <a:xfrm>
            <a:off x="971550" y="2324100"/>
            <a:ext cx="10467975" cy="3539430"/>
          </a:xfrm>
          <a:prstGeom prst="rect">
            <a:avLst/>
          </a:prstGeom>
          <a:noFill/>
        </p:spPr>
        <p:txBody>
          <a:bodyPr wrap="square" rtlCol="0">
            <a:spAutoFit/>
          </a:bodyPr>
          <a:lstStyle/>
          <a:p>
            <a:pPr algn="just" rtl="0" latinLnBrk="0"/>
            <a:r>
              <a:rPr lang="en-US" sz="3200" b="0" i="1" dirty="0">
                <a:solidFill>
                  <a:srgbClr val="000000"/>
                </a:solidFill>
                <a:effectLst/>
                <a:latin typeface="Cambria" panose="02040503050406030204" pitchFamily="18" charset="0"/>
                <a:ea typeface="Cambria" panose="02040503050406030204" pitchFamily="18" charset="0"/>
              </a:rPr>
              <a:t>   </a:t>
            </a:r>
            <a:r>
              <a:rPr lang="vi-VN" sz="3200" b="0" i="1" dirty="0">
                <a:solidFill>
                  <a:srgbClr val="000000"/>
                </a:solidFill>
                <a:effectLst/>
                <a:latin typeface="Cambria" panose="02040503050406030204" pitchFamily="18" charset="0"/>
                <a:ea typeface="Cambria" panose="02040503050406030204" pitchFamily="18" charset="0"/>
              </a:rPr>
              <a:t>Đi học </a:t>
            </a:r>
            <a:r>
              <a:rPr lang="vi-VN" sz="3200" b="0" i="0" dirty="0">
                <a:solidFill>
                  <a:srgbClr val="000000"/>
                </a:solidFill>
                <a:effectLst/>
                <a:latin typeface="Cambria" panose="02040503050406030204" pitchFamily="18" charset="0"/>
                <a:ea typeface="Cambria" panose="02040503050406030204" pitchFamily="18" charset="0"/>
              </a:rPr>
              <a:t>là bài thơ do Hoàng Minh Chính sáng tác, được Nhà xuất bản Kim Đồng đưa vào tuyển tập thơ thiếu nhi </a:t>
            </a:r>
            <a:r>
              <a:rPr lang="vi-VN" sz="3200" b="0" i="1" dirty="0">
                <a:solidFill>
                  <a:srgbClr val="000000"/>
                </a:solidFill>
                <a:effectLst/>
                <a:latin typeface="Cambria" panose="02040503050406030204" pitchFamily="18" charset="0"/>
                <a:ea typeface="Cambria" panose="02040503050406030204" pitchFamily="18" charset="0"/>
              </a:rPr>
              <a:t>Mặt trời xanh </a:t>
            </a:r>
            <a:r>
              <a:rPr lang="vi-VN" sz="3200" b="0" i="0" dirty="0">
                <a:solidFill>
                  <a:srgbClr val="000000"/>
                </a:solidFill>
                <a:effectLst/>
                <a:latin typeface="Cambria" panose="02040503050406030204" pitchFamily="18" charset="0"/>
                <a:ea typeface="Cambria" panose="02040503050406030204" pitchFamily="18" charset="0"/>
              </a:rPr>
              <a:t>(năm 1971). Năm 1976, nhạc sĩ Bùi Đình Thảo phổ nhạc cho bài thơ đó bằng một giai điệu mang âm hưởng dân ca Tày, Nùng. Từ đó trở đi, bài hát </a:t>
            </a:r>
            <a:r>
              <a:rPr lang="vi-VN" sz="3200" b="0" i="1" dirty="0">
                <a:solidFill>
                  <a:srgbClr val="000000"/>
                </a:solidFill>
                <a:effectLst/>
                <a:latin typeface="Cambria" panose="02040503050406030204" pitchFamily="18" charset="0"/>
                <a:ea typeface="Cambria" panose="02040503050406030204" pitchFamily="18" charset="0"/>
              </a:rPr>
              <a:t>Đi học </a:t>
            </a:r>
            <a:r>
              <a:rPr lang="vi-VN" sz="3200" b="0" i="0" dirty="0">
                <a:solidFill>
                  <a:srgbClr val="000000"/>
                </a:solidFill>
                <a:effectLst/>
                <a:latin typeface="Cambria" panose="02040503050406030204" pitchFamily="18" charset="0"/>
                <a:ea typeface="Cambria" panose="02040503050406030204" pitchFamily="18" charset="0"/>
              </a:rPr>
              <a:t>gần như đã trở thành “ca khúc của ngày tựu trường".  </a:t>
            </a:r>
          </a:p>
          <a:p>
            <a:pPr algn="r" latinLnBrk="0"/>
            <a:r>
              <a:rPr lang="vi-VN" sz="3200" b="0" i="0" dirty="0">
                <a:solidFill>
                  <a:srgbClr val="000000"/>
                </a:solidFill>
                <a:effectLst/>
                <a:latin typeface="Cambria" panose="02040503050406030204" pitchFamily="18" charset="0"/>
                <a:ea typeface="Cambria" panose="02040503050406030204" pitchFamily="18" charset="0"/>
              </a:rPr>
              <a:t>(</a:t>
            </a:r>
            <a:r>
              <a:rPr lang="vi-VN" sz="3200" b="0" i="1" dirty="0">
                <a:solidFill>
                  <a:srgbClr val="000000"/>
                </a:solidFill>
                <a:effectLst/>
                <a:latin typeface="Cambria" panose="02040503050406030204" pitchFamily="18" charset="0"/>
                <a:ea typeface="Cambria" panose="02040503050406030204" pitchFamily="18" charset="0"/>
              </a:rPr>
              <a:t>Theo</a:t>
            </a:r>
            <a:r>
              <a:rPr lang="vi-VN" sz="3200" b="0" i="0" dirty="0">
                <a:solidFill>
                  <a:srgbClr val="000000"/>
                </a:solidFill>
                <a:effectLst/>
                <a:latin typeface="Cambria" panose="02040503050406030204" pitchFamily="18" charset="0"/>
                <a:ea typeface="Cambria" panose="02040503050406030204" pitchFamily="18" charset="0"/>
              </a:rPr>
              <a:t> Phạm Quý Hải)</a:t>
            </a:r>
          </a:p>
        </p:txBody>
      </p:sp>
    </p:spTree>
    <p:extLst>
      <p:ext uri="{BB962C8B-B14F-4D97-AF65-F5344CB8AC3E}">
        <p14:creationId xmlns:p14="http://schemas.microsoft.com/office/powerpoint/2010/main" val="710667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717</Words>
  <Application>Microsoft Office PowerPoint</Application>
  <PresentationFormat>Widescreen</PresentationFormat>
  <Paragraphs>71</Paragraphs>
  <Slides>10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Cambria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adminpc1</cp:lastModifiedBy>
  <cp:revision>31</cp:revision>
  <dcterms:created xsi:type="dcterms:W3CDTF">2023-12-18T11:53:25Z</dcterms:created>
  <dcterms:modified xsi:type="dcterms:W3CDTF">2026-04-01T14:36:35Z</dcterms:modified>
</cp:coreProperties>
</file>