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28"/>
  </p:notesMasterIdLst>
  <p:sldIdLst>
    <p:sldId id="7121" r:id="rId3"/>
    <p:sldId id="7123" r:id="rId4"/>
    <p:sldId id="7129" r:id="rId5"/>
    <p:sldId id="7130" r:id="rId6"/>
    <p:sldId id="7133" r:id="rId7"/>
    <p:sldId id="7144" r:id="rId8"/>
    <p:sldId id="7143" r:id="rId9"/>
    <p:sldId id="7145" r:id="rId10"/>
    <p:sldId id="7146" r:id="rId11"/>
    <p:sldId id="7135" r:id="rId12"/>
    <p:sldId id="7141" r:id="rId13"/>
    <p:sldId id="7147" r:id="rId14"/>
    <p:sldId id="7148" r:id="rId15"/>
    <p:sldId id="7149" r:id="rId16"/>
    <p:sldId id="7140" r:id="rId17"/>
    <p:sldId id="7150" r:id="rId18"/>
    <p:sldId id="7151" r:id="rId19"/>
    <p:sldId id="7136" r:id="rId20"/>
    <p:sldId id="7152" r:id="rId21"/>
    <p:sldId id="7139" r:id="rId22"/>
    <p:sldId id="7153" r:id="rId23"/>
    <p:sldId id="7154" r:id="rId24"/>
    <p:sldId id="7155" r:id="rId25"/>
    <p:sldId id="7156" r:id="rId26"/>
    <p:sldId id="711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4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21A53-096A-4D61-B943-5D583359496E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E0C6E-E073-494E-ADF7-5C6EB91A3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97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114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174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530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58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615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22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966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594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792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1622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145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997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424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72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030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207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766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119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908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DD10-8DC8-4E10-A3AB-9069FE72E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486D0B-B151-49B4-B0DF-F77992138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FA267-4648-4E64-9917-04D28279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9C30B-E657-4F64-9E38-961EFE65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349C-0220-45B6-B664-9EFFBF48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53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97383-E895-421F-B7F2-AD9AFECD6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500454-BB92-40B2-8F44-315732022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F59F7-E0C2-4206-97AB-290C4B93F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F44D0-843B-4513-A7BE-E83C0FC8E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6615D-6052-486A-80FF-0EDCCEEB6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30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EA8266-6C73-4117-8354-F1688BD06C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FDAE5-F2D8-40AF-9DD7-A57FC7A0F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05065-544D-42E6-BDEE-B05E9446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82513-DCF1-4B76-946B-D56864610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D1382-7D17-48F0-974F-55673847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44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DD10-8DC8-4E10-A3AB-9069FE72E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486D0B-B151-49B4-B0DF-F77992138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FA267-4648-4E64-9917-04D28279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9C30B-E657-4F64-9E38-961EFE65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349C-0220-45B6-B664-9EFFBF48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89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73CB5-19BD-40D9-A4EA-7D3AE2C5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F916E-079E-49C3-9F0C-1CB2E0CD8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975EB-DB39-4B6D-92D8-6B4856B3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E9B95-E786-4CF7-AD69-606998D42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364E0-B276-401D-A5DC-844D3DDF1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25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0FAD1-454F-4E39-B540-33B876EC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C4699-1971-4D2C-8205-D6EF6FE64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A43EA-1709-47DF-97E4-795865398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51B0E-BD42-479A-ABD4-F956242C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C0787-51D7-4953-9415-93A86265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11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56189-06AC-4368-93E6-A009570C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D1CC2-2F33-4025-BD2E-A39543ADF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24394-9AC0-43FF-B7DC-839FCCDF5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9BFBE-96D7-4392-8383-0EA979F8D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DD50C-8223-4FE7-812C-C7AA1FCFF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37E06-F0E2-4546-A597-3A0AE7428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36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CF1E-4040-46B6-A72B-112C4C930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561F-FC87-42FD-B034-5888383A4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52CF9-46C4-499E-890D-8CE0E46CF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56D317-22E7-43FD-9E6F-07C9B8644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768016-779C-4B05-BB0D-114FFACF6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AE2980-D7B6-4052-BE72-CCFF30D3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9DEDC-8E70-4D59-B966-DDC82203F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6472B2-1344-4D35-A445-DF0D7FBAC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46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23336-E784-42B6-AA3A-3C9352BD4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04D8CA-AF32-4891-9195-592AAB786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34772-15E1-427E-92AC-7A82DA05C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AA356-3895-4BD4-8FB9-6457CF22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34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C090E4-24E8-469A-8D66-4B571975C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285BC8-7C13-41D5-A3B3-BD27D7E22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F07D3-FD68-4CC5-8288-489AD8C09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16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D5199-A003-410E-9CBB-1AB58318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B421A-A829-4347-8676-43B2951FA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AA718-17F9-406E-AEC1-203F4C73F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AEF36-4C10-4B44-B1C4-F64BE335B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76A9D-D7DA-4344-B186-C7624AE66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2B82C-81A8-41BD-90FC-E85E2B06C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06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73CB5-19BD-40D9-A4EA-7D3AE2C5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F916E-079E-49C3-9F0C-1CB2E0CD8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975EB-DB39-4B6D-92D8-6B4856B3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E9B95-E786-4CF7-AD69-606998D42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364E0-B276-401D-A5DC-844D3DDF1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32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EB3E8-F48F-41D4-8430-36A00A3C9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B5342C-F8E4-4A72-912E-4A05C1088A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77818-B04A-4C79-AF06-619EE19D9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A943D-6E75-4239-A596-579970F141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7C638-416D-4191-B8CC-43427944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A6A4E-2EC8-45CB-9090-1364165A5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81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97383-E895-421F-B7F2-AD9AFECD6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500454-BB92-40B2-8F44-315732022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F59F7-E0C2-4206-97AB-290C4B93F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F44D0-843B-4513-A7BE-E83C0FC8E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6615D-6052-486A-80FF-0EDCCEEB6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1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EA8266-6C73-4117-8354-F1688BD06C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FDAE5-F2D8-40AF-9DD7-A57FC7A0F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05065-544D-42E6-BDEE-B05E9446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82513-DCF1-4B76-946B-D56864610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D1382-7D17-48F0-974F-55673847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66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0FAD1-454F-4E39-B540-33B876EC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C4699-1971-4D2C-8205-D6EF6FE64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A43EA-1709-47DF-97E4-795865398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51B0E-BD42-479A-ABD4-F956242C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C0787-51D7-4953-9415-93A86265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36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56189-06AC-4368-93E6-A009570C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D1CC2-2F33-4025-BD2E-A39543ADF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24394-9AC0-43FF-B7DC-839FCCDF5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9BFBE-96D7-4392-8383-0EA979F8D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DD50C-8223-4FE7-812C-C7AA1FCFF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37E06-F0E2-4546-A597-3A0AE7428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20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CF1E-4040-46B6-A72B-112C4C930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561F-FC87-42FD-B034-5888383A4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52CF9-46C4-499E-890D-8CE0E46CF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56D317-22E7-43FD-9E6F-07C9B8644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768016-779C-4B05-BB0D-114FFACF6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AE2980-D7B6-4052-BE72-CCFF30D3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9DEDC-8E70-4D59-B966-DDC82203F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6472B2-1344-4D35-A445-DF0D7FBAC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01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23336-E784-42B6-AA3A-3C9352BD4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04D8CA-AF32-4891-9195-592AAB786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34772-15E1-427E-92AC-7A82DA05C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AA356-3895-4BD4-8FB9-6457CF22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21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C090E4-24E8-469A-8D66-4B571975C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285BC8-7C13-41D5-A3B3-BD27D7E22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F07D3-FD68-4CC5-8288-489AD8C09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D5199-A003-410E-9CBB-1AB58318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B421A-A829-4347-8676-43B2951FA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AA718-17F9-406E-AEC1-203F4C73F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AEF36-4C10-4B44-B1C4-F64BE335B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76A9D-D7DA-4344-B186-C7624AE66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2B82C-81A8-41BD-90FC-E85E2B06C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63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EB3E8-F48F-41D4-8430-36A00A3C9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B5342C-F8E4-4A72-912E-4A05C1088A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77818-B04A-4C79-AF06-619EE19D9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A943D-6E75-4239-A596-579970F141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01/04/2026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7C638-416D-4191-B8CC-43427944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A6A4E-2EC8-45CB-9090-1364165A5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06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695DBAA-6E63-9D54-D5E8-A053272CDA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081" y="255899"/>
            <a:ext cx="1356085" cy="13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5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67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microsoft.com/office/2007/relationships/hdphoto" Target="../media/hdphoto5.wdp"/><Relationship Id="rId4" Type="http://schemas.openxmlformats.org/officeDocument/2006/relationships/image" Target="../media/image10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microsoft.com/office/2007/relationships/hdphoto" Target="../media/hdphoto3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2.png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microsoft.com/office/2007/relationships/hdphoto" Target="../media/hdphoto6.wdp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37.png"/><Relationship Id="rId5" Type="http://schemas.openxmlformats.org/officeDocument/2006/relationships/image" Target="../media/image9.png"/><Relationship Id="rId15" Type="http://schemas.openxmlformats.org/officeDocument/2006/relationships/image" Target="../media/image38.png"/><Relationship Id="rId10" Type="http://schemas.openxmlformats.org/officeDocument/2006/relationships/image" Target="../media/image36.png"/><Relationship Id="rId19" Type="http://schemas.openxmlformats.org/officeDocument/2006/relationships/image" Target="../media/image40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35.png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microsoft.com/office/2007/relationships/hdphoto" Target="../media/hdphoto3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microsoft.com/office/2007/relationships/hdphoto" Target="../media/hdphoto4.wdp"/><Relationship Id="rId4" Type="http://schemas.openxmlformats.org/officeDocument/2006/relationships/image" Target="../media/image10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microsoft.com/office/2007/relationships/hdphoto" Target="../media/hdphoto4.wdp"/><Relationship Id="rId4" Type="http://schemas.openxmlformats.org/officeDocument/2006/relationships/image" Target="../media/image10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microsoft.com/office/2007/relationships/hdphoto" Target="../media/hdphoto3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E33516E0-D079-4DA3-BD42-D5F4682D7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334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F75CCF-607D-5358-D1B1-D651E2D93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850" y="2585745"/>
            <a:ext cx="693784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4" y="-4715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1" y="-231007"/>
            <a:ext cx="755551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74975" y="5380597"/>
            <a:ext cx="12504061" cy="1296815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050" name="Picture 2" descr="Hình ảnh Ánh Nắng Mặt Trời PNG Miễn Phí Tải Về - Lovepik">
            <a:extLst>
              <a:ext uri="{FF2B5EF4-FFF2-40B4-BE49-F238E27FC236}">
                <a16:creationId xmlns:a16="http://schemas.microsoft.com/office/drawing/2014/main" id="{4B935CAA-8400-49CB-9608-9EE61C7221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832" b="88168" l="17907" r="81628">
                        <a14:foregroundMark x1="23605" y1="18830" x2="34767" y2="31807"/>
                        <a14:foregroundMark x1="45930" y1="11959" x2="50814" y2="33333"/>
                        <a14:foregroundMark x1="64070" y1="15776" x2="57791" y2="31043"/>
                        <a14:foregroundMark x1="66163" y1="37150" x2="77326" y2="42494"/>
                        <a14:foregroundMark x1="18721" y1="33333" x2="19419" y2="70738"/>
                        <a14:foregroundMark x1="30581" y1="62341" x2="57791" y2="75318"/>
                        <a14:foregroundMark x1="36163" y1="79898" x2="43140" y2="68448"/>
                        <a14:foregroundMark x1="50116" y1="76845" x2="52907" y2="88168"/>
                        <a14:foregroundMark x1="61977" y1="63104" x2="71744" y2="76845"/>
                        <a14:foregroundMark x1="63372" y1="50127" x2="79419" y2="60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45" t="3922" r="10186" b="3920"/>
          <a:stretch/>
        </p:blipFill>
        <p:spPr bwMode="auto">
          <a:xfrm>
            <a:off x="-200532" y="251084"/>
            <a:ext cx="2091215" cy="221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A241CE-CDC2-42BE-94B7-D1B3CACFB80A}"/>
              </a:ext>
            </a:extLst>
          </p:cNvPr>
          <p:cNvSpPr txBox="1"/>
          <p:nvPr/>
        </p:nvSpPr>
        <p:spPr>
          <a:xfrm>
            <a:off x="1631382" y="1737796"/>
            <a:ext cx="9608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Vì sao các liệt sĩ được nhân dân đời đời ghi ơn?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8DF166-56C0-D7C5-A68D-31B4E082DC00}"/>
              </a:ext>
            </a:extLst>
          </p:cNvPr>
          <p:cNvSpPr txBox="1"/>
          <p:nvPr/>
        </p:nvSpPr>
        <p:spPr>
          <a:xfrm>
            <a:off x="1085850" y="438150"/>
            <a:ext cx="10315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CHỮA BÀI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AE42CB-70AE-F70F-2830-AB53CC169E52}"/>
              </a:ext>
            </a:extLst>
          </p:cNvPr>
          <p:cNvSpPr txBox="1"/>
          <p:nvPr/>
        </p:nvSpPr>
        <p:spPr>
          <a:xfrm>
            <a:off x="1650432" y="3518971"/>
            <a:ext cx="9608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Trường em đã tổ chức hoạt động đền ơn, đáp nghĩa để làm gì?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1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1" name="Picture 10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64C28EC9-A019-4081-8286-454AB66555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90" y="3756542"/>
            <a:ext cx="3721749" cy="31014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47F0B33-4842-112F-95D8-EA220BAE2C71}"/>
              </a:ext>
            </a:extLst>
          </p:cNvPr>
          <p:cNvSpPr/>
          <p:nvPr/>
        </p:nvSpPr>
        <p:spPr>
          <a:xfrm>
            <a:off x="1085850" y="314325"/>
            <a:ext cx="10353675" cy="3352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 chỉ nguyên nhân bổ sung thông tin về nguyên nhân của sự việc 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sao?, Nhờ ai?,...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 chỉ mục đích bổ sung thông tin về mục đích của hoạt 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làm gì?, Nhằm mục đích gì?,...</a:t>
            </a:r>
          </a:p>
        </p:txBody>
      </p:sp>
    </p:spTree>
    <p:extLst>
      <p:ext uri="{BB962C8B-B14F-4D97-AF65-F5344CB8AC3E}">
        <p14:creationId xmlns:p14="http://schemas.microsoft.com/office/powerpoint/2010/main" val="18937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trạng ngữ của mỗi câu dưới đây và xếp vào nhóm thích hợp.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75B3-486C-3980-5727-BAA411E0DE72}"/>
              </a:ext>
            </a:extLst>
          </p:cNvPr>
          <p:cNvSpPr txBox="1"/>
          <p:nvPr/>
        </p:nvSpPr>
        <p:spPr>
          <a:xfrm>
            <a:off x="981076" y="1685925"/>
            <a:ext cx="10534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Nhờ nguồn nước trong lành, cánh đồng trở nên xanh mướt.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Để viết được bài văn hay, chúng ta cần đọc nhiều sách, truyện.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Nhằm giúp học sinh có trải nghiệm thực tế, nhà trường đã tổ chức nhiều hoạt động dã ngoại.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có vẻ đẹp hùng vĩ và thơ mộng, Tây Bắc đã trở thành điểm đến của khách du lịch trong và ngoài nước.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7CC24E38-A0EF-4E82-B792-A3674618C623}"/>
              </a:ext>
            </a:extLst>
          </p:cNvPr>
          <p:cNvSpPr/>
          <p:nvPr/>
        </p:nvSpPr>
        <p:spPr>
          <a:xfrm>
            <a:off x="1390650" y="4667250"/>
            <a:ext cx="3743325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53F657CB-D074-E01A-D0D0-FE0B6A88E625}"/>
              </a:ext>
            </a:extLst>
          </p:cNvPr>
          <p:cNvSpPr/>
          <p:nvPr/>
        </p:nvSpPr>
        <p:spPr>
          <a:xfrm>
            <a:off x="6677025" y="4552950"/>
            <a:ext cx="3743325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30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ature, ice&#10;&#10;Description automatically generated">
            <a:extLst>
              <a:ext uri="{FF2B5EF4-FFF2-40B4-BE49-F238E27FC236}">
                <a16:creationId xmlns:a16="http://schemas.microsoft.com/office/drawing/2014/main" id="{497E6ED7-7442-4AE1-9536-8D0E9DE843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2974" r="1955" b="3156"/>
          <a:stretch/>
        </p:blipFill>
        <p:spPr>
          <a:xfrm>
            <a:off x="0" y="0"/>
            <a:ext cx="1220139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6F28B-365E-44CD-A4AF-98748F1A6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98" y="83166"/>
            <a:ext cx="6157181" cy="6643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698893-1F1A-4E8F-9B09-07AB78F80FF0}"/>
              </a:ext>
            </a:extLst>
          </p:cNvPr>
          <p:cNvSpPr txBox="1"/>
          <p:nvPr/>
        </p:nvSpPr>
        <p:spPr>
          <a:xfrm>
            <a:off x="3754598" y="3294161"/>
            <a:ext cx="535218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297283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5A9388C-4653-4001-BD52-680B2D6EE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5035AC-C838-4D38-A01D-AAB01DAC6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EBB32C-6B33-4022-9F2C-81B1CF957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5ACE5A-8FE7-4C58-9B4A-92516BEF1C8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B232F4-812B-4E2C-86EF-ABBBB0A4AB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76009CDB-37B8-4840-89D9-083E7F3CE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0037AA4-922B-41B4-A474-EF2593FFA97D}"/>
              </a:ext>
            </a:extLst>
          </p:cNvPr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275CD72-1BE0-495B-A530-5B236FB7F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70C02A-1003-45BE-BEBC-E23579EE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6" name="图片 20">
            <a:extLst>
              <a:ext uri="{FF2B5EF4-FFF2-40B4-BE49-F238E27FC236}">
                <a16:creationId xmlns:a16="http://schemas.microsoft.com/office/drawing/2014/main" id="{B88D72FA-954C-4A8F-A7EF-01CC0926457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B10163-320E-4478-9D96-353DC2CA4E40}"/>
              </a:ext>
            </a:extLst>
          </p:cNvPr>
          <p:cNvGrpSpPr/>
          <p:nvPr/>
        </p:nvGrpSpPr>
        <p:grpSpPr>
          <a:xfrm>
            <a:off x="2262743" y="344425"/>
            <a:ext cx="3525777" cy="2194560"/>
            <a:chOff x="2505035" y="311649"/>
            <a:chExt cx="3525777" cy="2194560"/>
          </a:xfrm>
        </p:grpSpPr>
        <p:pic>
          <p:nvPicPr>
            <p:cNvPr id="19" name="Picture 18" descr="A picture containing text, cup&#10;&#10;Description automatically generated">
              <a:extLst>
                <a:ext uri="{FF2B5EF4-FFF2-40B4-BE49-F238E27FC236}">
                  <a16:creationId xmlns:a16="http://schemas.microsoft.com/office/drawing/2014/main" id="{9BB5298E-04C1-4128-BD33-6E82F98C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5A75F8-8C5F-4631-AEFB-0A1F258BCF24}"/>
                </a:ext>
              </a:extLst>
            </p:cNvPr>
            <p:cNvSpPr txBox="1"/>
            <p:nvPr/>
          </p:nvSpPr>
          <p:spPr>
            <a:xfrm>
              <a:off x="3363172" y="800991"/>
              <a:ext cx="201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8ED2EC-DBFE-4725-9817-508854E325EC}"/>
              </a:ext>
            </a:extLst>
          </p:cNvPr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026" name="Picture 2" descr="Red Speech Bubble with Double Edge transparent PNG - StickPNG">
              <a:extLst>
                <a:ext uri="{FF2B5EF4-FFF2-40B4-BE49-F238E27FC236}">
                  <a16:creationId xmlns:a16="http://schemas.microsoft.com/office/drawing/2014/main" id="{162A0472-31C0-408A-9C26-A69790398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2921C3-72A9-4B98-BF34-BFF8FD855B49}"/>
                </a:ext>
              </a:extLst>
            </p:cNvPr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456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E1A971-7BEE-4E0A-9B2C-0B8E98A9F4C9}"/>
              </a:ext>
            </a:extLst>
          </p:cNvPr>
          <p:cNvSpPr txBox="1"/>
          <p:nvPr/>
        </p:nvSpPr>
        <p:spPr>
          <a:xfrm>
            <a:off x="3680177" y="163525"/>
            <a:ext cx="5430218" cy="91940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BÀI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F111D2FF-D7FF-4FBB-B9DD-B5BF7185BD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816544" y="1033979"/>
            <a:ext cx="1158494" cy="17082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DDF560-749E-4B41-A532-C26054579FEA}"/>
              </a:ext>
            </a:extLst>
          </p:cNvPr>
          <p:cNvSpPr txBox="1"/>
          <p:nvPr/>
        </p:nvSpPr>
        <p:spPr>
          <a:xfrm>
            <a:off x="2068029" y="1258167"/>
            <a:ext cx="9095322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Nhờ nguồn nước trong lành, cánh đồng trở nên xanh mướt.</a:t>
            </a:r>
            <a:endParaRPr lang="vi-VN" sz="3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67167DBA-58C0-48F2-93F7-1EF38FEB9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97" y="2787774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808D15-3373-484B-AB1A-B5EFADCBDDC0}"/>
              </a:ext>
            </a:extLst>
          </p:cNvPr>
          <p:cNvSpPr txBox="1"/>
          <p:nvPr/>
        </p:nvSpPr>
        <p:spPr>
          <a:xfrm>
            <a:off x="2605059" y="2717884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2E119A6-1966-40CC-938E-7E51F3BFCCA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734351" y="3600450"/>
            <a:ext cx="1158494" cy="17082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1FF4DEB-A510-4874-8043-BF5F1EC0CE99}"/>
              </a:ext>
            </a:extLst>
          </p:cNvPr>
          <p:cNvSpPr txBox="1"/>
          <p:nvPr/>
        </p:nvSpPr>
        <p:spPr>
          <a:xfrm>
            <a:off x="1975038" y="3900250"/>
            <a:ext cx="9095322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Để viết được bài văn hay, chúng ta cần đọc nhiều sách, truyện.</a:t>
            </a:r>
          </a:p>
        </p:txBody>
      </p:sp>
      <p:pic>
        <p:nvPicPr>
          <p:cNvPr id="26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3E0019FA-411D-48F0-BB59-EA1C7054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372" y="5328015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35ECB30-4606-4A66-B7F1-6BA97D02E6E5}"/>
              </a:ext>
            </a:extLst>
          </p:cNvPr>
          <p:cNvSpPr txBox="1"/>
          <p:nvPr/>
        </p:nvSpPr>
        <p:spPr>
          <a:xfrm>
            <a:off x="2452176" y="5278260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9A21E6-68CB-54DA-DF4C-3D09ABC96100}"/>
              </a:ext>
            </a:extLst>
          </p:cNvPr>
          <p:cNvCxnSpPr/>
          <p:nvPr/>
        </p:nvCxnSpPr>
        <p:spPr>
          <a:xfrm>
            <a:off x="2809875" y="1857375"/>
            <a:ext cx="5810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B327A4-F180-D5BB-EBCF-575BCDE6AD0B}"/>
              </a:ext>
            </a:extLst>
          </p:cNvPr>
          <p:cNvCxnSpPr>
            <a:cxnSpLocks/>
          </p:cNvCxnSpPr>
          <p:nvPr/>
        </p:nvCxnSpPr>
        <p:spPr>
          <a:xfrm>
            <a:off x="2647950" y="4467225"/>
            <a:ext cx="5381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9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25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F111D2FF-D7FF-4FBB-B9DD-B5BF7185BD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759394" y="243404"/>
            <a:ext cx="1158494" cy="17082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DDF560-749E-4B41-A532-C26054579FEA}"/>
              </a:ext>
            </a:extLst>
          </p:cNvPr>
          <p:cNvSpPr txBox="1"/>
          <p:nvPr/>
        </p:nvSpPr>
        <p:spPr>
          <a:xfrm>
            <a:off x="2010878" y="467592"/>
            <a:ext cx="10028721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Nhằm giúp học sinh có trải nghiệm thực tế, nhà trường đã tổ chức nhiều hoạt động dã ngoại.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67167DBA-58C0-48F2-93F7-1EF38FEB9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47" y="199719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808D15-3373-484B-AB1A-B5EFADCBDDC0}"/>
              </a:ext>
            </a:extLst>
          </p:cNvPr>
          <p:cNvSpPr txBox="1"/>
          <p:nvPr/>
        </p:nvSpPr>
        <p:spPr>
          <a:xfrm>
            <a:off x="2547909" y="1927309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4" name="Picture 2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2E119A6-1966-40CC-938E-7E51F3BFCCA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658151" y="2552700"/>
            <a:ext cx="1158494" cy="17082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1FF4DEB-A510-4874-8043-BF5F1EC0CE99}"/>
              </a:ext>
            </a:extLst>
          </p:cNvPr>
          <p:cNvSpPr txBox="1"/>
          <p:nvPr/>
        </p:nvSpPr>
        <p:spPr>
          <a:xfrm>
            <a:off x="1898838" y="2852500"/>
            <a:ext cx="9095322" cy="173664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có vẻ đẹp hùng vĩ và thơ mộng, Tây Bắc đã trở thành điểm đến của khách du lịch trong và ngoài nước.</a:t>
            </a:r>
          </a:p>
        </p:txBody>
      </p:sp>
      <p:pic>
        <p:nvPicPr>
          <p:cNvPr id="26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3E0019FA-411D-48F0-BB59-EA1C7054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22" y="4594590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35ECB30-4606-4A66-B7F1-6BA97D02E6E5}"/>
              </a:ext>
            </a:extLst>
          </p:cNvPr>
          <p:cNvSpPr txBox="1"/>
          <p:nvPr/>
        </p:nvSpPr>
        <p:spPr>
          <a:xfrm>
            <a:off x="2356926" y="4544835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9A21E6-68CB-54DA-DF4C-3D09ABC96100}"/>
              </a:ext>
            </a:extLst>
          </p:cNvPr>
          <p:cNvCxnSpPr>
            <a:cxnSpLocks/>
          </p:cNvCxnSpPr>
          <p:nvPr/>
        </p:nvCxnSpPr>
        <p:spPr>
          <a:xfrm>
            <a:off x="2609850" y="1038225"/>
            <a:ext cx="8286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B327A4-F180-D5BB-EBCF-575BCDE6AD0B}"/>
              </a:ext>
            </a:extLst>
          </p:cNvPr>
          <p:cNvCxnSpPr>
            <a:cxnSpLocks/>
          </p:cNvCxnSpPr>
          <p:nvPr/>
        </p:nvCxnSpPr>
        <p:spPr>
          <a:xfrm>
            <a:off x="2571750" y="3448050"/>
            <a:ext cx="6153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35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75B3-486C-3980-5727-BAA411E0DE72}"/>
              </a:ext>
            </a:extLst>
          </p:cNvPr>
          <p:cNvSpPr txBox="1"/>
          <p:nvPr/>
        </p:nvSpPr>
        <p:spPr>
          <a:xfrm>
            <a:off x="981076" y="1724025"/>
            <a:ext cx="105346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 rộng kiến thức, chúng ta cần đọc nhiều sách.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bác lao công, trường lớp lúc nào cũng sạch sẽ.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bão, nhiều cây cối bị gãy, đổ.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9FB719-6A11-994B-87A3-041C4D2C37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86" y="1766107"/>
            <a:ext cx="670016" cy="8173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8A0A17-7A6B-839A-1015-32A8E4E6C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311" y="2490007"/>
            <a:ext cx="670016" cy="8173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14C088-55BF-B78F-FF79-6538592F0B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11" y="3223432"/>
            <a:ext cx="670016" cy="81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AD06C931-9B5C-4E04-9C64-F4F9164D50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1A7168-7B41-4665-8CBE-08F5AD10B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-162018"/>
            <a:ext cx="10258425" cy="64241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A3DED8-C096-429A-A24C-419CD2AC800D}"/>
              </a:ext>
            </a:extLst>
          </p:cNvPr>
          <p:cNvSpPr txBox="1"/>
          <p:nvPr/>
        </p:nvSpPr>
        <p:spPr>
          <a:xfrm>
            <a:off x="4076699" y="2296917"/>
            <a:ext cx="42818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5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75B3-486C-3980-5727-BAA411E0DE72}"/>
              </a:ext>
            </a:extLst>
          </p:cNvPr>
          <p:cNvSpPr txBox="1"/>
          <p:nvPr/>
        </p:nvSpPr>
        <p:spPr>
          <a:xfrm>
            <a:off x="981076" y="1724025"/>
            <a:ext cx="105346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mở rộng kiến thức, chúng ta cần đọc nhiều sách.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bác lao công, trường lớp lúc nào cũng sạch sẽ.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bão, nhiều cây cối bị gãy, đổ.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B799A2B-84A3-3070-D0CC-31D7FF90B1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1113" y="1728787"/>
            <a:ext cx="776288" cy="7715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066324-2DA3-ADF1-DA1E-29AF5E88D0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2452687"/>
            <a:ext cx="847724" cy="7715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AF037B-21AA-CFE4-0813-8983D798EE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2063" y="3186112"/>
            <a:ext cx="681037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1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44E50F8-CEBF-4742-BFAB-935010025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6" name="Picture 5" descr="A ladybug on a wooden post&#10;&#10;Description automatically generated with low confidence">
            <a:extLst>
              <a:ext uri="{FF2B5EF4-FFF2-40B4-BE49-F238E27FC236}">
                <a16:creationId xmlns:a16="http://schemas.microsoft.com/office/drawing/2014/main" id="{B2775A7C-D59F-4270-A199-7A0791D65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83" y="1689100"/>
            <a:ext cx="3627609" cy="5210882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DDB1A49-0314-425F-BE95-7D5B31F8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3"/>
          <a:stretch/>
        </p:blipFill>
        <p:spPr>
          <a:xfrm>
            <a:off x="3876675" y="-104775"/>
            <a:ext cx="8391525" cy="64288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B47A94-32B6-455E-AACF-3F7175547F38}"/>
              </a:ext>
            </a:extLst>
          </p:cNvPr>
          <p:cNvSpPr txBox="1"/>
          <p:nvPr/>
        </p:nvSpPr>
        <p:spPr>
          <a:xfrm>
            <a:off x="6096000" y="3026270"/>
            <a:ext cx="2452099" cy="1103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37DDC-75A1-8C72-77E9-88659F2D9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041" y="2482504"/>
            <a:ext cx="3304318" cy="2121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1ED1BA-BA9A-E9DB-8794-45DB74B4E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769" y="2413855"/>
            <a:ext cx="6565961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3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4" y="-4715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1" y="-231007"/>
            <a:ext cx="751741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74975" y="5380597"/>
            <a:ext cx="12504061" cy="1296815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E1A971-7BEE-4E0A-9B2C-0B8E98A9F4C9}"/>
              </a:ext>
            </a:extLst>
          </p:cNvPr>
          <p:cNvSpPr txBox="1"/>
          <p:nvPr/>
        </p:nvSpPr>
        <p:spPr>
          <a:xfrm>
            <a:off x="942488" y="231007"/>
            <a:ext cx="11068001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5. Quan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đích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869F3B-7DCE-A8E4-90E2-C0ACFD051D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812" y="1662112"/>
            <a:ext cx="10548938" cy="387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1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30A50-2AF2-6753-6997-5F1282883A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674" y="1390649"/>
            <a:ext cx="3339193" cy="389572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2404FE-D284-16EA-A113-EE058CAB868D}"/>
              </a:ext>
            </a:extLst>
          </p:cNvPr>
          <p:cNvSpPr/>
          <p:nvPr/>
        </p:nvSpPr>
        <p:spPr>
          <a:xfrm>
            <a:off x="4613564" y="2365979"/>
            <a:ext cx="6597361" cy="17488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Để rau xanh tốt, Mai rất chăm tưới nước và bắt sâu.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9091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2404FE-D284-16EA-A113-EE058CAB868D}"/>
              </a:ext>
            </a:extLst>
          </p:cNvPr>
          <p:cNvSpPr/>
          <p:nvPr/>
        </p:nvSpPr>
        <p:spPr>
          <a:xfrm>
            <a:off x="4623089" y="2699353"/>
            <a:ext cx="6597361" cy="20155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Nhằm giữ cho bãi biển sạch đẹp, mọi người đã thu nhặt hết rác bẩn rơi vãi.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DF85BF-74E9-2ABB-BDD5-088C1A2F52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425" y="2057400"/>
            <a:ext cx="3472220" cy="361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8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2404FE-D284-16EA-A113-EE058CAB868D}"/>
              </a:ext>
            </a:extLst>
          </p:cNvPr>
          <p:cNvSpPr/>
          <p:nvPr/>
        </p:nvSpPr>
        <p:spPr>
          <a:xfrm>
            <a:off x="4632614" y="2556478"/>
            <a:ext cx="6597361" cy="20155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Để khỏe mạnh, chúng ta phải chăm tập thể dục.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EE4187-9CB2-3DBE-7D76-61BE5141A6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637" y="1676400"/>
            <a:ext cx="3443828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E33516E0-D079-4DA3-BD42-D5F4682D7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334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636352-BED8-A9BA-5743-317639B90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648" y="2747670"/>
            <a:ext cx="6492803" cy="23532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7A1E2B-ABA3-0629-C926-243DCD9E0A1D}"/>
              </a:ext>
            </a:extLst>
          </p:cNvPr>
          <p:cNvSpPr txBox="1"/>
          <p:nvPr/>
        </p:nvSpPr>
        <p:spPr>
          <a:xfrm>
            <a:off x="514350" y="133350"/>
            <a:ext cx="319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26377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F9A45EB-BB0C-4683-B2A7-A5690C9141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1D81808-F65D-46D1-9793-4C4DFCF3D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F70D481-191F-4F01-A3AA-81D5EFD009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" y="3394043"/>
            <a:ext cx="2312175" cy="34663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DC7E541-C1A3-48FD-8F6B-6266FD70DF7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157" y="3497853"/>
            <a:ext cx="942741" cy="8854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E517343-8501-43D4-B707-D00E636939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837913" y="-15325"/>
            <a:ext cx="3354087" cy="27428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172055B-52DA-4734-9834-0839696661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633" y="631761"/>
            <a:ext cx="4969573" cy="62109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5CA4D78-A06B-4E81-A187-DFFE3F60751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023" y="4358413"/>
            <a:ext cx="942741" cy="8854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3EDD42F-50AF-45B7-B124-9120A15CCE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69" y="5050698"/>
            <a:ext cx="1798154" cy="179815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E072AAB-4CAC-4899-8B73-AC4A28AFD2BC}"/>
              </a:ext>
            </a:extLst>
          </p:cNvPr>
          <p:cNvGrpSpPr/>
          <p:nvPr/>
        </p:nvGrpSpPr>
        <p:grpSpPr>
          <a:xfrm>
            <a:off x="0" y="0"/>
            <a:ext cx="12192000" cy="6842675"/>
            <a:chOff x="0" y="0"/>
            <a:chExt cx="12192000" cy="6842675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2F9AF7B-B0E5-4BFE-9E7A-24CC0A9A1F3E}"/>
                </a:ext>
              </a:extLst>
            </p:cNvPr>
            <p:cNvSpPr/>
            <p:nvPr/>
          </p:nvSpPr>
          <p:spPr>
            <a:xfrm flipH="1">
              <a:off x="6481997" y="2742803"/>
              <a:ext cx="5710003" cy="4099872"/>
            </a:xfrm>
            <a:prstGeom prst="rect">
              <a:avLst/>
            </a:prstGeom>
            <a:blipFill dpi="0" rotWithShape="1">
              <a:blip r:embed="rId11">
                <a:alphaModFix amt="49000"/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62FD4A6B-0463-4DCC-BB30-55D8F9071266}"/>
                </a:ext>
              </a:extLst>
            </p:cNvPr>
            <p:cNvSpPr/>
            <p:nvPr/>
          </p:nvSpPr>
          <p:spPr>
            <a:xfrm flipH="1">
              <a:off x="0" y="0"/>
              <a:ext cx="4827931" cy="3466531"/>
            </a:xfrm>
            <a:prstGeom prst="rect">
              <a:avLst/>
            </a:prstGeom>
            <a:blipFill dpi="0" rotWithShape="1">
              <a:blip r:embed="rId13">
                <a:alphaModFix amt="49000"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CA79FFBE-474A-4F93-8651-68179237B0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428" y="4471938"/>
            <a:ext cx="1824038" cy="1459230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5452A602-C08B-4136-8CB3-ECBE46CD8553}"/>
              </a:ext>
            </a:extLst>
          </p:cNvPr>
          <p:cNvGrpSpPr/>
          <p:nvPr/>
        </p:nvGrpSpPr>
        <p:grpSpPr>
          <a:xfrm>
            <a:off x="-423991" y="5722082"/>
            <a:ext cx="13039981" cy="1140616"/>
            <a:chOff x="-326641" y="6804166"/>
            <a:chExt cx="17968119" cy="1571683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F38B623-3D83-43A9-838F-A087E8089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6641" y="6823245"/>
              <a:ext cx="7164622" cy="155260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3F073F-12AE-4EDF-B09B-C8DF3A6F2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27930" y="6823245"/>
              <a:ext cx="7164622" cy="1552604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E3A201C9-49C6-4E01-984D-6F6FA3ABC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76856" y="6804166"/>
              <a:ext cx="7164622" cy="1552604"/>
            </a:xfrm>
            <a:prstGeom prst="rect">
              <a:avLst/>
            </a:prstGeom>
          </p:spPr>
        </p:pic>
      </p:grpSp>
      <p:pic>
        <p:nvPicPr>
          <p:cNvPr id="2" name="Classical Carnivale - Twin Musicom">
            <a:hlinkClick r:id="" action="ppaction://media"/>
            <a:extLst>
              <a:ext uri="{FF2B5EF4-FFF2-40B4-BE49-F238E27FC236}">
                <a16:creationId xmlns:a16="http://schemas.microsoft.com/office/drawing/2014/main" id="{282E9919-FC14-43F8-BDAB-AD6FB0CFF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1190" y="-15325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233ED2-CCF1-45E6-8707-4C9DDD13C43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4546" y="1440351"/>
            <a:ext cx="7227904" cy="34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2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811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811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2" presetClass="emph" presetSubtype="0" repeatCount="indefinite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32" grpId="0"/>
          <p:bldP spid="32" grpId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trạng ngữ của mỗi câu dưới đây và cho biết chúng bổ sung thông tin gì cho câu.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A5E6B-5B2B-2DA3-37F6-454A872EB9E6}"/>
              </a:ext>
            </a:extLst>
          </p:cNvPr>
          <p:cNvSpPr txBox="1"/>
          <p:nvPr/>
        </p:nvSpPr>
        <p:spPr>
          <a:xfrm>
            <a:off x="981076" y="1638300"/>
            <a:ext cx="10534650" cy="4433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Nhờ chuyến đi cùng bố, cậu bé hiểu được lí do bố cậu yêu quý và kính trọng thầy giáo cũ của mình.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Vì đã cống hiến đời mình cho Tổ quốc, các liệt sĩ được nhân dân đời đời ghi ơn.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Để ghi nhớ công ơn của các thương binh, liệt sĩ, trường em đã tổ chức hoạt động đền ơn, đáp nghĩa.</a:t>
            </a:r>
          </a:p>
        </p:txBody>
      </p:sp>
    </p:spTree>
    <p:extLst>
      <p:ext uri="{BB962C8B-B14F-4D97-AF65-F5344CB8AC3E}">
        <p14:creationId xmlns:p14="http://schemas.microsoft.com/office/powerpoint/2010/main" val="206576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ature, ice&#10;&#10;Description automatically generated">
            <a:extLst>
              <a:ext uri="{FF2B5EF4-FFF2-40B4-BE49-F238E27FC236}">
                <a16:creationId xmlns:a16="http://schemas.microsoft.com/office/drawing/2014/main" id="{497E6ED7-7442-4AE1-9536-8D0E9DE843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2974" r="1955" b="3156"/>
          <a:stretch/>
        </p:blipFill>
        <p:spPr>
          <a:xfrm>
            <a:off x="0" y="0"/>
            <a:ext cx="1220139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6F28B-365E-44CD-A4AF-98748F1A6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98" y="83166"/>
            <a:ext cx="6157181" cy="6643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698893-1F1A-4E8F-9B09-07AB78F80FF0}"/>
              </a:ext>
            </a:extLst>
          </p:cNvPr>
          <p:cNvSpPr txBox="1"/>
          <p:nvPr/>
        </p:nvSpPr>
        <p:spPr>
          <a:xfrm>
            <a:off x="3754598" y="3294161"/>
            <a:ext cx="535218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008000"/>
                </a:solidFill>
                <a:latin typeface="Calibri" panose="020F0502020204030204"/>
              </a:rPr>
              <a:t>THẢO LUẬN NHÓM 4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86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5A9388C-4653-4001-BD52-680B2D6EE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5035AC-C838-4D38-A01D-AAB01DAC6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EBB32C-6B33-4022-9F2C-81B1CF957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5ACE5A-8FE7-4C58-9B4A-92516BEF1C8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B232F4-812B-4E2C-86EF-ABBBB0A4AB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76009CDB-37B8-4840-89D9-083E7F3CE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0037AA4-922B-41B4-A474-EF2593FFA97D}"/>
              </a:ext>
            </a:extLst>
          </p:cNvPr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275CD72-1BE0-495B-A530-5B236FB7F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70C02A-1003-45BE-BEBC-E23579EE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6" name="图片 20">
            <a:extLst>
              <a:ext uri="{FF2B5EF4-FFF2-40B4-BE49-F238E27FC236}">
                <a16:creationId xmlns:a16="http://schemas.microsoft.com/office/drawing/2014/main" id="{B88D72FA-954C-4A8F-A7EF-01CC0926457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B10163-320E-4478-9D96-353DC2CA4E40}"/>
              </a:ext>
            </a:extLst>
          </p:cNvPr>
          <p:cNvGrpSpPr/>
          <p:nvPr/>
        </p:nvGrpSpPr>
        <p:grpSpPr>
          <a:xfrm>
            <a:off x="2262743" y="344425"/>
            <a:ext cx="3525777" cy="2194560"/>
            <a:chOff x="2505035" y="311649"/>
            <a:chExt cx="3525777" cy="2194560"/>
          </a:xfrm>
        </p:grpSpPr>
        <p:pic>
          <p:nvPicPr>
            <p:cNvPr id="19" name="Picture 18" descr="A picture containing text, cup&#10;&#10;Description automatically generated">
              <a:extLst>
                <a:ext uri="{FF2B5EF4-FFF2-40B4-BE49-F238E27FC236}">
                  <a16:creationId xmlns:a16="http://schemas.microsoft.com/office/drawing/2014/main" id="{9BB5298E-04C1-4128-BD33-6E82F98C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5A75F8-8C5F-4631-AEFB-0A1F258BCF24}"/>
                </a:ext>
              </a:extLst>
            </p:cNvPr>
            <p:cNvSpPr txBox="1"/>
            <p:nvPr/>
          </p:nvSpPr>
          <p:spPr>
            <a:xfrm>
              <a:off x="3363172" y="800991"/>
              <a:ext cx="201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8ED2EC-DBFE-4725-9817-508854E325EC}"/>
              </a:ext>
            </a:extLst>
          </p:cNvPr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026" name="Picture 2" descr="Red Speech Bubble with Double Edge transparent PNG - StickPNG">
              <a:extLst>
                <a:ext uri="{FF2B5EF4-FFF2-40B4-BE49-F238E27FC236}">
                  <a16:creationId xmlns:a16="http://schemas.microsoft.com/office/drawing/2014/main" id="{162A0472-31C0-408A-9C26-A69790398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2921C3-72A9-4B98-BF34-BFF8FD855B49}"/>
                </a:ext>
              </a:extLst>
            </p:cNvPr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68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CHỮA BÀI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A5E6B-5B2B-2DA3-37F6-454A872EB9E6}"/>
              </a:ext>
            </a:extLst>
          </p:cNvPr>
          <p:cNvSpPr txBox="1"/>
          <p:nvPr/>
        </p:nvSpPr>
        <p:spPr>
          <a:xfrm>
            <a:off x="952501" y="1200150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Nhờ chuyến đi cùng bố, cậu bé hiểu được lí do bố cậu yêu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quý và kính trọng thầy giáo cũ của mình.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DC1084-91AD-151A-5ACF-22217552E0B4}"/>
              </a:ext>
            </a:extLst>
          </p:cNvPr>
          <p:cNvCxnSpPr/>
          <p:nvPr/>
        </p:nvCxnSpPr>
        <p:spPr>
          <a:xfrm>
            <a:off x="1504950" y="2428875"/>
            <a:ext cx="3857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4503933-393D-C37A-CFB4-B35D31190BF4}"/>
              </a:ext>
            </a:extLst>
          </p:cNvPr>
          <p:cNvSpPr txBox="1"/>
          <p:nvPr/>
        </p:nvSpPr>
        <p:spPr>
          <a:xfrm>
            <a:off x="2752725" y="2447925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</a:t>
            </a:r>
          </a:p>
        </p:txBody>
      </p:sp>
      <p:pic>
        <p:nvPicPr>
          <p:cNvPr id="1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B103D0F7-D971-BE98-DEC3-3BD3F4146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897" y="2578224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60F5558-89AF-7813-6FB1-EA06039F9787}"/>
              </a:ext>
            </a:extLst>
          </p:cNvPr>
          <p:cNvSpPr txBox="1"/>
          <p:nvPr/>
        </p:nvSpPr>
        <p:spPr>
          <a:xfrm>
            <a:off x="4471959" y="2508334"/>
            <a:ext cx="7062816" cy="851297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bổ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sung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do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quý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trọng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thầy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cũ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21507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A5E6B-5B2B-2DA3-37F6-454A872EB9E6}"/>
              </a:ext>
            </a:extLst>
          </p:cNvPr>
          <p:cNvSpPr txBox="1"/>
          <p:nvPr/>
        </p:nvSpPr>
        <p:spPr>
          <a:xfrm>
            <a:off x="933451" y="-85725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30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Vì đã cống hiến đời mình cho Tổ quốc, các liệt sĩ được nhân dân đời đời ghi ơn.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DC1084-91AD-151A-5ACF-22217552E0B4}"/>
              </a:ext>
            </a:extLst>
          </p:cNvPr>
          <p:cNvCxnSpPr>
            <a:cxnSpLocks/>
          </p:cNvCxnSpPr>
          <p:nvPr/>
        </p:nvCxnSpPr>
        <p:spPr>
          <a:xfrm>
            <a:off x="1485900" y="1143000"/>
            <a:ext cx="6877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4503933-393D-C37A-CFB4-B35D31190BF4}"/>
              </a:ext>
            </a:extLst>
          </p:cNvPr>
          <p:cNvSpPr txBox="1"/>
          <p:nvPr/>
        </p:nvSpPr>
        <p:spPr>
          <a:xfrm>
            <a:off x="3571875" y="1162050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TN</a:t>
            </a:r>
          </a:p>
        </p:txBody>
      </p:sp>
      <p:pic>
        <p:nvPicPr>
          <p:cNvPr id="1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B103D0F7-D971-BE98-DEC3-3BD3F4146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47" y="129234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60F5558-89AF-7813-6FB1-EA06039F9787}"/>
              </a:ext>
            </a:extLst>
          </p:cNvPr>
          <p:cNvSpPr txBox="1"/>
          <p:nvPr/>
        </p:nvSpPr>
        <p:spPr>
          <a:xfrm>
            <a:off x="5486400" y="1222459"/>
            <a:ext cx="602932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nguyên nhân của sự việc “các liệt sĩ được nhân dân đời đời ghi ơn”.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F3DEF3-AAE0-7DDE-CA57-865682831F0E}"/>
              </a:ext>
            </a:extLst>
          </p:cNvPr>
          <p:cNvSpPr txBox="1"/>
          <p:nvPr/>
        </p:nvSpPr>
        <p:spPr>
          <a:xfrm>
            <a:off x="895351" y="2638425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30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Để ghi nhớ công ơn của các thương binh, liệt sĩ, trường em đã tổ chức hoạt động đền ơn, đáp nghĩa.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602E15-44F3-05BD-588A-63D007D1AC7C}"/>
              </a:ext>
            </a:extLst>
          </p:cNvPr>
          <p:cNvCxnSpPr>
            <a:cxnSpLocks/>
          </p:cNvCxnSpPr>
          <p:nvPr/>
        </p:nvCxnSpPr>
        <p:spPr>
          <a:xfrm>
            <a:off x="1447800" y="3867150"/>
            <a:ext cx="8448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7B7D189-5D3F-1C8D-CB8B-19F68434C224}"/>
              </a:ext>
            </a:extLst>
          </p:cNvPr>
          <p:cNvSpPr txBox="1"/>
          <p:nvPr/>
        </p:nvSpPr>
        <p:spPr>
          <a:xfrm>
            <a:off x="3533775" y="3886200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TN</a:t>
            </a:r>
          </a:p>
        </p:txBody>
      </p:sp>
      <p:pic>
        <p:nvPicPr>
          <p:cNvPr id="24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2D9829D1-4EB4-F02F-E2F5-0BACC7606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47" y="401649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53819FB-F511-7E8A-C76F-F2295D94D78B}"/>
              </a:ext>
            </a:extLst>
          </p:cNvPr>
          <p:cNvSpPr txBox="1"/>
          <p:nvPr/>
        </p:nvSpPr>
        <p:spPr>
          <a:xfrm>
            <a:off x="5410200" y="3746584"/>
            <a:ext cx="602932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mục đích của hoạt động ‘trường em đã tổ chức hoạt động đền ơn đáp nghĩa”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4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9" grpId="0"/>
      <p:bldP spid="21" grpId="0"/>
      <p:bldP spid="23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câu hỏi cho mỗi trạng ngữ vừa tìm được ở bài tập 1.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56EEEF-229D-0C5B-0BB3-8C2B77D6E681}"/>
              </a:ext>
            </a:extLst>
          </p:cNvPr>
          <p:cNvSpPr/>
          <p:nvPr/>
        </p:nvSpPr>
        <p:spPr>
          <a:xfrm>
            <a:off x="1085850" y="1914525"/>
            <a:ext cx="10353675" cy="1209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Nhờ đâu cậu bé hiểu được lí do bố cậu yêu quý và kính trọng thầy giáo cũ của mình?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93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5A9388C-4653-4001-BD52-680B2D6EE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5035AC-C838-4D38-A01D-AAB01DAC6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EBB32C-6B33-4022-9F2C-81B1CF957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5ACE5A-8FE7-4C58-9B4A-92516BEF1C8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B232F4-812B-4E2C-86EF-ABBBB0A4AB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76009CDB-37B8-4840-89D9-083E7F3CE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0037AA4-922B-41B4-A474-EF2593FFA97D}"/>
              </a:ext>
            </a:extLst>
          </p:cNvPr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275CD72-1BE0-495B-A530-5B236FB7F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70C02A-1003-45BE-BEBC-E23579EE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6" name="图片 20">
            <a:extLst>
              <a:ext uri="{FF2B5EF4-FFF2-40B4-BE49-F238E27FC236}">
                <a16:creationId xmlns:a16="http://schemas.microsoft.com/office/drawing/2014/main" id="{B88D72FA-954C-4A8F-A7EF-01CC0926457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B10163-320E-4478-9D96-353DC2CA4E40}"/>
              </a:ext>
            </a:extLst>
          </p:cNvPr>
          <p:cNvGrpSpPr/>
          <p:nvPr/>
        </p:nvGrpSpPr>
        <p:grpSpPr>
          <a:xfrm>
            <a:off x="2262743" y="344425"/>
            <a:ext cx="3525777" cy="2194560"/>
            <a:chOff x="2505035" y="311649"/>
            <a:chExt cx="3525777" cy="2194560"/>
          </a:xfrm>
        </p:grpSpPr>
        <p:pic>
          <p:nvPicPr>
            <p:cNvPr id="19" name="Picture 18" descr="A picture containing text, cup&#10;&#10;Description automatically generated">
              <a:extLst>
                <a:ext uri="{FF2B5EF4-FFF2-40B4-BE49-F238E27FC236}">
                  <a16:creationId xmlns:a16="http://schemas.microsoft.com/office/drawing/2014/main" id="{9BB5298E-04C1-4128-BD33-6E82F98C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5A75F8-8C5F-4631-AEFB-0A1F258BCF24}"/>
                </a:ext>
              </a:extLst>
            </p:cNvPr>
            <p:cNvSpPr txBox="1"/>
            <p:nvPr/>
          </p:nvSpPr>
          <p:spPr>
            <a:xfrm>
              <a:off x="3363172" y="800991"/>
              <a:ext cx="201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8ED2EC-DBFE-4725-9817-508854E325EC}"/>
              </a:ext>
            </a:extLst>
          </p:cNvPr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026" name="Picture 2" descr="Red Speech Bubble with Double Edge transparent PNG - StickPNG">
              <a:extLst>
                <a:ext uri="{FF2B5EF4-FFF2-40B4-BE49-F238E27FC236}">
                  <a16:creationId xmlns:a16="http://schemas.microsoft.com/office/drawing/2014/main" id="{162A0472-31C0-408A-9C26-A69790398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2921C3-72A9-4B98-BF34-BFF8FD855B49}"/>
                </a:ext>
              </a:extLst>
            </p:cNvPr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75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854</Words>
  <Application>Microsoft Office PowerPoint</Application>
  <PresentationFormat>Widescreen</PresentationFormat>
  <Paragraphs>79</Paragraphs>
  <Slides>25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等线</vt:lpstr>
      <vt:lpstr>inpin heiti</vt:lpstr>
      <vt:lpstr>SVN-AZ Cupcakes</vt:lpstr>
      <vt:lpstr>Times New Roman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adminpc1</cp:lastModifiedBy>
  <cp:revision>49</cp:revision>
  <dcterms:created xsi:type="dcterms:W3CDTF">2023-12-09T14:15:03Z</dcterms:created>
  <dcterms:modified xsi:type="dcterms:W3CDTF">2026-04-01T13:46:38Z</dcterms:modified>
</cp:coreProperties>
</file>