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4" r:id="rId3"/>
    <p:sldId id="295" r:id="rId4"/>
    <p:sldId id="296" r:id="rId5"/>
    <p:sldId id="298" r:id="rId6"/>
    <p:sldId id="299" r:id="rId7"/>
    <p:sldId id="301"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40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01/04/2026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5976835"/>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21117"/>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7564688"/>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578642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01/04/2026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60412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01/04/2026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2981016"/>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01/04/2026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705199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01/04/2026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518254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864857"/>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028839"/>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01/04/2026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1783892"/>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01/04/2026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22690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4.svg"/><Relationship Id="rId18" Type="http://schemas.openxmlformats.org/officeDocument/2006/relationships/image" Target="../media/image22.png"/><Relationship Id="rId3" Type="http://schemas.openxmlformats.org/officeDocument/2006/relationships/image" Target="../media/image47.svg"/><Relationship Id="rId7" Type="http://schemas.openxmlformats.org/officeDocument/2006/relationships/image" Target="../media/image58.svg"/><Relationship Id="rId12" Type="http://schemas.openxmlformats.org/officeDocument/2006/relationships/image" Target="../media/image19.png"/><Relationship Id="rId17" Type="http://schemas.openxmlformats.org/officeDocument/2006/relationships/image" Target="../media/image68.svg"/><Relationship Id="rId2" Type="http://schemas.openxmlformats.org/officeDocument/2006/relationships/image" Target="../media/image14.png"/><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62.svg"/><Relationship Id="rId5" Type="http://schemas.openxmlformats.org/officeDocument/2006/relationships/image" Target="../media/image56.svg"/><Relationship Id="rId15" Type="http://schemas.openxmlformats.org/officeDocument/2006/relationships/image" Target="../media/image66.svg"/><Relationship Id="rId10" Type="http://schemas.openxmlformats.org/officeDocument/2006/relationships/image" Target="../media/image18.png"/><Relationship Id="rId19" Type="http://schemas.openxmlformats.org/officeDocument/2006/relationships/image" Target="../media/image70.svg"/><Relationship Id="rId4" Type="http://schemas.openxmlformats.org/officeDocument/2006/relationships/image" Target="../media/image15.png"/><Relationship Id="rId9" Type="http://schemas.openxmlformats.org/officeDocument/2006/relationships/image" Target="../media/image60.sv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17600" y="-227222"/>
            <a:ext cx="13892012" cy="7416799"/>
          </a:xfrm>
          <a:prstGeom prst="rect">
            <a:avLst/>
          </a:prstGeom>
        </p:spPr>
      </p:pic>
      <p:sp>
        <p:nvSpPr>
          <p:cNvPr id="14" name="Rectangle 13"/>
          <p:cNvSpPr/>
          <p:nvPr/>
        </p:nvSpPr>
        <p:spPr>
          <a:xfrm>
            <a:off x="1676400" y="1739935"/>
            <a:ext cx="8686801" cy="3522003"/>
          </a:xfrm>
          <a:prstGeom prst="rect">
            <a:avLst/>
          </a:prstGeom>
          <a:solidFill>
            <a:srgbClr val="FFD3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7" name="Picture 7"/>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87852">
            <a:off x="5230855" y="5872767"/>
            <a:ext cx="1941601" cy="1239095"/>
          </a:xfrm>
          <a:prstGeom prst="rect">
            <a:avLst/>
          </a:prstGeom>
        </p:spPr>
      </p:pic>
      <p:pic>
        <p:nvPicPr>
          <p:cNvPr id="8" name="Picture 8"/>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062152">
            <a:off x="5426001" y="321733"/>
            <a:ext cx="385409" cy="1133555"/>
          </a:xfrm>
          <a:prstGeom prst="rect">
            <a:avLst/>
          </a:prstGeom>
        </p:spPr>
      </p:pic>
      <p:pic>
        <p:nvPicPr>
          <p:cNvPr id="9" name="Picture 9"/>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918165" y="5663233"/>
            <a:ext cx="1588035" cy="1183808"/>
          </a:xfrm>
          <a:prstGeom prst="rect">
            <a:avLst/>
          </a:prstGeom>
        </p:spPr>
      </p:pic>
      <p:pic>
        <p:nvPicPr>
          <p:cNvPr id="10" name="Picture 10"/>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238619" y="4726775"/>
            <a:ext cx="535163" cy="535163"/>
          </a:xfrm>
          <a:prstGeom prst="rect">
            <a:avLst/>
          </a:prstGeom>
        </p:spPr>
      </p:pic>
      <p:pic>
        <p:nvPicPr>
          <p:cNvPr id="11" name="Picture 11"/>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225017">
            <a:off x="10829095" y="651883"/>
            <a:ext cx="837924" cy="821165"/>
          </a:xfrm>
          <a:prstGeom prst="rect">
            <a:avLst/>
          </a:prstGeom>
        </p:spPr>
      </p:pic>
      <p:pic>
        <p:nvPicPr>
          <p:cNvPr id="12" name="Picture 12"/>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273858" y="-221591"/>
            <a:ext cx="864791" cy="800325"/>
          </a:xfrm>
          <a:prstGeom prst="rect">
            <a:avLst/>
          </a:prstGeom>
        </p:spPr>
      </p:pic>
      <p:pic>
        <p:nvPicPr>
          <p:cNvPr id="13" name="Picture 13"/>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61328">
            <a:off x="93037" y="5883474"/>
            <a:ext cx="927957" cy="673190"/>
          </a:xfrm>
          <a:prstGeom prst="rect">
            <a:avLst/>
          </a:prstGeom>
        </p:spPr>
      </p:pic>
      <p:pic>
        <p:nvPicPr>
          <p:cNvPr id="6" name="Picture 6"/>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77607">
            <a:off x="1308498" y="1361815"/>
            <a:ext cx="2621890" cy="519611"/>
          </a:xfrm>
          <a:prstGeom prst="rect">
            <a:avLst/>
          </a:prstGeom>
        </p:spPr>
      </p:pic>
      <p:pic>
        <p:nvPicPr>
          <p:cNvPr id="4" name="Picture 3">
            <a:extLst>
              <a:ext uri="{FF2B5EF4-FFF2-40B4-BE49-F238E27FC236}">
                <a16:creationId xmlns:a16="http://schemas.microsoft.com/office/drawing/2014/main" id="{A9A00651-30B0-7786-0B23-EF9D2577DB1E}"/>
              </a:ext>
            </a:extLst>
          </p:cNvPr>
          <p:cNvPicPr>
            <a:picLocks noChangeAspect="1"/>
          </p:cNvPicPr>
          <p:nvPr/>
        </p:nvPicPr>
        <p:blipFill>
          <a:blip r:embed="rId20"/>
          <a:stretch>
            <a:fillRect/>
          </a:stretch>
        </p:blipFill>
        <p:spPr>
          <a:xfrm>
            <a:off x="1166196" y="1737207"/>
            <a:ext cx="9821507" cy="35359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12988" y="-221591"/>
            <a:ext cx="14429287" cy="7703644"/>
          </a:xfrm>
          <a:prstGeom prst="rect">
            <a:avLst/>
          </a:prstGeom>
        </p:spPr>
      </p:pic>
      <p:pic>
        <p:nvPicPr>
          <p:cNvPr id="7" name="Picture 7"/>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87852">
            <a:off x="2644902" y="7531968"/>
            <a:ext cx="1941601" cy="1239095"/>
          </a:xfrm>
          <a:prstGeom prst="rect">
            <a:avLst/>
          </a:prstGeom>
        </p:spPr>
      </p:pic>
      <p:pic>
        <p:nvPicPr>
          <p:cNvPr id="8" name="Picture 8"/>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062152">
            <a:off x="5426001" y="321733"/>
            <a:ext cx="385409" cy="1133555"/>
          </a:xfrm>
          <a:prstGeom prst="rect">
            <a:avLst/>
          </a:prstGeom>
        </p:spPr>
      </p:pic>
      <p:pic>
        <p:nvPicPr>
          <p:cNvPr id="9" name="Picture 9"/>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918165" y="5663233"/>
            <a:ext cx="1588035" cy="1183808"/>
          </a:xfrm>
          <a:prstGeom prst="rect">
            <a:avLst/>
          </a:prstGeom>
        </p:spPr>
      </p:pic>
      <p:pic>
        <p:nvPicPr>
          <p:cNvPr id="10" name="Picture 10"/>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238619" y="4726775"/>
            <a:ext cx="535163" cy="535163"/>
          </a:xfrm>
          <a:prstGeom prst="rect">
            <a:avLst/>
          </a:prstGeom>
        </p:spPr>
      </p:pic>
      <p:pic>
        <p:nvPicPr>
          <p:cNvPr id="11" name="Picture 11"/>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225017">
            <a:off x="10829095" y="651883"/>
            <a:ext cx="837924" cy="821165"/>
          </a:xfrm>
          <a:prstGeom prst="rect">
            <a:avLst/>
          </a:prstGeom>
        </p:spPr>
      </p:pic>
      <p:pic>
        <p:nvPicPr>
          <p:cNvPr id="12" name="Picture 12"/>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273858" y="-221591"/>
            <a:ext cx="864791" cy="800325"/>
          </a:xfrm>
          <a:prstGeom prst="rect">
            <a:avLst/>
          </a:prstGeom>
        </p:spPr>
      </p:pic>
      <p:pic>
        <p:nvPicPr>
          <p:cNvPr id="13" name="Picture 13"/>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061328">
            <a:off x="93037" y="5883474"/>
            <a:ext cx="927957" cy="673190"/>
          </a:xfrm>
          <a:prstGeom prst="rect">
            <a:avLst/>
          </a:prstGeom>
        </p:spPr>
      </p:pic>
      <p:sp>
        <p:nvSpPr>
          <p:cNvPr id="14" name="Rectangle 13"/>
          <p:cNvSpPr/>
          <p:nvPr/>
        </p:nvSpPr>
        <p:spPr>
          <a:xfrm>
            <a:off x="912932" y="1917657"/>
            <a:ext cx="10271814" cy="3425149"/>
          </a:xfrm>
          <a:prstGeom prst="rect">
            <a:avLst/>
          </a:prstGeom>
          <a:solidFill>
            <a:srgbClr val="FF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6" name="Picture 6"/>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77607">
            <a:off x="277348" y="1888329"/>
            <a:ext cx="2621890" cy="519611"/>
          </a:xfrm>
          <a:prstGeom prst="rect">
            <a:avLst/>
          </a:prstGeom>
        </p:spPr>
      </p:pic>
      <p:pic>
        <p:nvPicPr>
          <p:cNvPr id="4" name="Picture 3">
            <a:extLst>
              <a:ext uri="{FF2B5EF4-FFF2-40B4-BE49-F238E27FC236}">
                <a16:creationId xmlns:a16="http://schemas.microsoft.com/office/drawing/2014/main" id="{FC54DE96-B0E0-D080-2DCD-43EC58DCE700}"/>
              </a:ext>
            </a:extLst>
          </p:cNvPr>
          <p:cNvPicPr>
            <a:picLocks noChangeAspect="1"/>
          </p:cNvPicPr>
          <p:nvPr/>
        </p:nvPicPr>
        <p:blipFill>
          <a:blip r:embed="rId20"/>
          <a:stretch>
            <a:fillRect/>
          </a:stretch>
        </p:blipFill>
        <p:spPr>
          <a:xfrm>
            <a:off x="1070946" y="2042007"/>
            <a:ext cx="9821507" cy="3535986"/>
          </a:xfrm>
          <a:prstGeom prst="rect">
            <a:avLst/>
          </a:prstGeom>
        </p:spPr>
      </p:pic>
    </p:spTree>
    <p:extLst>
      <p:ext uri="{BB962C8B-B14F-4D97-AF65-F5344CB8AC3E}">
        <p14:creationId xmlns:p14="http://schemas.microsoft.com/office/powerpoint/2010/main" val="31553908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524" y="-100655"/>
            <a:ext cx="12182475" cy="7703644"/>
          </a:xfrm>
          <a:prstGeom prst="rect">
            <a:avLst/>
          </a:prstGeom>
        </p:spPr>
      </p:pic>
      <p:grpSp>
        <p:nvGrpSpPr>
          <p:cNvPr id="30" name="Group 29"/>
          <p:cNvGrpSpPr/>
          <p:nvPr/>
        </p:nvGrpSpPr>
        <p:grpSpPr>
          <a:xfrm>
            <a:off x="714126" y="69356"/>
            <a:ext cx="10449396" cy="740269"/>
            <a:chOff x="1490805" y="5108671"/>
            <a:chExt cx="15522750" cy="1603911"/>
          </a:xfrm>
        </p:grpSpPr>
        <p:sp>
          <p:nvSpPr>
            <p:cNvPr id="26" name="Rounded Rectangle 25"/>
            <p:cNvSpPr/>
            <p:nvPr/>
          </p:nvSpPr>
          <p:spPr>
            <a:xfrm>
              <a:off x="1490805" y="5108671"/>
              <a:ext cx="15522750" cy="1603911"/>
            </a:xfrm>
            <a:prstGeom prst="roundRect">
              <a:avLst/>
            </a:prstGeom>
            <a:solidFill>
              <a:srgbClr val="FFFF00">
                <a:alpha val="50000"/>
              </a:srgbClr>
            </a:solidFill>
            <a:ln>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5"/>
            <p:cNvSpPr txBox="1"/>
            <p:nvPr/>
          </p:nvSpPr>
          <p:spPr>
            <a:xfrm>
              <a:off x="2329043" y="5202084"/>
              <a:ext cx="14350097" cy="1071695"/>
            </a:xfrm>
            <a:prstGeom prst="rect">
              <a:avLst/>
            </a:prstGeom>
          </p:spPr>
          <p:txBody>
            <a:bodyPr wrap="square" lIns="0" tIns="0" rIns="0" bIns="0" rtlCol="0" anchor="t">
              <a:spAutoFit/>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Đọc bài văn dưới đây và thực hiện yêu cầu.</a:t>
              </a:r>
              <a:endParaRPr kumimoji="0" lang="en-US" sz="3600" b="1" i="0" u="none" strike="noStrike" kern="1200" cap="none" spc="0" normalizeH="0" baseline="0" noProof="0" dirty="0">
                <a:ln>
                  <a:noFill/>
                </a:ln>
                <a:solidFill>
                  <a:srgbClr val="142F43"/>
                </a:solidFill>
                <a:effectLst/>
                <a:uLnTx/>
                <a:uFillTx/>
                <a:latin typeface="Calibri" panose="020F0502020204030204" pitchFamily="34" charset="0"/>
                <a:ea typeface="+mn-ea"/>
                <a:cs typeface="Calibri" panose="020F0502020204030204" pitchFamily="34" charset="0"/>
              </a:endParaRPr>
            </a:p>
          </p:txBody>
        </p:sp>
      </p:grpSp>
      <p:sp>
        <p:nvSpPr>
          <p:cNvPr id="22" name="TextBox 21">
            <a:extLst>
              <a:ext uri="{FF2B5EF4-FFF2-40B4-BE49-F238E27FC236}">
                <a16:creationId xmlns:a16="http://schemas.microsoft.com/office/drawing/2014/main" id="{4FF9F47B-7CF5-50B3-B4E4-79197B262119}"/>
              </a:ext>
            </a:extLst>
          </p:cNvPr>
          <p:cNvSpPr txBox="1"/>
          <p:nvPr/>
        </p:nvSpPr>
        <p:spPr>
          <a:xfrm>
            <a:off x="1362075" y="1047750"/>
            <a:ext cx="10753726"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CÂY SIM</a:t>
            </a:r>
            <a:endPar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Cây sim chắc là có họ với cây mua, chúng đều mọc ở vùng trung du, trên những mảnh đất cằn cỗi.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Nếu hoa mua có màu tím hồng thì hoa sim tím nhạt, phơn phớt như má con gái. Tuy nó không thơm nhưng lại tươi non như một niềm vui cứ lan toả làm cho sườn đồi sỏi đá cũng thêm đáng yêu, đáng mến.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Đi chơi trên đồi, leo dốc này vượt dốc khác, tìm thấy bụi sim, h</a:t>
            </a:r>
            <a:r>
              <a:rPr lang="en-US" sz="2000" dirty="0">
                <a:solidFill>
                  <a:srgbClr val="000000"/>
                </a:solidFill>
                <a:latin typeface="Calibri" panose="020F0502020204030204" pitchFamily="34" charset="0"/>
                <a:cs typeface="Calibri" panose="020F0502020204030204" pitchFamily="34" charset="0"/>
              </a:rPr>
              <a:t>á</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 quả chín mà ăn, đúng là bắt được thứ của trời cho, đầy ngon lành, hứng thú, về nhà vẫn còn nhớ mãi.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(Theo Băng Sơn)</a:t>
            </a:r>
          </a:p>
        </p:txBody>
      </p:sp>
      <p:sp>
        <p:nvSpPr>
          <p:cNvPr id="3" name="Freeform 18">
            <a:extLst>
              <a:ext uri="{FF2B5EF4-FFF2-40B4-BE49-F238E27FC236}">
                <a16:creationId xmlns:a16="http://schemas.microsoft.com/office/drawing/2014/main" id="{55DE92FB-401B-40E0-A304-4903893F14A0}"/>
              </a:ext>
            </a:extLst>
          </p:cNvPr>
          <p:cNvSpPr/>
          <p:nvPr/>
        </p:nvSpPr>
        <p:spPr>
          <a:xfrm>
            <a:off x="931267" y="5514975"/>
            <a:ext cx="11041658" cy="77054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3600" b="1" dirty="0">
                <a:solidFill>
                  <a:srgbClr val="002060"/>
                </a:solidFill>
                <a:latin typeface="Calibri"/>
              </a:rPr>
              <a:t>a. </a:t>
            </a:r>
            <a:r>
              <a:rPr lang="en-US" sz="3600" b="1" dirty="0" err="1">
                <a:solidFill>
                  <a:srgbClr val="002060"/>
                </a:solidFill>
                <a:latin typeface="Calibri"/>
              </a:rPr>
              <a:t>Tìm</a:t>
            </a:r>
            <a:r>
              <a:rPr lang="en-US" sz="3600" b="1" dirty="0">
                <a:solidFill>
                  <a:srgbClr val="002060"/>
                </a:solidFill>
                <a:latin typeface="Calibri"/>
              </a:rPr>
              <a:t> </a:t>
            </a:r>
            <a:r>
              <a:rPr lang="en-US" sz="3600" b="1" dirty="0" err="1">
                <a:solidFill>
                  <a:srgbClr val="002060"/>
                </a:solidFill>
                <a:latin typeface="Calibri"/>
              </a:rPr>
              <a:t>phần</a:t>
            </a:r>
            <a:r>
              <a:rPr lang="en-US" sz="3600" b="1" dirty="0">
                <a:solidFill>
                  <a:srgbClr val="002060"/>
                </a:solidFill>
                <a:latin typeface="Calibri"/>
              </a:rPr>
              <a:t> </a:t>
            </a:r>
            <a:r>
              <a:rPr lang="en-US" sz="3600" b="1" dirty="0" err="1">
                <a:solidFill>
                  <a:srgbClr val="002060"/>
                </a:solidFill>
                <a:latin typeface="Calibri"/>
              </a:rPr>
              <a:t>mở</a:t>
            </a:r>
            <a:r>
              <a:rPr lang="en-US" sz="3600" b="1" dirty="0">
                <a:solidFill>
                  <a:srgbClr val="002060"/>
                </a:solidFill>
                <a:latin typeface="Calibri"/>
              </a:rPr>
              <a:t> </a:t>
            </a:r>
            <a:r>
              <a:rPr lang="en-US" sz="3600" b="1" dirty="0" err="1">
                <a:solidFill>
                  <a:srgbClr val="002060"/>
                </a:solidFill>
                <a:latin typeface="Calibri"/>
              </a:rPr>
              <a:t>bài</a:t>
            </a:r>
            <a:r>
              <a:rPr lang="en-US" sz="3600" b="1" dirty="0">
                <a:solidFill>
                  <a:srgbClr val="002060"/>
                </a:solidFill>
                <a:latin typeface="Calibri"/>
              </a:rPr>
              <a:t>, </a:t>
            </a:r>
            <a:r>
              <a:rPr lang="en-US" sz="3600" b="1" dirty="0" err="1">
                <a:solidFill>
                  <a:srgbClr val="002060"/>
                </a:solidFill>
                <a:latin typeface="Calibri"/>
              </a:rPr>
              <a:t>thân</a:t>
            </a:r>
            <a:r>
              <a:rPr lang="en-US" sz="3600" b="1" dirty="0">
                <a:solidFill>
                  <a:srgbClr val="002060"/>
                </a:solidFill>
                <a:latin typeface="Calibri"/>
              </a:rPr>
              <a:t> </a:t>
            </a:r>
            <a:r>
              <a:rPr lang="en-US" sz="3600" b="1" dirty="0" err="1">
                <a:solidFill>
                  <a:srgbClr val="002060"/>
                </a:solidFill>
                <a:latin typeface="Calibri"/>
              </a:rPr>
              <a:t>bài</a:t>
            </a:r>
            <a:r>
              <a:rPr lang="en-US" sz="3600" b="1" dirty="0">
                <a:solidFill>
                  <a:srgbClr val="002060"/>
                </a:solidFill>
                <a:latin typeface="Calibri"/>
              </a:rPr>
              <a:t>, </a:t>
            </a:r>
            <a:r>
              <a:rPr lang="en-US" sz="3600" b="1" dirty="0" err="1">
                <a:solidFill>
                  <a:srgbClr val="002060"/>
                </a:solidFill>
                <a:latin typeface="Calibri"/>
              </a:rPr>
              <a:t>kết</a:t>
            </a:r>
            <a:r>
              <a:rPr lang="en-US" sz="3600" b="1" dirty="0">
                <a:solidFill>
                  <a:srgbClr val="002060"/>
                </a:solidFill>
                <a:latin typeface="Calibri"/>
              </a:rPr>
              <a:t> </a:t>
            </a:r>
            <a:r>
              <a:rPr lang="en-US" sz="3600" b="1" dirty="0" err="1">
                <a:solidFill>
                  <a:srgbClr val="002060"/>
                </a:solidFill>
                <a:latin typeface="Calibri"/>
              </a:rPr>
              <a:t>bài</a:t>
            </a:r>
            <a:r>
              <a:rPr lang="en-US" sz="3600" b="1" dirty="0">
                <a:solidFill>
                  <a:srgbClr val="002060"/>
                </a:solidFill>
                <a:latin typeface="Calibri"/>
              </a:rPr>
              <a:t> </a:t>
            </a:r>
            <a:r>
              <a:rPr lang="en-US" sz="3600" b="1" dirty="0" err="1">
                <a:solidFill>
                  <a:srgbClr val="002060"/>
                </a:solidFill>
                <a:latin typeface="Calibri"/>
              </a:rPr>
              <a:t>của</a:t>
            </a:r>
            <a:r>
              <a:rPr lang="en-US" sz="3600" b="1" dirty="0">
                <a:solidFill>
                  <a:srgbClr val="002060"/>
                </a:solidFill>
                <a:latin typeface="Calibri"/>
              </a:rPr>
              <a:t> </a:t>
            </a:r>
            <a:r>
              <a:rPr lang="en-US" sz="3600" b="1" dirty="0" err="1">
                <a:solidFill>
                  <a:srgbClr val="002060"/>
                </a:solidFill>
                <a:latin typeface="Calibri"/>
              </a:rPr>
              <a:t>bài</a:t>
            </a:r>
            <a:r>
              <a:rPr lang="en-US" sz="3600" b="1" dirty="0">
                <a:solidFill>
                  <a:srgbClr val="002060"/>
                </a:solidFill>
                <a:latin typeface="Calibri"/>
              </a:rPr>
              <a:t> </a:t>
            </a:r>
            <a:r>
              <a:rPr lang="en-US" sz="3600" b="1" dirty="0" err="1">
                <a:solidFill>
                  <a:srgbClr val="002060"/>
                </a:solidFill>
                <a:latin typeface="Calibri"/>
              </a:rPr>
              <a:t>văn</a:t>
            </a:r>
            <a:r>
              <a:rPr lang="en-US" sz="3600" b="1" dirty="0">
                <a:solidFill>
                  <a:srgbClr val="002060"/>
                </a:solidFill>
                <a:latin typeface="Calibri"/>
              </a:rPr>
              <a:t> </a:t>
            </a:r>
            <a:r>
              <a:rPr lang="en-US" sz="3600" b="1" dirty="0" err="1">
                <a:solidFill>
                  <a:srgbClr val="002060"/>
                </a:solidFill>
                <a:latin typeface="Calibri"/>
              </a:rPr>
              <a:t>trên</a:t>
            </a:r>
            <a:r>
              <a:rPr lang="en-US" sz="3600" b="1" dirty="0">
                <a:solidFill>
                  <a:srgbClr val="002060"/>
                </a:solidFill>
                <a:latin typeface="Calibri"/>
              </a:rPr>
              <a:t>.</a:t>
            </a:r>
          </a:p>
        </p:txBody>
      </p:sp>
      <p:sp>
        <p:nvSpPr>
          <p:cNvPr id="4" name="Rectangle 3">
            <a:extLst>
              <a:ext uri="{FF2B5EF4-FFF2-40B4-BE49-F238E27FC236}">
                <a16:creationId xmlns:a16="http://schemas.microsoft.com/office/drawing/2014/main" id="{7A070852-6520-89DD-3DC6-AB0B4CB56B65}"/>
              </a:ext>
            </a:extLst>
          </p:cNvPr>
          <p:cNvSpPr/>
          <p:nvPr/>
        </p:nvSpPr>
        <p:spPr>
          <a:xfrm>
            <a:off x="1390650" y="1390651"/>
            <a:ext cx="10629900" cy="285750"/>
          </a:xfrm>
          <a:prstGeom prst="rect">
            <a:avLst/>
          </a:prstGeom>
          <a:no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06FDE9DD-0EAE-48F2-D11D-4894E5AF8965}"/>
              </a:ext>
            </a:extLst>
          </p:cNvPr>
          <p:cNvSpPr/>
          <p:nvPr/>
        </p:nvSpPr>
        <p:spPr>
          <a:xfrm>
            <a:off x="123825" y="1266825"/>
            <a:ext cx="1171575" cy="447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Mở</a:t>
            </a:r>
            <a:r>
              <a:rPr lang="en-US" sz="2400" b="1" dirty="0">
                <a:solidFill>
                  <a:srgbClr val="002060"/>
                </a:solidFill>
              </a:rPr>
              <a:t> </a:t>
            </a:r>
            <a:r>
              <a:rPr lang="en-US" sz="2400" b="1" dirty="0" err="1">
                <a:solidFill>
                  <a:srgbClr val="002060"/>
                </a:solidFill>
              </a:rPr>
              <a:t>bài</a:t>
            </a:r>
            <a:endParaRPr lang="en-US" sz="2400" b="1" dirty="0">
              <a:solidFill>
                <a:srgbClr val="002060"/>
              </a:solidFill>
            </a:endParaRPr>
          </a:p>
        </p:txBody>
      </p:sp>
      <p:sp>
        <p:nvSpPr>
          <p:cNvPr id="6" name="Rectangle 5">
            <a:extLst>
              <a:ext uri="{FF2B5EF4-FFF2-40B4-BE49-F238E27FC236}">
                <a16:creationId xmlns:a16="http://schemas.microsoft.com/office/drawing/2014/main" id="{9C0D4AA3-1DB5-FEB4-A1FA-2250DA248B07}"/>
              </a:ext>
            </a:extLst>
          </p:cNvPr>
          <p:cNvSpPr/>
          <p:nvPr/>
        </p:nvSpPr>
        <p:spPr>
          <a:xfrm>
            <a:off x="1400174" y="1762125"/>
            <a:ext cx="10658475" cy="2657475"/>
          </a:xfrm>
          <a:prstGeom prst="rect">
            <a:avLst/>
          </a:prstGeom>
          <a:noFill/>
          <a:ln w="5715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E40BE53D-00E8-CDD6-DD06-B02E12DC3B20}"/>
              </a:ext>
            </a:extLst>
          </p:cNvPr>
          <p:cNvSpPr/>
          <p:nvPr/>
        </p:nvSpPr>
        <p:spPr>
          <a:xfrm>
            <a:off x="209550" y="2476500"/>
            <a:ext cx="1028700" cy="7334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Thân</a:t>
            </a:r>
            <a:r>
              <a:rPr lang="en-US" sz="2400" b="1" dirty="0">
                <a:solidFill>
                  <a:srgbClr val="002060"/>
                </a:solidFill>
              </a:rPr>
              <a:t> </a:t>
            </a:r>
            <a:r>
              <a:rPr lang="en-US" sz="2400" b="1" dirty="0" err="1">
                <a:solidFill>
                  <a:srgbClr val="002060"/>
                </a:solidFill>
              </a:rPr>
              <a:t>bài</a:t>
            </a:r>
            <a:endParaRPr lang="en-US" sz="2400" b="1" dirty="0">
              <a:solidFill>
                <a:srgbClr val="002060"/>
              </a:solidFill>
            </a:endParaRPr>
          </a:p>
        </p:txBody>
      </p:sp>
      <p:sp>
        <p:nvSpPr>
          <p:cNvPr id="8" name="Rectangle 7">
            <a:extLst>
              <a:ext uri="{FF2B5EF4-FFF2-40B4-BE49-F238E27FC236}">
                <a16:creationId xmlns:a16="http://schemas.microsoft.com/office/drawing/2014/main" id="{2898C0A3-7070-EDD4-519B-223B9C924731}"/>
              </a:ext>
            </a:extLst>
          </p:cNvPr>
          <p:cNvSpPr/>
          <p:nvPr/>
        </p:nvSpPr>
        <p:spPr>
          <a:xfrm>
            <a:off x="1409700" y="4505326"/>
            <a:ext cx="10629900" cy="542924"/>
          </a:xfrm>
          <a:prstGeom prst="rect">
            <a:avLst/>
          </a:prstGeom>
          <a:noFill/>
          <a:ln w="5715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1D1D6E1E-A457-5E65-1DAD-A5FE77CC4312}"/>
              </a:ext>
            </a:extLst>
          </p:cNvPr>
          <p:cNvSpPr/>
          <p:nvPr/>
        </p:nvSpPr>
        <p:spPr>
          <a:xfrm>
            <a:off x="95250" y="4543425"/>
            <a:ext cx="1171575" cy="447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Kết</a:t>
            </a:r>
            <a:r>
              <a:rPr lang="en-US" sz="2400" b="1" dirty="0">
                <a:solidFill>
                  <a:srgbClr val="002060"/>
                </a:solidFill>
              </a:rPr>
              <a:t> </a:t>
            </a:r>
            <a:r>
              <a:rPr lang="en-US" sz="2400" b="1" dirty="0" err="1">
                <a:solidFill>
                  <a:srgbClr val="002060"/>
                </a:solidFill>
              </a:rPr>
              <a:t>bài</a:t>
            </a:r>
            <a:endParaRPr lang="en-US" sz="2400" b="1" dirty="0">
              <a:solidFill>
                <a:srgbClr val="002060"/>
              </a:solidFill>
            </a:endParaRPr>
          </a:p>
        </p:txBody>
      </p:sp>
    </p:spTree>
    <p:extLst>
      <p:ext uri="{BB962C8B-B14F-4D97-AF65-F5344CB8AC3E}">
        <p14:creationId xmlns:p14="http://schemas.microsoft.com/office/powerpoint/2010/main" val="16659095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524" y="-100655"/>
            <a:ext cx="12182475" cy="7703644"/>
          </a:xfrm>
          <a:prstGeom prst="rect">
            <a:avLst/>
          </a:prstGeom>
        </p:spPr>
      </p:pic>
      <p:sp>
        <p:nvSpPr>
          <p:cNvPr id="3" name="Freeform 18">
            <a:extLst>
              <a:ext uri="{FF2B5EF4-FFF2-40B4-BE49-F238E27FC236}">
                <a16:creationId xmlns:a16="http://schemas.microsoft.com/office/drawing/2014/main" id="{55DE92FB-401B-40E0-A304-4903893F14A0}"/>
              </a:ext>
            </a:extLst>
          </p:cNvPr>
          <p:cNvSpPr/>
          <p:nvPr/>
        </p:nvSpPr>
        <p:spPr>
          <a:xfrm>
            <a:off x="254992" y="1209675"/>
            <a:ext cx="11041658" cy="77054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en-US" sz="3600" b="1" dirty="0">
                <a:solidFill>
                  <a:srgbClr val="002060"/>
                </a:solidFill>
              </a:rPr>
              <a:t>b. </a:t>
            </a:r>
            <a:r>
              <a:rPr lang="en-US" sz="3600" b="1" dirty="0" err="1">
                <a:solidFill>
                  <a:srgbClr val="002060"/>
                </a:solidFill>
              </a:rPr>
              <a:t>Mở</a:t>
            </a:r>
            <a:r>
              <a:rPr lang="en-US" sz="3600" b="1" dirty="0">
                <a:solidFill>
                  <a:srgbClr val="002060"/>
                </a:solidFill>
              </a:rPr>
              <a:t> </a:t>
            </a:r>
            <a:r>
              <a:rPr lang="en-US" sz="3600" b="1" dirty="0" err="1">
                <a:solidFill>
                  <a:srgbClr val="002060"/>
                </a:solidFill>
              </a:rPr>
              <a:t>bài</a:t>
            </a:r>
            <a:r>
              <a:rPr lang="en-US" sz="3600" b="1" dirty="0">
                <a:solidFill>
                  <a:srgbClr val="002060"/>
                </a:solidFill>
              </a:rPr>
              <a:t> </a:t>
            </a:r>
            <a:r>
              <a:rPr lang="en-US" sz="3600" b="1" dirty="0" err="1">
                <a:solidFill>
                  <a:srgbClr val="002060"/>
                </a:solidFill>
              </a:rPr>
              <a:t>giới</a:t>
            </a:r>
            <a:r>
              <a:rPr lang="en-US" sz="3600" b="1" dirty="0">
                <a:solidFill>
                  <a:srgbClr val="002060"/>
                </a:solidFill>
              </a:rPr>
              <a:t> </a:t>
            </a:r>
            <a:r>
              <a:rPr lang="en-US" sz="3600" b="1" dirty="0" err="1">
                <a:solidFill>
                  <a:srgbClr val="002060"/>
                </a:solidFill>
              </a:rPr>
              <a:t>thiệu</a:t>
            </a:r>
            <a:r>
              <a:rPr lang="en-US" sz="3600" b="1" dirty="0">
                <a:solidFill>
                  <a:srgbClr val="002060"/>
                </a:solidFill>
              </a:rPr>
              <a:t> </a:t>
            </a:r>
            <a:r>
              <a:rPr lang="en-US" sz="3600" b="1" dirty="0" err="1">
                <a:solidFill>
                  <a:srgbClr val="002060"/>
                </a:solidFill>
              </a:rPr>
              <a:t>những</a:t>
            </a:r>
            <a:r>
              <a:rPr lang="en-US" sz="3600" b="1" dirty="0">
                <a:solidFill>
                  <a:srgbClr val="002060"/>
                </a:solidFill>
              </a:rPr>
              <a:t> </a:t>
            </a:r>
            <a:r>
              <a:rPr lang="en-US" sz="3600" b="1" dirty="0" err="1">
                <a:solidFill>
                  <a:srgbClr val="002060"/>
                </a:solidFill>
              </a:rPr>
              <a:t>gì</a:t>
            </a:r>
            <a:r>
              <a:rPr lang="en-US" sz="3600" b="1" dirty="0">
                <a:solidFill>
                  <a:srgbClr val="002060"/>
                </a:solidFill>
              </a:rPr>
              <a:t> </a:t>
            </a:r>
            <a:r>
              <a:rPr lang="en-US" sz="3600" b="1" dirty="0" err="1">
                <a:solidFill>
                  <a:srgbClr val="002060"/>
                </a:solidFill>
              </a:rPr>
              <a:t>về</a:t>
            </a:r>
            <a:r>
              <a:rPr lang="en-US" sz="3600" b="1" dirty="0">
                <a:solidFill>
                  <a:srgbClr val="002060"/>
                </a:solidFill>
              </a:rPr>
              <a:t> </a:t>
            </a:r>
            <a:r>
              <a:rPr lang="en-US" sz="3600" b="1" dirty="0" err="1">
                <a:solidFill>
                  <a:srgbClr val="002060"/>
                </a:solidFill>
              </a:rPr>
              <a:t>cây</a:t>
            </a:r>
            <a:r>
              <a:rPr lang="en-US" sz="3600" b="1" dirty="0">
                <a:solidFill>
                  <a:srgbClr val="002060"/>
                </a:solidFill>
              </a:rPr>
              <a:t> sim?</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11" name="Picture 10" descr="A close up of a plant&#10;&#10;Description automatically generated">
            <a:extLst>
              <a:ext uri="{FF2B5EF4-FFF2-40B4-BE49-F238E27FC236}">
                <a16:creationId xmlns:a16="http://schemas.microsoft.com/office/drawing/2014/main" id="{3D33CD1F-76A9-45B0-F675-78EE9731630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42875" y="2531259"/>
            <a:ext cx="3817620" cy="2697965"/>
          </a:xfrm>
          <a:prstGeom prst="rect">
            <a:avLst/>
          </a:prstGeom>
        </p:spPr>
      </p:pic>
      <p:cxnSp>
        <p:nvCxnSpPr>
          <p:cNvPr id="13" name="Straight Connector 12">
            <a:extLst>
              <a:ext uri="{FF2B5EF4-FFF2-40B4-BE49-F238E27FC236}">
                <a16:creationId xmlns:a16="http://schemas.microsoft.com/office/drawing/2014/main" id="{1C1D4EBB-BBC2-4FEB-1F97-9497CB663BC1}"/>
              </a:ext>
            </a:extLst>
          </p:cNvPr>
          <p:cNvCxnSpPr>
            <a:stCxn id="11" idx="3"/>
          </p:cNvCxnSpPr>
          <p:nvPr/>
        </p:nvCxnSpPr>
        <p:spPr>
          <a:xfrm flipV="1">
            <a:off x="3960495" y="2971800"/>
            <a:ext cx="1040130" cy="90844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018CFFDA-F88B-ED2A-16F1-ABD86A36DEDA}"/>
              </a:ext>
            </a:extLst>
          </p:cNvPr>
          <p:cNvSpPr/>
          <p:nvPr/>
        </p:nvSpPr>
        <p:spPr>
          <a:xfrm>
            <a:off x="5010149" y="2228850"/>
            <a:ext cx="6943726" cy="13620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Giới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thiệu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n</a:t>
            </a:r>
            <a:r>
              <a:rPr lang="vi-VN" sz="2800" b="1" dirty="0">
                <a:latin typeface="Cambria" panose="02040503050406030204" pitchFamily="18" charset="0"/>
                <a:ea typeface="Cambria" panose="02040503050406030204" pitchFamily="18" charset="0"/>
              </a:rPr>
              <a:t>ơi sinh sống của </a:t>
            </a:r>
            <a:r>
              <a:rPr lang="en-US" sz="2800" b="1" dirty="0" err="1">
                <a:latin typeface="Cambria" panose="02040503050406030204" pitchFamily="18" charset="0"/>
                <a:ea typeface="Cambria" panose="02040503050406030204" pitchFamily="18" charset="0"/>
              </a:rPr>
              <a:t>cây</a:t>
            </a:r>
            <a:r>
              <a:rPr lang="en-US" sz="2800" b="1" dirty="0">
                <a:latin typeface="Cambria" panose="02040503050406030204" pitchFamily="18" charset="0"/>
                <a:ea typeface="Cambria" panose="02040503050406030204" pitchFamily="18" charset="0"/>
              </a:rPr>
              <a:t> sim </a:t>
            </a:r>
            <a:r>
              <a:rPr lang="vi-VN" sz="2800" dirty="0">
                <a:latin typeface="Cambria" panose="02040503050406030204" pitchFamily="18" charset="0"/>
                <a:ea typeface="Cambria" panose="02040503050406030204" pitchFamily="18" charset="0"/>
              </a:rPr>
              <a:t>(</a:t>
            </a:r>
            <a:r>
              <a:rPr lang="en-US" sz="2800" dirty="0" err="1">
                <a:latin typeface="Cambria" panose="02040503050406030204" pitchFamily="18" charset="0"/>
                <a:ea typeface="Cambria" panose="02040503050406030204" pitchFamily="18" charset="0"/>
              </a:rPr>
              <a:t>mọc</a:t>
            </a:r>
            <a:r>
              <a:rPr lang="en-US" sz="2800" dirty="0">
                <a:latin typeface="Cambria" panose="02040503050406030204" pitchFamily="18" charset="0"/>
                <a:ea typeface="Cambria" panose="02040503050406030204" pitchFamily="18" charset="0"/>
              </a:rPr>
              <a:t> ở </a:t>
            </a:r>
            <a:r>
              <a:rPr lang="en-US" sz="2800" dirty="0" err="1">
                <a:latin typeface="Cambria" panose="02040503050406030204" pitchFamily="18" charset="0"/>
                <a:ea typeface="Cambria" panose="02040503050406030204" pitchFamily="18" charset="0"/>
              </a:rPr>
              <a:t>vùng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trung</a:t>
            </a:r>
            <a:r>
              <a:rPr lang="en-US" sz="2800" dirty="0">
                <a:latin typeface="Cambria" panose="02040503050406030204" pitchFamily="18" charset="0"/>
                <a:ea typeface="Cambria" panose="02040503050406030204" pitchFamily="18" charset="0"/>
              </a:rPr>
              <a:t> du, </a:t>
            </a:r>
            <a:r>
              <a:rPr lang="en-US" sz="2800" dirty="0" err="1">
                <a:latin typeface="Cambria" panose="02040503050406030204" pitchFamily="18" charset="0"/>
                <a:ea typeface="Cambria" panose="02040503050406030204" pitchFamily="18" charset="0"/>
              </a:rPr>
              <a:t>trên</a:t>
            </a: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những mảnh đất cằn cỗi)</a:t>
            </a:r>
            <a:endParaRPr lang="en-US" sz="2800" dirty="0">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53CBA0D5-AE1F-3801-7551-80D1755E4541}"/>
              </a:ext>
            </a:extLst>
          </p:cNvPr>
          <p:cNvCxnSpPr>
            <a:cxnSpLocks/>
          </p:cNvCxnSpPr>
          <p:nvPr/>
        </p:nvCxnSpPr>
        <p:spPr>
          <a:xfrm>
            <a:off x="3971925" y="3943350"/>
            <a:ext cx="1066800" cy="89535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F31F1C20-89CA-2181-A870-AF48C04FF1BE}"/>
              </a:ext>
            </a:extLst>
          </p:cNvPr>
          <p:cNvSpPr/>
          <p:nvPr/>
        </p:nvSpPr>
        <p:spPr>
          <a:xfrm>
            <a:off x="5048249" y="4095750"/>
            <a:ext cx="6943726" cy="13620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latin typeface="Cambria" panose="02040503050406030204" pitchFamily="18" charset="0"/>
                <a:ea typeface="Cambria" panose="02040503050406030204" pitchFamily="18" charset="0"/>
              </a:rPr>
              <a:t>Giới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thiệu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về</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loài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cây</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có</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họ</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gần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với</a:t>
            </a:r>
            <a:r>
              <a:rPr lang="en-US" sz="3600" b="1" dirty="0">
                <a:latin typeface="Cambria" panose="02040503050406030204" pitchFamily="18" charset="0"/>
                <a:ea typeface="Cambria" panose="02040503050406030204" pitchFamily="18" charset="0"/>
              </a:rPr>
              <a:t> sim </a:t>
            </a:r>
            <a:r>
              <a:rPr lang="en-US" sz="3600" dirty="0">
                <a:latin typeface="Cambria" panose="02040503050406030204" pitchFamily="18" charset="0"/>
                <a:ea typeface="Cambria" panose="02040503050406030204" pitchFamily="18" charset="0"/>
              </a:rPr>
              <a:t>(</a:t>
            </a:r>
            <a:r>
              <a:rPr lang="en-US" sz="3600" dirty="0" err="1">
                <a:latin typeface="Cambria" panose="02040503050406030204" pitchFamily="18" charset="0"/>
                <a:ea typeface="Cambria" panose="02040503050406030204" pitchFamily="18" charset="0"/>
              </a:rPr>
              <a:t>cây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mua</a:t>
            </a:r>
            <a:r>
              <a:rPr lang="en-US" sz="3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308707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524" y="-100655"/>
            <a:ext cx="12182475" cy="7703644"/>
          </a:xfrm>
          <a:prstGeom prst="rect">
            <a:avLst/>
          </a:prstGeom>
        </p:spPr>
      </p:pic>
      <p:sp>
        <p:nvSpPr>
          <p:cNvPr id="3" name="Freeform 18">
            <a:extLst>
              <a:ext uri="{FF2B5EF4-FFF2-40B4-BE49-F238E27FC236}">
                <a16:creationId xmlns:a16="http://schemas.microsoft.com/office/drawing/2014/main" id="{55DE92FB-401B-40E0-A304-4903893F14A0}"/>
              </a:ext>
            </a:extLst>
          </p:cNvPr>
          <p:cNvSpPr/>
          <p:nvPr/>
        </p:nvSpPr>
        <p:spPr>
          <a:xfrm>
            <a:off x="435967" y="85725"/>
            <a:ext cx="11041658" cy="77054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vi-V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c. Cây sim được miêu tả như thế nào ở phần thân bài?</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90035295-AEA8-7C85-D8C0-95EB26B640D4}"/>
              </a:ext>
            </a:extLst>
          </p:cNvPr>
          <p:cNvPicPr>
            <a:picLocks noChangeAspect="1"/>
          </p:cNvPicPr>
          <p:nvPr/>
        </p:nvPicPr>
        <p:blipFill>
          <a:blip r:embed="rId4"/>
          <a:stretch>
            <a:fillRect/>
          </a:stretch>
        </p:blipFill>
        <p:spPr>
          <a:xfrm>
            <a:off x="2143125" y="985837"/>
            <a:ext cx="7943850" cy="4476831"/>
          </a:xfrm>
          <a:prstGeom prst="rect">
            <a:avLst/>
          </a:prstGeom>
        </p:spPr>
      </p:pic>
      <p:sp>
        <p:nvSpPr>
          <p:cNvPr id="6" name="Rectangle: Rounded Corners 5">
            <a:extLst>
              <a:ext uri="{FF2B5EF4-FFF2-40B4-BE49-F238E27FC236}">
                <a16:creationId xmlns:a16="http://schemas.microsoft.com/office/drawing/2014/main" id="{A2ED6353-F411-B3FA-4A28-82F763FE1708}"/>
              </a:ext>
            </a:extLst>
          </p:cNvPr>
          <p:cNvSpPr/>
          <p:nvPr/>
        </p:nvSpPr>
        <p:spPr>
          <a:xfrm>
            <a:off x="1390650" y="5619750"/>
            <a:ext cx="9305925" cy="11334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Cây sim được miêu tả bằng cách tả lần lượt từng bộ phận của cây: đặc điểm của hoa và quả sim.</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2411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524" y="-100655"/>
            <a:ext cx="12182475" cy="7703644"/>
          </a:xfrm>
          <a:prstGeom prst="rect">
            <a:avLst/>
          </a:prstGeom>
        </p:spPr>
      </p:pic>
      <p:sp>
        <p:nvSpPr>
          <p:cNvPr id="3" name="Freeform 18">
            <a:extLst>
              <a:ext uri="{FF2B5EF4-FFF2-40B4-BE49-F238E27FC236}">
                <a16:creationId xmlns:a16="http://schemas.microsoft.com/office/drawing/2014/main" id="{55DE92FB-401B-40E0-A304-4903893F14A0}"/>
              </a:ext>
            </a:extLst>
          </p:cNvPr>
          <p:cNvSpPr/>
          <p:nvPr/>
        </p:nvSpPr>
        <p:spPr>
          <a:xfrm>
            <a:off x="435967" y="85725"/>
            <a:ext cx="11041658" cy="121920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lvl="0" algn="ctr" defTabSz="1926263">
              <a:lnSpc>
                <a:spcPct val="90000"/>
              </a:lnSpc>
              <a:spcBef>
                <a:spcPct val="0"/>
              </a:spcBef>
              <a:spcAft>
                <a:spcPct val="35000"/>
              </a:spcAft>
            </a:pPr>
            <a:r>
              <a:rPr lang="vi-V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d. Phần kết bài nói về điều gì? Tình cảm của người viết đối với cây sim được thể hiện qua chi tiết nào?</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4" name="TextBox 3">
            <a:extLst>
              <a:ext uri="{FF2B5EF4-FFF2-40B4-BE49-F238E27FC236}">
                <a16:creationId xmlns:a16="http://schemas.microsoft.com/office/drawing/2014/main" id="{112A8E4F-25E6-7B73-D71E-833B7062FD88}"/>
              </a:ext>
            </a:extLst>
          </p:cNvPr>
          <p:cNvSpPr txBox="1"/>
          <p:nvPr/>
        </p:nvSpPr>
        <p:spPr>
          <a:xfrm>
            <a:off x="428625" y="1562100"/>
            <a:ext cx="11534775" cy="1384995"/>
          </a:xfrm>
          <a:prstGeom prst="rect">
            <a:avLst/>
          </a:prstGeom>
          <a:noFill/>
        </p:spPr>
        <p:txBody>
          <a:bodyPr wrap="square" rtlCol="0">
            <a:spAutoFit/>
          </a:bodyPr>
          <a:lstStyle/>
          <a:p>
            <a:pPr algn="just"/>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Đi chơi trên đồi, leo dốc này vượt dốc khác, tìm thấy bụi sim, h</a:t>
            </a:r>
            <a:r>
              <a:rPr lang="en-US" sz="2800" dirty="0">
                <a:solidFill>
                  <a:srgbClr val="000000"/>
                </a:solidFill>
                <a:latin typeface="Calibri" panose="020F0502020204030204" pitchFamily="34" charset="0"/>
                <a:cs typeface="Calibri" panose="020F0502020204030204" pitchFamily="34" charset="0"/>
              </a:rPr>
              <a:t>á</a:t>
            </a:r>
            <a:r>
              <a:rPr lang="vi-VN" sz="2800" b="0" i="0" dirty="0">
                <a:solidFill>
                  <a:srgbClr val="000000"/>
                </a:solidFill>
                <a:effectLst/>
                <a:latin typeface="Calibri" panose="020F0502020204030204" pitchFamily="34" charset="0"/>
                <a:cs typeface="Calibri" panose="020F0502020204030204" pitchFamily="34" charset="0"/>
              </a:rPr>
              <a:t>i quả chín mà ăn, đúng là bắt được thứ của trời cho, đầy ngon lành, hứng thú, về nhà vẫn còn nhớ mãi. </a:t>
            </a:r>
            <a:endParaRPr lang="en-US" sz="2800" dirty="0"/>
          </a:p>
        </p:txBody>
      </p:sp>
      <p:sp>
        <p:nvSpPr>
          <p:cNvPr id="7" name="Rectangle: Rounded Corners 6">
            <a:extLst>
              <a:ext uri="{FF2B5EF4-FFF2-40B4-BE49-F238E27FC236}">
                <a16:creationId xmlns:a16="http://schemas.microsoft.com/office/drawing/2014/main" id="{1BF8512E-0AB9-C1E8-920F-C09BE203423E}"/>
              </a:ext>
            </a:extLst>
          </p:cNvPr>
          <p:cNvSpPr/>
          <p:nvPr/>
        </p:nvSpPr>
        <p:spPr>
          <a:xfrm>
            <a:off x="1476375" y="3419475"/>
            <a:ext cx="9305925" cy="73342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latin typeface="Cambria" panose="02040503050406030204" pitchFamily="18" charset="0"/>
                <a:ea typeface="Cambria" panose="02040503050406030204" pitchFamily="18" charset="0"/>
              </a:rPr>
              <a:t>Phần kết bài nói về kỉ niệm của tác giả về cây sim</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C022F158-3D41-01D5-B1D9-74940210B826}"/>
              </a:ext>
            </a:extLst>
          </p:cNvPr>
          <p:cNvSpPr/>
          <p:nvPr/>
        </p:nvSpPr>
        <p:spPr>
          <a:xfrm>
            <a:off x="1476375" y="4533900"/>
            <a:ext cx="9305925" cy="111442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latin typeface="Cambria" panose="02040503050406030204" pitchFamily="18" charset="0"/>
                <a:ea typeface="Cambria" panose="02040503050406030204" pitchFamily="18" charset="0"/>
              </a:rPr>
              <a:t>Tình cảm của người viết đối với cây sim được thể hiện qua chi tiết:</a:t>
            </a:r>
            <a:endParaRPr lang="en-US" sz="2800" dirty="0">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6219B1A1-E269-E25E-CC14-3C60F3711AA6}"/>
              </a:ext>
            </a:extLst>
          </p:cNvPr>
          <p:cNvCxnSpPr/>
          <p:nvPr/>
        </p:nvCxnSpPr>
        <p:spPr>
          <a:xfrm>
            <a:off x="7524750" y="2000250"/>
            <a:ext cx="43624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6696B01-07EC-5576-4307-F89455D8B26C}"/>
              </a:ext>
            </a:extLst>
          </p:cNvPr>
          <p:cNvCxnSpPr>
            <a:cxnSpLocks/>
          </p:cNvCxnSpPr>
          <p:nvPr/>
        </p:nvCxnSpPr>
        <p:spPr>
          <a:xfrm>
            <a:off x="542925" y="2438400"/>
            <a:ext cx="11315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3CB07B9-FA5E-23B5-EC75-263C5FB19D1F}"/>
              </a:ext>
            </a:extLst>
          </p:cNvPr>
          <p:cNvCxnSpPr>
            <a:cxnSpLocks/>
          </p:cNvCxnSpPr>
          <p:nvPr/>
        </p:nvCxnSpPr>
        <p:spPr>
          <a:xfrm>
            <a:off x="485775" y="2876550"/>
            <a:ext cx="2543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115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524" y="-100655"/>
            <a:ext cx="12182475" cy="7703644"/>
          </a:xfrm>
          <a:prstGeom prst="rect">
            <a:avLst/>
          </a:prstGeom>
        </p:spPr>
      </p:pic>
      <p:sp>
        <p:nvSpPr>
          <p:cNvPr id="3" name="Freeform 18">
            <a:extLst>
              <a:ext uri="{FF2B5EF4-FFF2-40B4-BE49-F238E27FC236}">
                <a16:creationId xmlns:a16="http://schemas.microsoft.com/office/drawing/2014/main" id="{55DE92FB-401B-40E0-A304-4903893F14A0}"/>
              </a:ext>
            </a:extLst>
          </p:cNvPr>
          <p:cNvSpPr/>
          <p:nvPr/>
        </p:nvSpPr>
        <p:spPr>
          <a:xfrm>
            <a:off x="435967" y="85725"/>
            <a:ext cx="11041658" cy="99060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marL="571500" lvl="0" indent="-571500" algn="just" defTabSz="1926263">
              <a:lnSpc>
                <a:spcPct val="90000"/>
              </a:lnSpc>
              <a:spcBef>
                <a:spcPct val="0"/>
              </a:spcBef>
              <a:spcAft>
                <a:spcPct val="35000"/>
              </a:spcAft>
              <a:buFont typeface="Arial" panose="020B0604020202020204" pitchFamily="34" charset="0"/>
              <a:buChar char="•"/>
            </a:pPr>
            <a:r>
              <a:rPr lang="vi-V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Có thể miêu tả cây cối theo trình tự tả lần lượt từng bộ phận của cây.</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5" name="Freeform 18">
            <a:extLst>
              <a:ext uri="{FF2B5EF4-FFF2-40B4-BE49-F238E27FC236}">
                <a16:creationId xmlns:a16="http://schemas.microsoft.com/office/drawing/2014/main" id="{C2CA4E15-D41C-BDC5-E123-7E3E4F5350C2}"/>
              </a:ext>
            </a:extLst>
          </p:cNvPr>
          <p:cNvSpPr/>
          <p:nvPr/>
        </p:nvSpPr>
        <p:spPr>
          <a:xfrm>
            <a:off x="426442" y="1419225"/>
            <a:ext cx="11346458" cy="771525"/>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marL="571500" lvl="0" indent="-571500" algn="just" defTabSz="1926263">
              <a:lnSpc>
                <a:spcPct val="90000"/>
              </a:lnSpc>
              <a:spcBef>
                <a:spcPct val="0"/>
              </a:spcBef>
              <a:spcAft>
                <a:spcPct val="35000"/>
              </a:spcAft>
              <a:buFont typeface="Arial" panose="020B0604020202020204" pitchFamily="34" charset="0"/>
              <a:buChar char="•"/>
            </a:pPr>
            <a:r>
              <a:rPr lang="vi-V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Những từ ngữ có thể dùng để tả các bộ phận của cây: </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D49AC7F1-F530-D6E3-FCDB-21FDF15B3176}"/>
              </a:ext>
            </a:extLst>
          </p:cNvPr>
          <p:cNvGraphicFramePr>
            <a:graphicFrameLocks noGrp="1"/>
          </p:cNvGraphicFramePr>
          <p:nvPr>
            <p:extLst>
              <p:ext uri="{D42A27DB-BD31-4B8C-83A1-F6EECF244321}">
                <p14:modId xmlns:p14="http://schemas.microsoft.com/office/powerpoint/2010/main" val="1241671389"/>
              </p:ext>
            </p:extLst>
          </p:nvPr>
        </p:nvGraphicFramePr>
        <p:xfrm>
          <a:off x="1367366" y="2601119"/>
          <a:ext cx="9453035" cy="3971326"/>
        </p:xfrm>
        <a:graphic>
          <a:graphicData uri="http://schemas.openxmlformats.org/drawingml/2006/table">
            <a:tbl>
              <a:tblPr>
                <a:tableStyleId>{35758FB7-9AC5-4552-8A53-C91805E547FA}</a:tableStyleId>
              </a:tblPr>
              <a:tblGrid>
                <a:gridCol w="1890607">
                  <a:extLst>
                    <a:ext uri="{9D8B030D-6E8A-4147-A177-3AD203B41FA5}">
                      <a16:colId xmlns:a16="http://schemas.microsoft.com/office/drawing/2014/main" val="1211281164"/>
                    </a:ext>
                  </a:extLst>
                </a:gridCol>
                <a:gridCol w="1890607">
                  <a:extLst>
                    <a:ext uri="{9D8B030D-6E8A-4147-A177-3AD203B41FA5}">
                      <a16:colId xmlns:a16="http://schemas.microsoft.com/office/drawing/2014/main" val="2507493319"/>
                    </a:ext>
                  </a:extLst>
                </a:gridCol>
                <a:gridCol w="1890607">
                  <a:extLst>
                    <a:ext uri="{9D8B030D-6E8A-4147-A177-3AD203B41FA5}">
                      <a16:colId xmlns:a16="http://schemas.microsoft.com/office/drawing/2014/main" val="1801294536"/>
                    </a:ext>
                  </a:extLst>
                </a:gridCol>
                <a:gridCol w="1890607">
                  <a:extLst>
                    <a:ext uri="{9D8B030D-6E8A-4147-A177-3AD203B41FA5}">
                      <a16:colId xmlns:a16="http://schemas.microsoft.com/office/drawing/2014/main" val="3329253886"/>
                    </a:ext>
                  </a:extLst>
                </a:gridCol>
                <a:gridCol w="1890607">
                  <a:extLst>
                    <a:ext uri="{9D8B030D-6E8A-4147-A177-3AD203B41FA5}">
                      <a16:colId xmlns:a16="http://schemas.microsoft.com/office/drawing/2014/main" val="2974517501"/>
                    </a:ext>
                  </a:extLst>
                </a:gridCol>
              </a:tblGrid>
              <a:tr h="792920">
                <a:tc>
                  <a:txBody>
                    <a:bodyPr/>
                    <a:lstStyle/>
                    <a:p>
                      <a:pPr algn="ctr" fontAlgn="t" latinLnBrk="0"/>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latinLnBrk="0"/>
                      <a:r>
                        <a:rPr lang="en-US" sz="2800" b="1" dirty="0" err="1">
                          <a:effectLst/>
                        </a:rPr>
                        <a:t>Thân</a:t>
                      </a:r>
                      <a:r>
                        <a:rPr lang="en-US" sz="2800" b="1" dirty="0">
                          <a:effectLst/>
                        </a:rPr>
                        <a:t> </a:t>
                      </a:r>
                      <a:r>
                        <a:rPr lang="en-US" sz="2800" b="1" dirty="0" err="1">
                          <a:effectLst/>
                        </a:rPr>
                        <a:t>cây</a:t>
                      </a:r>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latinLnBrk="0"/>
                      <a:r>
                        <a:rPr lang="en-US" sz="2800" b="1" dirty="0" err="1">
                          <a:effectLst/>
                        </a:rPr>
                        <a:t>Lá</a:t>
                      </a:r>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latinLnBrk="0"/>
                      <a:r>
                        <a:rPr lang="en-US" sz="2800" b="1" dirty="0" err="1">
                          <a:effectLst/>
                        </a:rPr>
                        <a:t>Hoa</a:t>
                      </a:r>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t" latinLnBrk="0"/>
                      <a:r>
                        <a:rPr lang="en-US" sz="2800" b="1" dirty="0" err="1">
                          <a:effectLst/>
                        </a:rPr>
                        <a:t>Quả</a:t>
                      </a:r>
                      <a:endParaRPr lang="en-US" sz="2800" b="1" dirty="0">
                        <a:effectLst/>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365232192"/>
                  </a:ext>
                </a:extLst>
              </a:tr>
              <a:tr h="1130733">
                <a:tc>
                  <a:txBody>
                    <a:bodyPr/>
                    <a:lstStyle/>
                    <a:p>
                      <a:pPr algn="ctr" fontAlgn="t" latinLnBrk="0"/>
                      <a:r>
                        <a:rPr lang="en-US" sz="2800" b="1" dirty="0" err="1">
                          <a:effectLst/>
                          <a:latin typeface="Cambria" panose="02040503050406030204" pitchFamily="18" charset="0"/>
                          <a:ea typeface="Cambria" panose="02040503050406030204" pitchFamily="18" charset="0"/>
                        </a:rPr>
                        <a:t>Dừa</a:t>
                      </a:r>
                      <a:endParaRPr lang="en-US" sz="2800" b="1"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To</a:t>
                      </a:r>
                    </a:p>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Bạc</a:t>
                      </a:r>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phếch</a:t>
                      </a:r>
                      <a:endParaRPr lang="en-US" sz="2800" b="0"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Dài</a:t>
                      </a:r>
                      <a:endParaRPr lang="en-US" sz="2800" b="0" dirty="0">
                        <a:effectLst/>
                        <a:latin typeface="Cambria" panose="02040503050406030204" pitchFamily="18" charset="0"/>
                        <a:ea typeface="Cambria" panose="02040503050406030204" pitchFamily="18" charset="0"/>
                      </a:endParaRPr>
                    </a:p>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Xanh</a:t>
                      </a:r>
                      <a:endParaRPr lang="en-US" sz="2800" b="0"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Nhỏ</a:t>
                      </a:r>
                    </a:p>
                    <a:p>
                      <a:pPr algn="just" fontAlgn="t" latinLnBrk="0"/>
                      <a:r>
                        <a:rPr lang="en-US" sz="2800" b="0">
                          <a:effectLst/>
                          <a:latin typeface="Cambria" panose="02040503050406030204" pitchFamily="18" charset="0"/>
                          <a:ea typeface="Cambria" panose="02040503050406030204" pitchFamily="18" charset="0"/>
                        </a:rPr>
                        <a:t>- Trắng</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Xanh</a:t>
                      </a:r>
                    </a:p>
                    <a:p>
                      <a:pPr algn="just" fontAlgn="t" latinLnBrk="0"/>
                      <a:r>
                        <a:rPr lang="en-US" sz="2800" b="0">
                          <a:effectLst/>
                          <a:latin typeface="Cambria" panose="02040503050406030204" pitchFamily="18" charset="0"/>
                          <a:ea typeface="Cambria" panose="02040503050406030204" pitchFamily="18" charset="0"/>
                        </a:rPr>
                        <a:t>- To</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3732972"/>
                  </a:ext>
                </a:extLst>
              </a:tr>
              <a:tr h="1130733">
                <a:tc>
                  <a:txBody>
                    <a:bodyPr/>
                    <a:lstStyle/>
                    <a:p>
                      <a:pPr algn="ctr" fontAlgn="t" latinLnBrk="0"/>
                      <a:r>
                        <a:rPr lang="en-US" sz="2800" b="1" dirty="0" err="1">
                          <a:effectLst/>
                          <a:latin typeface="Cambria" panose="02040503050406030204" pitchFamily="18" charset="0"/>
                          <a:ea typeface="Cambria" panose="02040503050406030204" pitchFamily="18" charset="0"/>
                        </a:rPr>
                        <a:t>Xoài</a:t>
                      </a:r>
                      <a:r>
                        <a:rPr lang="en-US" sz="2800" b="1" dirty="0">
                          <a:effectLst/>
                          <a:latin typeface="Cambria" panose="02040503050406030204" pitchFamily="18" charset="0"/>
                          <a:ea typeface="Cambria" panose="02040503050406030204" pitchFamily="18" charset="0"/>
                        </a:rPr>
                        <a:t> </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To</a:t>
                      </a:r>
                    </a:p>
                    <a:p>
                      <a:pPr algn="just" fontAlgn="t" latinLnBrk="0"/>
                      <a:r>
                        <a:rPr lang="en-US" sz="2800" b="0">
                          <a:effectLst/>
                          <a:latin typeface="Cambria" panose="02040503050406030204" pitchFamily="18" charset="0"/>
                          <a:ea typeface="Cambria" panose="02040503050406030204" pitchFamily="18" charset="0"/>
                        </a:rPr>
                        <a:t>- Sần sùi</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Thon </a:t>
                      </a:r>
                      <a:r>
                        <a:rPr lang="en-US" sz="2800" b="0" dirty="0" err="1">
                          <a:effectLst/>
                          <a:latin typeface="Cambria" panose="02040503050406030204" pitchFamily="18" charset="0"/>
                          <a:ea typeface="Cambria" panose="02040503050406030204" pitchFamily="18" charset="0"/>
                        </a:rPr>
                        <a:t>dài</a:t>
                      </a:r>
                      <a:endParaRPr lang="en-US" sz="2800" b="0" dirty="0">
                        <a:effectLst/>
                        <a:latin typeface="Cambria" panose="02040503050406030204" pitchFamily="18" charset="0"/>
                        <a:ea typeface="Cambria" panose="02040503050406030204" pitchFamily="18" charset="0"/>
                      </a:endParaRPr>
                    </a:p>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Xanh</a:t>
                      </a:r>
                      <a:endParaRPr lang="en-US" sz="2800" b="0"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Nhỏ</a:t>
                      </a:r>
                    </a:p>
                    <a:p>
                      <a:pPr algn="just" fontAlgn="t" latinLnBrk="0"/>
                      <a:r>
                        <a:rPr lang="en-US" sz="2800" b="0">
                          <a:effectLst/>
                          <a:latin typeface="Cambria" panose="02040503050406030204" pitchFamily="18" charset="0"/>
                          <a:ea typeface="Cambria" panose="02040503050406030204" pitchFamily="18" charset="0"/>
                        </a:rPr>
                        <a:t>- Vàng nhạt</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vi-VN" sz="2800" b="0" dirty="0">
                          <a:effectLst/>
                          <a:latin typeface="Cambria" panose="02040503050406030204" pitchFamily="18" charset="0"/>
                          <a:ea typeface="Cambria" panose="02040503050406030204" pitchFamily="18" charset="0"/>
                        </a:rPr>
                        <a:t>- To</a:t>
                      </a:r>
                    </a:p>
                    <a:p>
                      <a:pPr algn="just" fontAlgn="t" latinLnBrk="0"/>
                      <a:r>
                        <a:rPr lang="vi-VN" sz="2800" b="0" dirty="0">
                          <a:effectLst/>
                          <a:latin typeface="Cambria" panose="02040503050406030204" pitchFamily="18" charset="0"/>
                          <a:ea typeface="Cambria" panose="02040503050406030204" pitchFamily="18" charset="0"/>
                        </a:rPr>
                        <a:t>-</a:t>
                      </a:r>
                      <a:r>
                        <a:rPr lang="en-US" sz="2800" b="0" dirty="0">
                          <a:effectLst/>
                          <a:latin typeface="Cambria" panose="02040503050406030204" pitchFamily="18" charset="0"/>
                          <a:ea typeface="Cambria" panose="02040503050406030204" pitchFamily="18" charset="0"/>
                        </a:rPr>
                        <a:t> </a:t>
                      </a:r>
                      <a:r>
                        <a:rPr lang="vi-VN" sz="2800" b="0" dirty="0">
                          <a:effectLst/>
                          <a:latin typeface="Cambria" panose="02040503050406030204" pitchFamily="18" charset="0"/>
                          <a:ea typeface="Cambria" panose="02040503050406030204" pitchFamily="18" charset="0"/>
                        </a:rPr>
                        <a:t>Vàng ươm</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8557177"/>
                  </a:ext>
                </a:extLst>
              </a:tr>
              <a:tr h="792920">
                <a:tc>
                  <a:txBody>
                    <a:bodyPr/>
                    <a:lstStyle/>
                    <a:p>
                      <a:pPr algn="ctr" fontAlgn="t" latinLnBrk="0"/>
                      <a:r>
                        <a:rPr lang="en-US" sz="2800" b="1" dirty="0" err="1">
                          <a:effectLst/>
                          <a:latin typeface="Cambria" panose="02040503050406030204" pitchFamily="18" charset="0"/>
                          <a:ea typeface="Cambria" panose="02040503050406030204" pitchFamily="18" charset="0"/>
                        </a:rPr>
                        <a:t>Cà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chua</a:t>
                      </a:r>
                      <a:endParaRPr lang="en-US" sz="2800" b="1"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Nhỏ</a:t>
                      </a:r>
                    </a:p>
                    <a:p>
                      <a:pPr algn="just" fontAlgn="t" latinLnBrk="0"/>
                      <a:r>
                        <a:rPr lang="en-US" sz="2800" b="0">
                          <a:effectLst/>
                          <a:latin typeface="Cambria" panose="02040503050406030204" pitchFamily="18" charset="0"/>
                          <a:ea typeface="Cambria" panose="02040503050406030204" pitchFamily="18" charset="0"/>
                        </a:rPr>
                        <a:t>- Mềm</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a:effectLst/>
                          <a:latin typeface="Cambria" panose="02040503050406030204" pitchFamily="18" charset="0"/>
                          <a:ea typeface="Cambria" panose="02040503050406030204" pitchFamily="18" charset="0"/>
                        </a:rPr>
                        <a:t>- Nhỏ</a:t>
                      </a:r>
                    </a:p>
                    <a:p>
                      <a:pPr algn="just" fontAlgn="t" latinLnBrk="0"/>
                      <a:r>
                        <a:rPr lang="en-US" sz="2800" b="0">
                          <a:effectLst/>
                          <a:latin typeface="Cambria" panose="02040503050406030204" pitchFamily="18" charset="0"/>
                          <a:ea typeface="Cambria" panose="02040503050406030204" pitchFamily="18" charset="0"/>
                        </a:rPr>
                        <a:t>- Xanh</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Vàng</a:t>
                      </a:r>
                      <a:endParaRPr lang="en-US" sz="2800" b="0" dirty="0">
                        <a:effectLst/>
                        <a:latin typeface="Cambria" panose="02040503050406030204" pitchFamily="18" charset="0"/>
                        <a:ea typeface="Cambria" panose="02040503050406030204" pitchFamily="18" charset="0"/>
                      </a:endParaRPr>
                    </a:p>
                    <a:p>
                      <a:pPr algn="just" fontAlgn="t" latinLnBrk="0"/>
                      <a:r>
                        <a:rPr lang="en-US" sz="2800" b="0" dirty="0">
                          <a:effectLst/>
                          <a:latin typeface="Cambria" panose="02040503050406030204" pitchFamily="18" charset="0"/>
                          <a:ea typeface="Cambria" panose="02040503050406030204" pitchFamily="18" charset="0"/>
                        </a:rPr>
                        <a:t>- Nhỏ</a:t>
                      </a: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Mọng</a:t>
                      </a:r>
                      <a:endParaRPr lang="en-US" sz="2800" b="0" dirty="0">
                        <a:effectLst/>
                        <a:latin typeface="Cambria" panose="02040503050406030204" pitchFamily="18" charset="0"/>
                        <a:ea typeface="Cambria" panose="02040503050406030204" pitchFamily="18" charset="0"/>
                      </a:endParaRPr>
                    </a:p>
                    <a:p>
                      <a:pPr algn="just" fontAlgn="t" latinLnBrk="0"/>
                      <a:r>
                        <a:rPr lang="en-US" sz="2800" b="0" dirty="0">
                          <a:effectLst/>
                          <a:latin typeface="Cambria" panose="02040503050406030204" pitchFamily="18" charset="0"/>
                          <a:ea typeface="Cambria" panose="02040503050406030204" pitchFamily="18" charset="0"/>
                        </a:rPr>
                        <a:t>- </a:t>
                      </a:r>
                      <a:r>
                        <a:rPr lang="en-US" sz="2800" b="0" dirty="0" err="1">
                          <a:effectLst/>
                          <a:latin typeface="Cambria" panose="02040503050406030204" pitchFamily="18" charset="0"/>
                          <a:ea typeface="Cambria" panose="02040503050406030204" pitchFamily="18" charset="0"/>
                        </a:rPr>
                        <a:t>Đỏ</a:t>
                      </a:r>
                      <a:endParaRPr lang="en-US" sz="2800" b="0" dirty="0">
                        <a:effectLst/>
                        <a:latin typeface="Cambria" panose="02040503050406030204" pitchFamily="18" charset="0"/>
                        <a:ea typeface="Cambria" panose="02040503050406030204" pitchFamily="18" charset="0"/>
                      </a:endParaRPr>
                    </a:p>
                  </a:txBody>
                  <a:tcPr marL="31750" marR="31750" marT="31750" marB="31750">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4387661"/>
                  </a:ext>
                </a:extLst>
              </a:tr>
            </a:tbl>
          </a:graphicData>
        </a:graphic>
      </p:graphicFrame>
    </p:spTree>
    <p:extLst>
      <p:ext uri="{BB962C8B-B14F-4D97-AF65-F5344CB8AC3E}">
        <p14:creationId xmlns:p14="http://schemas.microsoft.com/office/powerpoint/2010/main" val="38009796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72953" y="71208"/>
            <a:ext cx="12192000" cy="6858000"/>
          </a:xfrm>
          <a:prstGeom prst="rect">
            <a:avLst/>
          </a:prstGeom>
        </p:spPr>
      </p:pic>
      <p:pic>
        <p:nvPicPr>
          <p:cNvPr id="10" name="Picture 10"/>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849036" y="901380"/>
            <a:ext cx="606841" cy="606841"/>
          </a:xfrm>
          <a:prstGeom prst="rect">
            <a:avLst/>
          </a:prstGeom>
        </p:spPr>
      </p:pic>
      <p:pic>
        <p:nvPicPr>
          <p:cNvPr id="11" name="Picture 11"/>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660495" y="724411"/>
            <a:ext cx="937371" cy="698768"/>
          </a:xfrm>
          <a:prstGeom prst="rect">
            <a:avLst/>
          </a:prstGeom>
        </p:spPr>
      </p:pic>
      <p:pic>
        <p:nvPicPr>
          <p:cNvPr id="12" name="Picture 12"/>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478797">
            <a:off x="-85825" y="114833"/>
            <a:ext cx="1707600" cy="763763"/>
          </a:xfrm>
          <a:prstGeom prst="rect">
            <a:avLst/>
          </a:prstGeom>
        </p:spPr>
      </p:pic>
      <p:pic>
        <p:nvPicPr>
          <p:cNvPr id="13" name="Picture 13"/>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641094">
            <a:off x="5240788" y="4045738"/>
            <a:ext cx="1828621" cy="1692305"/>
          </a:xfrm>
          <a:prstGeom prst="rect">
            <a:avLst/>
          </a:prstGeom>
        </p:spPr>
      </p:pic>
      <p:pic>
        <p:nvPicPr>
          <p:cNvPr id="14" name="Picture 14"/>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15387">
            <a:off x="11113757" y="6280890"/>
            <a:ext cx="1274925" cy="591101"/>
          </a:xfrm>
          <a:prstGeom prst="rect">
            <a:avLst/>
          </a:prstGeom>
        </p:spPr>
      </p:pic>
      <p:pic>
        <p:nvPicPr>
          <p:cNvPr id="15" name="Picture 15"/>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87979">
            <a:off x="96052" y="5406496"/>
            <a:ext cx="1846726" cy="1094605"/>
          </a:xfrm>
          <a:prstGeom prst="rect">
            <a:avLst/>
          </a:prstGeom>
        </p:spPr>
      </p:pic>
      <p:pic>
        <p:nvPicPr>
          <p:cNvPr id="16"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726288" y="1769126"/>
            <a:ext cx="4621571" cy="4814137"/>
          </a:xfrm>
          <a:prstGeom prst="rect">
            <a:avLst/>
          </a:prstGeom>
        </p:spPr>
      </p:pic>
      <p:pic>
        <p:nvPicPr>
          <p:cNvPr id="7" name="Picture 7"/>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2260657" y="496947"/>
            <a:ext cx="1566324" cy="432875"/>
          </a:xfrm>
          <a:prstGeom prst="rect">
            <a:avLst/>
          </a:prstGeom>
        </p:spPr>
      </p:pic>
      <p:pic>
        <p:nvPicPr>
          <p:cNvPr id="3" name="Picture 2">
            <a:extLst>
              <a:ext uri="{FF2B5EF4-FFF2-40B4-BE49-F238E27FC236}">
                <a16:creationId xmlns:a16="http://schemas.microsoft.com/office/drawing/2014/main" id="{88C668F3-BB15-1AC7-7689-F0C4406228BD}"/>
              </a:ext>
            </a:extLst>
          </p:cNvPr>
          <p:cNvPicPr>
            <a:picLocks noChangeAspect="1"/>
          </p:cNvPicPr>
          <p:nvPr/>
        </p:nvPicPr>
        <p:blipFill>
          <a:blip r:embed="rId20"/>
          <a:stretch>
            <a:fillRect/>
          </a:stretch>
        </p:blipFill>
        <p:spPr>
          <a:xfrm>
            <a:off x="547619" y="832384"/>
            <a:ext cx="5413717" cy="4858933"/>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593</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36</cp:revision>
  <dcterms:created xsi:type="dcterms:W3CDTF">2023-12-18T00:51:32Z</dcterms:created>
  <dcterms:modified xsi:type="dcterms:W3CDTF">2026-04-01T14:24:47Z</dcterms:modified>
</cp:coreProperties>
</file>