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308" r:id="rId2"/>
    <p:sldId id="309" r:id="rId3"/>
    <p:sldId id="326" r:id="rId4"/>
    <p:sldId id="327" r:id="rId5"/>
    <p:sldId id="332" r:id="rId6"/>
    <p:sldId id="329" r:id="rId7"/>
    <p:sldId id="330" r:id="rId8"/>
    <p:sldId id="318" r:id="rId9"/>
    <p:sldId id="321" r:id="rId10"/>
    <p:sldId id="331" r:id="rId11"/>
    <p:sldId id="32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9" d="100"/>
          <a:sy n="69" d="100"/>
        </p:scale>
        <p:origin x="9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0168A2-421E-40AE-8C38-956F5D0CE967}" type="datetimeFigureOut">
              <a:rPr lang="en-US" smtClean="0"/>
              <a:t>01/04/2026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6A11DC-FBB1-4E1C-8570-1AA85BECCBEC}" type="slidenum">
              <a:rPr lang="en-US" smtClean="0"/>
              <a:t>‹#›</a:t>
            </a:fld>
            <a:endParaRPr lang="en-US"/>
          </a:p>
        </p:txBody>
      </p:sp>
    </p:spTree>
    <p:extLst>
      <p:ext uri="{BB962C8B-B14F-4D97-AF65-F5344CB8AC3E}">
        <p14:creationId xmlns:p14="http://schemas.microsoft.com/office/powerpoint/2010/main" val="1210841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82CEB-7953-1525-2C42-8518BC0F5F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21BE35-C651-9E8E-C7BB-C902DE7270E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B64AE2-94CD-3287-33B9-FFEB97B4E49C}"/>
              </a:ext>
            </a:extLst>
          </p:cNvPr>
          <p:cNvSpPr>
            <a:spLocks noGrp="1"/>
          </p:cNvSpPr>
          <p:nvPr>
            <p:ph type="dt" sz="half" idx="10"/>
          </p:nvPr>
        </p:nvSpPr>
        <p:spPr>
          <a:xfrm>
            <a:off x="838200" y="6356350"/>
            <a:ext cx="2743200" cy="365125"/>
          </a:xfrm>
          <a:prstGeom prst="rect">
            <a:avLst/>
          </a:prstGeom>
        </p:spPr>
        <p:txBody>
          <a:bodyPr/>
          <a:lstStyle/>
          <a:p>
            <a:fld id="{016B0EE1-25D8-4892-9294-0E10C41CC866}" type="datetimeFigureOut">
              <a:rPr lang="en-US" smtClean="0"/>
              <a:t>01/04/2026</a:t>
            </a:fld>
            <a:endParaRPr lang="en-US"/>
          </a:p>
        </p:txBody>
      </p:sp>
      <p:sp>
        <p:nvSpPr>
          <p:cNvPr id="5" name="Footer Placeholder 4">
            <a:extLst>
              <a:ext uri="{FF2B5EF4-FFF2-40B4-BE49-F238E27FC236}">
                <a16:creationId xmlns:a16="http://schemas.microsoft.com/office/drawing/2014/main" id="{9DA62A7A-750D-07E8-5F86-B9CB30E3345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C657F8-22F7-3873-5787-765545D256AD}"/>
              </a:ext>
            </a:extLst>
          </p:cNvPr>
          <p:cNvSpPr>
            <a:spLocks noGrp="1"/>
          </p:cNvSpPr>
          <p:nvPr>
            <p:ph type="sldNum" sz="quarter" idx="12"/>
          </p:nvPr>
        </p:nvSpPr>
        <p:spPr>
          <a:xfrm>
            <a:off x="8610600" y="6356350"/>
            <a:ext cx="2743200" cy="365125"/>
          </a:xfrm>
          <a:prstGeom prst="rect">
            <a:avLst/>
          </a:prstGeom>
        </p:spPr>
        <p:txBody>
          <a:bodyPr/>
          <a:lstStyle/>
          <a:p>
            <a:fld id="{4B8836F1-0B7F-43F0-9BE9-81A67116BA4C}" type="slidenum">
              <a:rPr lang="en-US" smtClean="0"/>
              <a:t>‹#›</a:t>
            </a:fld>
            <a:endParaRPr lang="en-US"/>
          </a:p>
        </p:txBody>
      </p:sp>
    </p:spTree>
    <p:extLst>
      <p:ext uri="{BB962C8B-B14F-4D97-AF65-F5344CB8AC3E}">
        <p14:creationId xmlns:p14="http://schemas.microsoft.com/office/powerpoint/2010/main" val="997921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C6AC-7F24-174F-4A9C-38E9A3EE23D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7D1985-3693-22E6-8FBE-C6455056DE4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973D03-7C7F-94BB-63E9-B4114584281A}"/>
              </a:ext>
            </a:extLst>
          </p:cNvPr>
          <p:cNvSpPr>
            <a:spLocks noGrp="1"/>
          </p:cNvSpPr>
          <p:nvPr>
            <p:ph type="dt" sz="half" idx="10"/>
          </p:nvPr>
        </p:nvSpPr>
        <p:spPr>
          <a:xfrm>
            <a:off x="838200" y="6356350"/>
            <a:ext cx="2743200" cy="365125"/>
          </a:xfrm>
          <a:prstGeom prst="rect">
            <a:avLst/>
          </a:prstGeom>
        </p:spPr>
        <p:txBody>
          <a:bodyPr/>
          <a:lstStyle/>
          <a:p>
            <a:fld id="{016B0EE1-25D8-4892-9294-0E10C41CC866}" type="datetimeFigureOut">
              <a:rPr lang="en-US" smtClean="0"/>
              <a:t>01/04/2026</a:t>
            </a:fld>
            <a:endParaRPr lang="en-US"/>
          </a:p>
        </p:txBody>
      </p:sp>
      <p:sp>
        <p:nvSpPr>
          <p:cNvPr id="5" name="Footer Placeholder 4">
            <a:extLst>
              <a:ext uri="{FF2B5EF4-FFF2-40B4-BE49-F238E27FC236}">
                <a16:creationId xmlns:a16="http://schemas.microsoft.com/office/drawing/2014/main" id="{5DBFD504-0D08-115C-662C-C7FD85DFCE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1E9BAE8-9707-6675-1E26-2172D1FCE2C4}"/>
              </a:ext>
            </a:extLst>
          </p:cNvPr>
          <p:cNvSpPr>
            <a:spLocks noGrp="1"/>
          </p:cNvSpPr>
          <p:nvPr>
            <p:ph type="sldNum" sz="quarter" idx="12"/>
          </p:nvPr>
        </p:nvSpPr>
        <p:spPr>
          <a:xfrm>
            <a:off x="8610600" y="6356350"/>
            <a:ext cx="2743200" cy="365125"/>
          </a:xfrm>
          <a:prstGeom prst="rect">
            <a:avLst/>
          </a:prstGeom>
        </p:spPr>
        <p:txBody>
          <a:bodyPr/>
          <a:lstStyle/>
          <a:p>
            <a:fld id="{4B8836F1-0B7F-43F0-9BE9-81A67116BA4C}" type="slidenum">
              <a:rPr lang="en-US" smtClean="0"/>
              <a:t>‹#›</a:t>
            </a:fld>
            <a:endParaRPr lang="en-US"/>
          </a:p>
        </p:txBody>
      </p:sp>
    </p:spTree>
    <p:extLst>
      <p:ext uri="{BB962C8B-B14F-4D97-AF65-F5344CB8AC3E}">
        <p14:creationId xmlns:p14="http://schemas.microsoft.com/office/powerpoint/2010/main" val="486076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0D405F-C99D-7CCB-1C91-52D3560B2BF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372CAE-9E86-6BC0-FEC9-109A8247FC6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80CB85-6AB8-DA37-4E2D-5430F00A66CA}"/>
              </a:ext>
            </a:extLst>
          </p:cNvPr>
          <p:cNvSpPr>
            <a:spLocks noGrp="1"/>
          </p:cNvSpPr>
          <p:nvPr>
            <p:ph type="dt" sz="half" idx="10"/>
          </p:nvPr>
        </p:nvSpPr>
        <p:spPr>
          <a:xfrm>
            <a:off x="838200" y="6356350"/>
            <a:ext cx="2743200" cy="365125"/>
          </a:xfrm>
          <a:prstGeom prst="rect">
            <a:avLst/>
          </a:prstGeom>
        </p:spPr>
        <p:txBody>
          <a:bodyPr/>
          <a:lstStyle/>
          <a:p>
            <a:fld id="{016B0EE1-25D8-4892-9294-0E10C41CC866}" type="datetimeFigureOut">
              <a:rPr lang="en-US" smtClean="0"/>
              <a:t>01/04/2026</a:t>
            </a:fld>
            <a:endParaRPr lang="en-US"/>
          </a:p>
        </p:txBody>
      </p:sp>
      <p:sp>
        <p:nvSpPr>
          <p:cNvPr id="5" name="Footer Placeholder 4">
            <a:extLst>
              <a:ext uri="{FF2B5EF4-FFF2-40B4-BE49-F238E27FC236}">
                <a16:creationId xmlns:a16="http://schemas.microsoft.com/office/drawing/2014/main" id="{FD94A0A5-2429-3E37-21E0-A3574FD668A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1E40EDE-81AE-9CF1-DD68-41090612DD26}"/>
              </a:ext>
            </a:extLst>
          </p:cNvPr>
          <p:cNvSpPr>
            <a:spLocks noGrp="1"/>
          </p:cNvSpPr>
          <p:nvPr>
            <p:ph type="sldNum" sz="quarter" idx="12"/>
          </p:nvPr>
        </p:nvSpPr>
        <p:spPr>
          <a:xfrm>
            <a:off x="8610600" y="6356350"/>
            <a:ext cx="2743200" cy="365125"/>
          </a:xfrm>
          <a:prstGeom prst="rect">
            <a:avLst/>
          </a:prstGeom>
        </p:spPr>
        <p:txBody>
          <a:bodyPr/>
          <a:lstStyle/>
          <a:p>
            <a:fld id="{4B8836F1-0B7F-43F0-9BE9-81A67116BA4C}" type="slidenum">
              <a:rPr lang="en-US" smtClean="0"/>
              <a:t>‹#›</a:t>
            </a:fld>
            <a:endParaRPr lang="en-US"/>
          </a:p>
        </p:txBody>
      </p:sp>
    </p:spTree>
    <p:extLst>
      <p:ext uri="{BB962C8B-B14F-4D97-AF65-F5344CB8AC3E}">
        <p14:creationId xmlns:p14="http://schemas.microsoft.com/office/powerpoint/2010/main" val="3264142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78408-F535-078B-0520-B5BED7975A9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526F118-B575-7402-8AAC-DA1F49B5BF88}"/>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18AD25-0C99-D8A7-61C6-1DAC6BAB992D}"/>
              </a:ext>
            </a:extLst>
          </p:cNvPr>
          <p:cNvSpPr>
            <a:spLocks noGrp="1"/>
          </p:cNvSpPr>
          <p:nvPr>
            <p:ph type="dt" sz="half" idx="10"/>
          </p:nvPr>
        </p:nvSpPr>
        <p:spPr>
          <a:xfrm>
            <a:off x="838200" y="6356350"/>
            <a:ext cx="2743200" cy="365125"/>
          </a:xfrm>
          <a:prstGeom prst="rect">
            <a:avLst/>
          </a:prstGeom>
        </p:spPr>
        <p:txBody>
          <a:bodyPr/>
          <a:lstStyle/>
          <a:p>
            <a:fld id="{016B0EE1-25D8-4892-9294-0E10C41CC866}" type="datetimeFigureOut">
              <a:rPr lang="en-US" smtClean="0"/>
              <a:t>01/04/2026</a:t>
            </a:fld>
            <a:endParaRPr lang="en-US"/>
          </a:p>
        </p:txBody>
      </p:sp>
      <p:sp>
        <p:nvSpPr>
          <p:cNvPr id="5" name="Footer Placeholder 4">
            <a:extLst>
              <a:ext uri="{FF2B5EF4-FFF2-40B4-BE49-F238E27FC236}">
                <a16:creationId xmlns:a16="http://schemas.microsoft.com/office/drawing/2014/main" id="{B3B60A8B-7BFC-FD55-EBE2-BDCE2CCEE6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FAA2B3B-F0EC-DD7D-5170-46E54C5E8026}"/>
              </a:ext>
            </a:extLst>
          </p:cNvPr>
          <p:cNvSpPr>
            <a:spLocks noGrp="1"/>
          </p:cNvSpPr>
          <p:nvPr>
            <p:ph type="sldNum" sz="quarter" idx="12"/>
          </p:nvPr>
        </p:nvSpPr>
        <p:spPr>
          <a:xfrm>
            <a:off x="8610600" y="6356350"/>
            <a:ext cx="2743200" cy="365125"/>
          </a:xfrm>
          <a:prstGeom prst="rect">
            <a:avLst/>
          </a:prstGeom>
        </p:spPr>
        <p:txBody>
          <a:bodyPr/>
          <a:lstStyle/>
          <a:p>
            <a:fld id="{4B8836F1-0B7F-43F0-9BE9-81A67116BA4C}" type="slidenum">
              <a:rPr lang="en-US" smtClean="0"/>
              <a:t>‹#›</a:t>
            </a:fld>
            <a:endParaRPr lang="en-US"/>
          </a:p>
        </p:txBody>
      </p:sp>
      <p:pic>
        <p:nvPicPr>
          <p:cNvPr id="7" name="Picture 8">
            <a:extLst>
              <a:ext uri="{FF2B5EF4-FFF2-40B4-BE49-F238E27FC236}">
                <a16:creationId xmlns:a16="http://schemas.microsoft.com/office/drawing/2014/main" id="{DC62AE30-50C2-4F7E-B117-66BE47ABAD74}"/>
              </a:ext>
            </a:extLst>
          </p:cNvPr>
          <p:cNvPicPr>
            <a:picLocks noChangeAspect="1"/>
          </p:cNvPicPr>
          <p:nvPr userDrawn="1"/>
        </p:nvPicPr>
        <p:blipFill>
          <a:blip r:embed="rId2"/>
          <a:srcRect/>
          <a:stretch>
            <a:fillRect/>
          </a:stretch>
        </p:blipFill>
        <p:spPr>
          <a:xfrm>
            <a:off x="0" y="-8306"/>
            <a:ext cx="12192000" cy="6896405"/>
          </a:xfrm>
          <a:prstGeom prst="rect">
            <a:avLst/>
          </a:prstGeom>
        </p:spPr>
      </p:pic>
    </p:spTree>
    <p:extLst>
      <p:ext uri="{BB962C8B-B14F-4D97-AF65-F5344CB8AC3E}">
        <p14:creationId xmlns:p14="http://schemas.microsoft.com/office/powerpoint/2010/main" val="310966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174D8-2E0B-0C1A-F8E7-171D5A8B18B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11F79E-E705-12E9-B774-7B320FFD74F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083186-C961-6FA2-4D48-185E48907BE6}"/>
              </a:ext>
            </a:extLst>
          </p:cNvPr>
          <p:cNvSpPr>
            <a:spLocks noGrp="1"/>
          </p:cNvSpPr>
          <p:nvPr>
            <p:ph type="dt" sz="half" idx="10"/>
          </p:nvPr>
        </p:nvSpPr>
        <p:spPr>
          <a:xfrm>
            <a:off x="838200" y="6356350"/>
            <a:ext cx="2743200" cy="365125"/>
          </a:xfrm>
          <a:prstGeom prst="rect">
            <a:avLst/>
          </a:prstGeom>
        </p:spPr>
        <p:txBody>
          <a:bodyPr/>
          <a:lstStyle/>
          <a:p>
            <a:fld id="{016B0EE1-25D8-4892-9294-0E10C41CC866}" type="datetimeFigureOut">
              <a:rPr lang="en-US" smtClean="0"/>
              <a:t>01/04/2026</a:t>
            </a:fld>
            <a:endParaRPr lang="en-US"/>
          </a:p>
        </p:txBody>
      </p:sp>
      <p:sp>
        <p:nvSpPr>
          <p:cNvPr id="5" name="Footer Placeholder 4">
            <a:extLst>
              <a:ext uri="{FF2B5EF4-FFF2-40B4-BE49-F238E27FC236}">
                <a16:creationId xmlns:a16="http://schemas.microsoft.com/office/drawing/2014/main" id="{8BAA813D-F019-6723-3343-6A04E86568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C6BF470-78ED-0C68-1D0E-AC415AF2D2C0}"/>
              </a:ext>
            </a:extLst>
          </p:cNvPr>
          <p:cNvSpPr>
            <a:spLocks noGrp="1"/>
          </p:cNvSpPr>
          <p:nvPr>
            <p:ph type="sldNum" sz="quarter" idx="12"/>
          </p:nvPr>
        </p:nvSpPr>
        <p:spPr>
          <a:xfrm>
            <a:off x="8610600" y="6356350"/>
            <a:ext cx="2743200" cy="365125"/>
          </a:xfrm>
          <a:prstGeom prst="rect">
            <a:avLst/>
          </a:prstGeom>
        </p:spPr>
        <p:txBody>
          <a:bodyPr/>
          <a:lstStyle/>
          <a:p>
            <a:fld id="{4B8836F1-0B7F-43F0-9BE9-81A67116BA4C}" type="slidenum">
              <a:rPr lang="en-US" smtClean="0"/>
              <a:t>‹#›</a:t>
            </a:fld>
            <a:endParaRPr lang="en-US"/>
          </a:p>
        </p:txBody>
      </p:sp>
    </p:spTree>
    <p:extLst>
      <p:ext uri="{BB962C8B-B14F-4D97-AF65-F5344CB8AC3E}">
        <p14:creationId xmlns:p14="http://schemas.microsoft.com/office/powerpoint/2010/main" val="2543591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89518-E5F8-0293-71A3-7D20628BB1D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6D5FACF-4285-560C-B7AB-4C789BA3BE71}"/>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08F0E7-FC0B-1E10-28D2-02156598931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1521A8-F5D1-97F3-7161-686581C556F6}"/>
              </a:ext>
            </a:extLst>
          </p:cNvPr>
          <p:cNvSpPr>
            <a:spLocks noGrp="1"/>
          </p:cNvSpPr>
          <p:nvPr>
            <p:ph type="dt" sz="half" idx="10"/>
          </p:nvPr>
        </p:nvSpPr>
        <p:spPr>
          <a:xfrm>
            <a:off x="838200" y="6356350"/>
            <a:ext cx="2743200" cy="365125"/>
          </a:xfrm>
          <a:prstGeom prst="rect">
            <a:avLst/>
          </a:prstGeom>
        </p:spPr>
        <p:txBody>
          <a:bodyPr/>
          <a:lstStyle/>
          <a:p>
            <a:fld id="{016B0EE1-25D8-4892-9294-0E10C41CC866}" type="datetimeFigureOut">
              <a:rPr lang="en-US" smtClean="0"/>
              <a:t>01/04/2026</a:t>
            </a:fld>
            <a:endParaRPr lang="en-US"/>
          </a:p>
        </p:txBody>
      </p:sp>
      <p:sp>
        <p:nvSpPr>
          <p:cNvPr id="6" name="Footer Placeholder 5">
            <a:extLst>
              <a:ext uri="{FF2B5EF4-FFF2-40B4-BE49-F238E27FC236}">
                <a16:creationId xmlns:a16="http://schemas.microsoft.com/office/drawing/2014/main" id="{6CC83AEC-BEAB-CB23-6AEC-EE48C01801E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1FDD8A7-2DBE-04D0-D50F-55F6F22F5EEC}"/>
              </a:ext>
            </a:extLst>
          </p:cNvPr>
          <p:cNvSpPr>
            <a:spLocks noGrp="1"/>
          </p:cNvSpPr>
          <p:nvPr>
            <p:ph type="sldNum" sz="quarter" idx="12"/>
          </p:nvPr>
        </p:nvSpPr>
        <p:spPr>
          <a:xfrm>
            <a:off x="8610600" y="6356350"/>
            <a:ext cx="2743200" cy="365125"/>
          </a:xfrm>
          <a:prstGeom prst="rect">
            <a:avLst/>
          </a:prstGeom>
        </p:spPr>
        <p:txBody>
          <a:bodyPr/>
          <a:lstStyle/>
          <a:p>
            <a:fld id="{4B8836F1-0B7F-43F0-9BE9-81A67116BA4C}" type="slidenum">
              <a:rPr lang="en-US" smtClean="0"/>
              <a:t>‹#›</a:t>
            </a:fld>
            <a:endParaRPr lang="en-US"/>
          </a:p>
        </p:txBody>
      </p:sp>
    </p:spTree>
    <p:extLst>
      <p:ext uri="{BB962C8B-B14F-4D97-AF65-F5344CB8AC3E}">
        <p14:creationId xmlns:p14="http://schemas.microsoft.com/office/powerpoint/2010/main" val="2005115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2BF7E-134A-1F81-C9D9-D2A4BEE54AC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FD3EEA7-0901-B775-086A-C3933A8ADD8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AB1BD0-86A1-99BE-7AA5-D735C80AFB1D}"/>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F6DCB7-5F3F-27D3-324F-E94D85D925C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CB61E6-E428-5EF4-DC26-B9892BEDAB1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7D460B-89BB-5944-9879-077B68F1BA5A}"/>
              </a:ext>
            </a:extLst>
          </p:cNvPr>
          <p:cNvSpPr>
            <a:spLocks noGrp="1"/>
          </p:cNvSpPr>
          <p:nvPr>
            <p:ph type="dt" sz="half" idx="10"/>
          </p:nvPr>
        </p:nvSpPr>
        <p:spPr>
          <a:xfrm>
            <a:off x="838200" y="6356350"/>
            <a:ext cx="2743200" cy="365125"/>
          </a:xfrm>
          <a:prstGeom prst="rect">
            <a:avLst/>
          </a:prstGeom>
        </p:spPr>
        <p:txBody>
          <a:bodyPr/>
          <a:lstStyle/>
          <a:p>
            <a:fld id="{016B0EE1-25D8-4892-9294-0E10C41CC866}" type="datetimeFigureOut">
              <a:rPr lang="en-US" smtClean="0"/>
              <a:t>01/04/2026</a:t>
            </a:fld>
            <a:endParaRPr lang="en-US"/>
          </a:p>
        </p:txBody>
      </p:sp>
      <p:sp>
        <p:nvSpPr>
          <p:cNvPr id="8" name="Footer Placeholder 7">
            <a:extLst>
              <a:ext uri="{FF2B5EF4-FFF2-40B4-BE49-F238E27FC236}">
                <a16:creationId xmlns:a16="http://schemas.microsoft.com/office/drawing/2014/main" id="{06231FC9-3EA9-5684-799D-78BADEE3CAF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C917D4D-8261-6746-3A99-7265833A20F3}"/>
              </a:ext>
            </a:extLst>
          </p:cNvPr>
          <p:cNvSpPr>
            <a:spLocks noGrp="1"/>
          </p:cNvSpPr>
          <p:nvPr>
            <p:ph type="sldNum" sz="quarter" idx="12"/>
          </p:nvPr>
        </p:nvSpPr>
        <p:spPr>
          <a:xfrm>
            <a:off x="8610600" y="6356350"/>
            <a:ext cx="2743200" cy="365125"/>
          </a:xfrm>
          <a:prstGeom prst="rect">
            <a:avLst/>
          </a:prstGeom>
        </p:spPr>
        <p:txBody>
          <a:bodyPr/>
          <a:lstStyle/>
          <a:p>
            <a:fld id="{4B8836F1-0B7F-43F0-9BE9-81A67116BA4C}" type="slidenum">
              <a:rPr lang="en-US" smtClean="0"/>
              <a:t>‹#›</a:t>
            </a:fld>
            <a:endParaRPr lang="en-US"/>
          </a:p>
        </p:txBody>
      </p:sp>
    </p:spTree>
    <p:extLst>
      <p:ext uri="{BB962C8B-B14F-4D97-AF65-F5344CB8AC3E}">
        <p14:creationId xmlns:p14="http://schemas.microsoft.com/office/powerpoint/2010/main" val="3259830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5808-C7E7-926A-6BC5-7F61258A72B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AC4A29B-7043-4893-E13F-FF07718AD850}"/>
              </a:ext>
            </a:extLst>
          </p:cNvPr>
          <p:cNvSpPr>
            <a:spLocks noGrp="1"/>
          </p:cNvSpPr>
          <p:nvPr>
            <p:ph type="dt" sz="half" idx="10"/>
          </p:nvPr>
        </p:nvSpPr>
        <p:spPr>
          <a:xfrm>
            <a:off x="838200" y="6356350"/>
            <a:ext cx="2743200" cy="365125"/>
          </a:xfrm>
          <a:prstGeom prst="rect">
            <a:avLst/>
          </a:prstGeom>
        </p:spPr>
        <p:txBody>
          <a:bodyPr/>
          <a:lstStyle/>
          <a:p>
            <a:fld id="{016B0EE1-25D8-4892-9294-0E10C41CC866}" type="datetimeFigureOut">
              <a:rPr lang="en-US" smtClean="0"/>
              <a:t>01/04/2026</a:t>
            </a:fld>
            <a:endParaRPr lang="en-US"/>
          </a:p>
        </p:txBody>
      </p:sp>
      <p:sp>
        <p:nvSpPr>
          <p:cNvPr id="4" name="Footer Placeholder 3">
            <a:extLst>
              <a:ext uri="{FF2B5EF4-FFF2-40B4-BE49-F238E27FC236}">
                <a16:creationId xmlns:a16="http://schemas.microsoft.com/office/drawing/2014/main" id="{D26D810B-E27E-F8C3-9260-3298ECFD12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B1D967F-C33A-8691-97EE-AC290EE882A0}"/>
              </a:ext>
            </a:extLst>
          </p:cNvPr>
          <p:cNvSpPr>
            <a:spLocks noGrp="1"/>
          </p:cNvSpPr>
          <p:nvPr>
            <p:ph type="sldNum" sz="quarter" idx="12"/>
          </p:nvPr>
        </p:nvSpPr>
        <p:spPr>
          <a:xfrm>
            <a:off x="8610600" y="6356350"/>
            <a:ext cx="2743200" cy="365125"/>
          </a:xfrm>
          <a:prstGeom prst="rect">
            <a:avLst/>
          </a:prstGeom>
        </p:spPr>
        <p:txBody>
          <a:bodyPr/>
          <a:lstStyle/>
          <a:p>
            <a:fld id="{4B8836F1-0B7F-43F0-9BE9-81A67116BA4C}" type="slidenum">
              <a:rPr lang="en-US" smtClean="0"/>
              <a:t>‹#›</a:t>
            </a:fld>
            <a:endParaRPr lang="en-US"/>
          </a:p>
        </p:txBody>
      </p:sp>
    </p:spTree>
    <p:extLst>
      <p:ext uri="{BB962C8B-B14F-4D97-AF65-F5344CB8AC3E}">
        <p14:creationId xmlns:p14="http://schemas.microsoft.com/office/powerpoint/2010/main" val="2161331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FE9875-95B8-C5BC-8AA1-48E9646918C3}"/>
              </a:ext>
            </a:extLst>
          </p:cNvPr>
          <p:cNvSpPr>
            <a:spLocks noGrp="1"/>
          </p:cNvSpPr>
          <p:nvPr>
            <p:ph type="dt" sz="half" idx="10"/>
          </p:nvPr>
        </p:nvSpPr>
        <p:spPr>
          <a:xfrm>
            <a:off x="838200" y="6356350"/>
            <a:ext cx="2743200" cy="365125"/>
          </a:xfrm>
          <a:prstGeom prst="rect">
            <a:avLst/>
          </a:prstGeom>
        </p:spPr>
        <p:txBody>
          <a:bodyPr/>
          <a:lstStyle/>
          <a:p>
            <a:fld id="{016B0EE1-25D8-4892-9294-0E10C41CC866}" type="datetimeFigureOut">
              <a:rPr lang="en-US" smtClean="0"/>
              <a:t>01/04/2026</a:t>
            </a:fld>
            <a:endParaRPr lang="en-US"/>
          </a:p>
        </p:txBody>
      </p:sp>
      <p:sp>
        <p:nvSpPr>
          <p:cNvPr id="3" name="Footer Placeholder 2">
            <a:extLst>
              <a:ext uri="{FF2B5EF4-FFF2-40B4-BE49-F238E27FC236}">
                <a16:creationId xmlns:a16="http://schemas.microsoft.com/office/drawing/2014/main" id="{0681E75E-D861-D648-081D-956DC264F2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E81A106-0179-AE21-2132-30C320246FBF}"/>
              </a:ext>
            </a:extLst>
          </p:cNvPr>
          <p:cNvSpPr>
            <a:spLocks noGrp="1"/>
          </p:cNvSpPr>
          <p:nvPr>
            <p:ph type="sldNum" sz="quarter" idx="12"/>
          </p:nvPr>
        </p:nvSpPr>
        <p:spPr>
          <a:xfrm>
            <a:off x="8610600" y="6356350"/>
            <a:ext cx="2743200" cy="365125"/>
          </a:xfrm>
          <a:prstGeom prst="rect">
            <a:avLst/>
          </a:prstGeom>
        </p:spPr>
        <p:txBody>
          <a:bodyPr/>
          <a:lstStyle/>
          <a:p>
            <a:fld id="{4B8836F1-0B7F-43F0-9BE9-81A67116BA4C}" type="slidenum">
              <a:rPr lang="en-US" smtClean="0"/>
              <a:t>‹#›</a:t>
            </a:fld>
            <a:endParaRPr lang="en-US"/>
          </a:p>
        </p:txBody>
      </p:sp>
    </p:spTree>
    <p:extLst>
      <p:ext uri="{BB962C8B-B14F-4D97-AF65-F5344CB8AC3E}">
        <p14:creationId xmlns:p14="http://schemas.microsoft.com/office/powerpoint/2010/main" val="2688140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30887-F4B2-8C6F-882A-D21ABE45A27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125FDC-E040-2CB5-62EC-5579D5A8B89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DA6D94-BF88-FB87-F565-3CAE0949FD4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428EA1-1E43-1950-45FE-CABA39E84F02}"/>
              </a:ext>
            </a:extLst>
          </p:cNvPr>
          <p:cNvSpPr>
            <a:spLocks noGrp="1"/>
          </p:cNvSpPr>
          <p:nvPr>
            <p:ph type="dt" sz="half" idx="10"/>
          </p:nvPr>
        </p:nvSpPr>
        <p:spPr>
          <a:xfrm>
            <a:off x="838200" y="6356350"/>
            <a:ext cx="2743200" cy="365125"/>
          </a:xfrm>
          <a:prstGeom prst="rect">
            <a:avLst/>
          </a:prstGeom>
        </p:spPr>
        <p:txBody>
          <a:bodyPr/>
          <a:lstStyle/>
          <a:p>
            <a:fld id="{016B0EE1-25D8-4892-9294-0E10C41CC866}" type="datetimeFigureOut">
              <a:rPr lang="en-US" smtClean="0"/>
              <a:t>01/04/2026</a:t>
            </a:fld>
            <a:endParaRPr lang="en-US"/>
          </a:p>
        </p:txBody>
      </p:sp>
      <p:sp>
        <p:nvSpPr>
          <p:cNvPr id="6" name="Footer Placeholder 5">
            <a:extLst>
              <a:ext uri="{FF2B5EF4-FFF2-40B4-BE49-F238E27FC236}">
                <a16:creationId xmlns:a16="http://schemas.microsoft.com/office/drawing/2014/main" id="{95E4259A-3F4D-1B67-6C84-A9BAF718F31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407766C-032F-2A81-DD00-BD22C7D18F13}"/>
              </a:ext>
            </a:extLst>
          </p:cNvPr>
          <p:cNvSpPr>
            <a:spLocks noGrp="1"/>
          </p:cNvSpPr>
          <p:nvPr>
            <p:ph type="sldNum" sz="quarter" idx="12"/>
          </p:nvPr>
        </p:nvSpPr>
        <p:spPr>
          <a:xfrm>
            <a:off x="8610600" y="6356350"/>
            <a:ext cx="2743200" cy="365125"/>
          </a:xfrm>
          <a:prstGeom prst="rect">
            <a:avLst/>
          </a:prstGeom>
        </p:spPr>
        <p:txBody>
          <a:bodyPr/>
          <a:lstStyle/>
          <a:p>
            <a:fld id="{4B8836F1-0B7F-43F0-9BE9-81A67116BA4C}" type="slidenum">
              <a:rPr lang="en-US" smtClean="0"/>
              <a:t>‹#›</a:t>
            </a:fld>
            <a:endParaRPr lang="en-US"/>
          </a:p>
        </p:txBody>
      </p:sp>
    </p:spTree>
    <p:extLst>
      <p:ext uri="{BB962C8B-B14F-4D97-AF65-F5344CB8AC3E}">
        <p14:creationId xmlns:p14="http://schemas.microsoft.com/office/powerpoint/2010/main" val="1778281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5FB2F-A881-6E37-5F61-48DDF7F2C18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ADF931-5B30-F0DF-ECF0-E05D86B1D9F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B1AD86-3712-7CDF-8FD0-D4D542A245F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F298A8-B056-D84D-6435-B3AB15D22A42}"/>
              </a:ext>
            </a:extLst>
          </p:cNvPr>
          <p:cNvSpPr>
            <a:spLocks noGrp="1"/>
          </p:cNvSpPr>
          <p:nvPr>
            <p:ph type="dt" sz="half" idx="10"/>
          </p:nvPr>
        </p:nvSpPr>
        <p:spPr>
          <a:xfrm>
            <a:off x="838200" y="6356350"/>
            <a:ext cx="2743200" cy="365125"/>
          </a:xfrm>
          <a:prstGeom prst="rect">
            <a:avLst/>
          </a:prstGeom>
        </p:spPr>
        <p:txBody>
          <a:bodyPr/>
          <a:lstStyle/>
          <a:p>
            <a:fld id="{016B0EE1-25D8-4892-9294-0E10C41CC866}" type="datetimeFigureOut">
              <a:rPr lang="en-US" smtClean="0"/>
              <a:t>01/04/2026</a:t>
            </a:fld>
            <a:endParaRPr lang="en-US"/>
          </a:p>
        </p:txBody>
      </p:sp>
      <p:sp>
        <p:nvSpPr>
          <p:cNvPr id="6" name="Footer Placeholder 5">
            <a:extLst>
              <a:ext uri="{FF2B5EF4-FFF2-40B4-BE49-F238E27FC236}">
                <a16:creationId xmlns:a16="http://schemas.microsoft.com/office/drawing/2014/main" id="{975CD01E-9267-905A-4673-FAD204DC589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409BF6E-6A48-7686-CD1F-E8BC52714619}"/>
              </a:ext>
            </a:extLst>
          </p:cNvPr>
          <p:cNvSpPr>
            <a:spLocks noGrp="1"/>
          </p:cNvSpPr>
          <p:nvPr>
            <p:ph type="sldNum" sz="quarter" idx="12"/>
          </p:nvPr>
        </p:nvSpPr>
        <p:spPr>
          <a:xfrm>
            <a:off x="8610600" y="6356350"/>
            <a:ext cx="2743200" cy="365125"/>
          </a:xfrm>
          <a:prstGeom prst="rect">
            <a:avLst/>
          </a:prstGeom>
        </p:spPr>
        <p:txBody>
          <a:bodyPr/>
          <a:lstStyle/>
          <a:p>
            <a:fld id="{4B8836F1-0B7F-43F0-9BE9-81A67116BA4C}" type="slidenum">
              <a:rPr lang="en-US" smtClean="0"/>
              <a:t>‹#›</a:t>
            </a:fld>
            <a:endParaRPr lang="en-US"/>
          </a:p>
        </p:txBody>
      </p:sp>
    </p:spTree>
    <p:extLst>
      <p:ext uri="{BB962C8B-B14F-4D97-AF65-F5344CB8AC3E}">
        <p14:creationId xmlns:p14="http://schemas.microsoft.com/office/powerpoint/2010/main" val="2512360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white circle with leaves and blue text&#10;&#10;Description automatically generated">
            <a:extLst>
              <a:ext uri="{FF2B5EF4-FFF2-40B4-BE49-F238E27FC236}">
                <a16:creationId xmlns:a16="http://schemas.microsoft.com/office/drawing/2014/main" id="{819EEA39-3B79-81EA-7B1B-BED8FC94978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64850" y="227618"/>
            <a:ext cx="1416574" cy="1416574"/>
          </a:xfrm>
          <a:prstGeom prst="rect">
            <a:avLst/>
          </a:prstGeom>
        </p:spPr>
      </p:pic>
    </p:spTree>
    <p:extLst>
      <p:ext uri="{BB962C8B-B14F-4D97-AF65-F5344CB8AC3E}">
        <p14:creationId xmlns:p14="http://schemas.microsoft.com/office/powerpoint/2010/main" val="1935219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14.png"/><Relationship Id="rId10" Type="http://schemas.openxmlformats.org/officeDocument/2006/relationships/image" Target="../media/image17.png"/><Relationship Id="rId4" Type="http://schemas.openxmlformats.org/officeDocument/2006/relationships/image" Target="../media/image8.sv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1C2F3E1-871B-4A0E-A345-984266872815}"/>
              </a:ext>
            </a:extLst>
          </p:cNvPr>
          <p:cNvSpPr/>
          <p:nvPr/>
        </p:nvSpPr>
        <p:spPr>
          <a:xfrm>
            <a:off x="455487" y="391703"/>
            <a:ext cx="11281025" cy="6074594"/>
          </a:xfrm>
          <a:prstGeom prst="roundRect">
            <a:avLst/>
          </a:prstGeom>
          <a:solidFill>
            <a:schemeClr val="bg1"/>
          </a:solidFill>
          <a:ln>
            <a:solidFill>
              <a:srgbClr val="FAC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BCB386B0-4138-46D1-A551-53B33D78A055}"/>
              </a:ext>
            </a:extLst>
          </p:cNvPr>
          <p:cNvSpPr txBox="1"/>
          <p:nvPr/>
        </p:nvSpPr>
        <p:spPr>
          <a:xfrm>
            <a:off x="1685925" y="405619"/>
            <a:ext cx="9086850" cy="646331"/>
          </a:xfrm>
          <a:prstGeom prst="rect">
            <a:avLst/>
          </a:prstGeom>
          <a:noFill/>
        </p:spPr>
        <p:txBody>
          <a:bodyPr wrap="square" rtlCol="0">
            <a:spAutoFit/>
          </a:bodyPr>
          <a:lstStyle/>
          <a:p>
            <a:pPr lvl="0"/>
            <a:r>
              <a:rPr lang="en-US" sz="3600" b="1" dirty="0">
                <a:solidFill>
                  <a:srgbClr val="FF3399"/>
                </a:solidFill>
                <a:latin typeface="Cambria" panose="02040503050406030204" pitchFamily="18" charset="0"/>
                <a:ea typeface="Cambria" panose="02040503050406030204" pitchFamily="18" charset="0"/>
              </a:rPr>
              <a:t>1. </a:t>
            </a:r>
            <a:r>
              <a:rPr lang="vi-VN" sz="3600" b="1" dirty="0">
                <a:solidFill>
                  <a:srgbClr val="FF3399"/>
                </a:solidFill>
                <a:latin typeface="Cambria" panose="02040503050406030204" pitchFamily="18" charset="0"/>
                <a:ea typeface="Cambria" panose="02040503050406030204" pitchFamily="18" charset="0"/>
              </a:rPr>
              <a:t>Đọc bài văn dưới đây và trả lời câu hỏi.</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14854755-AA13-4437-9483-1C9B827D07AA}"/>
              </a:ext>
            </a:extLst>
          </p:cNvPr>
          <p:cNvSpPr txBox="1"/>
          <p:nvPr/>
        </p:nvSpPr>
        <p:spPr>
          <a:xfrm>
            <a:off x="575353" y="990394"/>
            <a:ext cx="8292422" cy="4955203"/>
          </a:xfrm>
          <a:prstGeom prst="rect">
            <a:avLst/>
          </a:prstGeom>
          <a:noFill/>
        </p:spPr>
        <p:txBody>
          <a:bodyPr wrap="square" rtlCol="0">
            <a:spAutoFit/>
          </a:bodyPr>
          <a:lstStyle/>
          <a:p>
            <a:pPr algn="ctr"/>
            <a:r>
              <a:rPr lang="en-US" sz="2800" b="1" dirty="0">
                <a:solidFill>
                  <a:srgbClr val="002060"/>
                </a:solidFill>
                <a:latin typeface="Cambria" panose="02040503050406030204" pitchFamily="18" charset="0"/>
                <a:ea typeface="Cambria" panose="02040503050406030204" pitchFamily="18" charset="0"/>
              </a:rPr>
              <a:t>CÂY CÀ CHUA</a:t>
            </a:r>
          </a:p>
          <a:p>
            <a:pPr algn="just"/>
            <a:r>
              <a:rPr lang="en-US" dirty="0">
                <a:solidFill>
                  <a:srgbClr val="002060"/>
                </a:solidFill>
                <a:latin typeface="Cambria" panose="02040503050406030204" pitchFamily="18" charset="0"/>
                <a:ea typeface="Cambria" panose="02040503050406030204" pitchFamily="18" charset="0"/>
              </a:rPr>
              <a:t>   </a:t>
            </a:r>
            <a:r>
              <a:rPr lang="vi-VN" dirty="0">
                <a:solidFill>
                  <a:srgbClr val="002060"/>
                </a:solidFill>
                <a:latin typeface="Cambria" panose="02040503050406030204" pitchFamily="18" charset="0"/>
                <a:ea typeface="Cambria" panose="02040503050406030204" pitchFamily="18" charset="0"/>
              </a:rPr>
              <a:t>Khi những con chim sếu từ thượng nguồn sông Hồng bay dọc lòng sông xuôi về nam, đồng cà chua đã chín rộ. Ruộng cà chua đẹp từ lúc trồng cho đến khi thu hái. Dưới bàn tay vun bón, tưới tắm của dân làng, cà chua lớn lên trông thấy.</a:t>
            </a:r>
          </a:p>
          <a:p>
            <a:pPr algn="just"/>
            <a:r>
              <a:rPr lang="en-US" dirty="0">
                <a:solidFill>
                  <a:srgbClr val="002060"/>
                </a:solidFill>
                <a:latin typeface="Cambria" panose="02040503050406030204" pitchFamily="18" charset="0"/>
                <a:ea typeface="Cambria" panose="02040503050406030204" pitchFamily="18" charset="0"/>
              </a:rPr>
              <a:t>   </a:t>
            </a:r>
            <a:r>
              <a:rPr lang="vi-VN" dirty="0">
                <a:solidFill>
                  <a:srgbClr val="002060"/>
                </a:solidFill>
                <a:latin typeface="Cambria" panose="02040503050406030204" pitchFamily="18" charset="0"/>
                <a:ea typeface="Cambria" panose="02040503050406030204" pitchFamily="18" charset="0"/>
              </a:rPr>
              <a:t>Cây cà chua vươn những ngọn, những tán toả hết sức mình. Những tầng lá như thảm đen, thêu màu xanh, phủ kín mặt ruộng. Rồi từ trong cái chăn hoa gấm xanh ấy bỗng hiện thêm những chùm hoa vàng xinh xắn. Hoa điểm xuyết từ gốc lên ngọn, hoa sai chi chít. Nắng gửi thêm màu đẹp trên hoa. Hoa như đàn bướm đồng nhỏ bạt ngàn chui rúc trong mọi tầng lá của vùng bãi bát ngát.</a:t>
            </a:r>
          </a:p>
          <a:p>
            <a:pPr algn="just"/>
            <a:r>
              <a:rPr lang="en-US" dirty="0">
                <a:solidFill>
                  <a:srgbClr val="002060"/>
                </a:solidFill>
                <a:latin typeface="Cambria" panose="02040503050406030204" pitchFamily="18" charset="0"/>
                <a:ea typeface="Cambria" panose="02040503050406030204" pitchFamily="18" charset="0"/>
              </a:rPr>
              <a:t>   </a:t>
            </a:r>
            <a:r>
              <a:rPr lang="vi-VN" dirty="0">
                <a:solidFill>
                  <a:srgbClr val="002060"/>
                </a:solidFill>
                <a:latin typeface="Cambria" panose="02040503050406030204" pitchFamily="18" charset="0"/>
                <a:ea typeface="Cambria" panose="02040503050406030204" pitchFamily="18" charset="0"/>
              </a:rPr>
              <a:t>Thế rồi hoa biến đi để cây tạo ra những chùm quả nõn. Quả thầm lặng hiện ra mang đồng phục với cây mẹ. Quả xum xuê chi chít, quả lớn quả bé vui mắt như đàn gà mẹ đông con. Quả ở thân, quả leo nghịch ngợm lên ngọn. Nắng lại đến tạo vị thơm vị mát tụ dần trong quả. Mỗi quả cà chua chín là một mặt trời nhỏ, hiền dịu. Cà chua thắp đèn lồng trong lùm cây nhỏ bé, báo hiệu riêng gọi người đến hái.</a:t>
            </a:r>
          </a:p>
          <a:p>
            <a:pPr algn="just"/>
            <a:r>
              <a:rPr lang="en-US" dirty="0">
                <a:solidFill>
                  <a:srgbClr val="002060"/>
                </a:solidFill>
                <a:latin typeface="Cambria" panose="02040503050406030204" pitchFamily="18" charset="0"/>
                <a:ea typeface="Cambria" panose="02040503050406030204" pitchFamily="18" charset="0"/>
              </a:rPr>
              <a:t>   </a:t>
            </a:r>
            <a:r>
              <a:rPr lang="vi-VN" dirty="0">
                <a:solidFill>
                  <a:srgbClr val="002060"/>
                </a:solidFill>
                <a:latin typeface="Cambria" panose="02040503050406030204" pitchFamily="18" charset="0"/>
                <a:ea typeface="Cambria" panose="02040503050406030204" pitchFamily="18" charset="0"/>
              </a:rPr>
              <a:t>Cà chua có mặt trong những bữa tiệc sang cho đến những bữa cơm đơn giản nấu vội vàng, cà chua còn là quà cho các trẻ em vùng đất bãi.</a:t>
            </a:r>
          </a:p>
          <a:p>
            <a:pPr algn="r"/>
            <a:r>
              <a:rPr lang="vi-VN" dirty="0">
                <a:solidFill>
                  <a:srgbClr val="002060"/>
                </a:solidFill>
                <a:latin typeface="Cambria" panose="02040503050406030204" pitchFamily="18" charset="0"/>
                <a:ea typeface="Cambria" panose="02040503050406030204" pitchFamily="18" charset="0"/>
              </a:rPr>
              <a:t>(Theo Ngô Văn Phú)</a:t>
            </a:r>
          </a:p>
        </p:txBody>
      </p:sp>
      <p:pic>
        <p:nvPicPr>
          <p:cNvPr id="6" name="Picture 5">
            <a:extLst>
              <a:ext uri="{FF2B5EF4-FFF2-40B4-BE49-F238E27FC236}">
                <a16:creationId xmlns:a16="http://schemas.microsoft.com/office/drawing/2014/main" id="{869E6034-15F5-BC06-0BA1-B45B17471826}"/>
              </a:ext>
            </a:extLst>
          </p:cNvPr>
          <p:cNvPicPr>
            <a:picLocks noChangeAspect="1"/>
          </p:cNvPicPr>
          <p:nvPr/>
        </p:nvPicPr>
        <p:blipFill>
          <a:blip r:embed="rId2"/>
          <a:stretch>
            <a:fillRect/>
          </a:stretch>
        </p:blipFill>
        <p:spPr>
          <a:xfrm>
            <a:off x="8772524" y="1562101"/>
            <a:ext cx="2909445" cy="2276474"/>
          </a:xfrm>
          <a:prstGeom prst="rect">
            <a:avLst/>
          </a:prstGeom>
        </p:spPr>
      </p:pic>
    </p:spTree>
    <p:extLst>
      <p:ext uri="{BB962C8B-B14F-4D97-AF65-F5344CB8AC3E}">
        <p14:creationId xmlns:p14="http://schemas.microsoft.com/office/powerpoint/2010/main" val="23739945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16">
            <a:extLst>
              <a:ext uri="{FF2B5EF4-FFF2-40B4-BE49-F238E27FC236}">
                <a16:creationId xmlns:a16="http://schemas.microsoft.com/office/drawing/2014/main" id="{F2B702CF-DBEB-7264-2B75-A61F18D5C693}"/>
              </a:ext>
            </a:extLst>
          </p:cNvPr>
          <p:cNvPicPr>
            <a:picLocks noChangeAspect="1"/>
          </p:cNvPicPr>
          <p:nvPr/>
        </p:nvPicPr>
        <p:blipFill>
          <a:blip r:embed="rId2"/>
          <a:srcRect/>
          <a:stretch>
            <a:fillRect/>
          </a:stretch>
        </p:blipFill>
        <p:spPr>
          <a:xfrm>
            <a:off x="10312658" y="73787"/>
            <a:ext cx="1795758" cy="1640874"/>
          </a:xfrm>
          <a:prstGeom prst="rect">
            <a:avLst/>
          </a:prstGeom>
        </p:spPr>
      </p:pic>
      <p:grpSp>
        <p:nvGrpSpPr>
          <p:cNvPr id="8" name="Group 7">
            <a:extLst>
              <a:ext uri="{FF2B5EF4-FFF2-40B4-BE49-F238E27FC236}">
                <a16:creationId xmlns:a16="http://schemas.microsoft.com/office/drawing/2014/main" id="{C1D11D9E-382F-4463-A4A6-0540970B8862}"/>
              </a:ext>
            </a:extLst>
          </p:cNvPr>
          <p:cNvGrpSpPr/>
          <p:nvPr/>
        </p:nvGrpSpPr>
        <p:grpSpPr>
          <a:xfrm>
            <a:off x="-225682" y="392774"/>
            <a:ext cx="9811472" cy="4302516"/>
            <a:chOff x="-81564" y="42076"/>
            <a:chExt cx="11721619" cy="5483924"/>
          </a:xfrm>
        </p:grpSpPr>
        <p:pic>
          <p:nvPicPr>
            <p:cNvPr id="11" name="Picture 10">
              <a:extLst>
                <a:ext uri="{FF2B5EF4-FFF2-40B4-BE49-F238E27FC236}">
                  <a16:creationId xmlns:a16="http://schemas.microsoft.com/office/drawing/2014/main" id="{86E00E9E-9567-4EFA-8694-A000FBFF69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405" y="773040"/>
              <a:ext cx="11082650" cy="4752960"/>
            </a:xfrm>
            <a:prstGeom prst="rect">
              <a:avLst/>
            </a:prstGeom>
          </p:spPr>
        </p:pic>
        <p:pic>
          <p:nvPicPr>
            <p:cNvPr id="12" name="Picture 11">
              <a:extLst>
                <a:ext uri="{FF2B5EF4-FFF2-40B4-BE49-F238E27FC236}">
                  <a16:creationId xmlns:a16="http://schemas.microsoft.com/office/drawing/2014/main" id="{D65AB69E-C7B0-4845-9C57-016DFD3F7E3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1564" y="42076"/>
              <a:ext cx="1519299" cy="1519299"/>
            </a:xfrm>
            <a:prstGeom prst="rect">
              <a:avLst/>
            </a:prstGeom>
          </p:spPr>
        </p:pic>
        <p:sp>
          <p:nvSpPr>
            <p:cNvPr id="13" name="TextBox 12">
              <a:extLst>
                <a:ext uri="{FF2B5EF4-FFF2-40B4-BE49-F238E27FC236}">
                  <a16:creationId xmlns:a16="http://schemas.microsoft.com/office/drawing/2014/main" id="{6290537E-88B1-47B7-9821-87B44C8BF715}"/>
                </a:ext>
              </a:extLst>
            </p:cNvPr>
            <p:cNvSpPr txBox="1"/>
            <p:nvPr/>
          </p:nvSpPr>
          <p:spPr>
            <a:xfrm>
              <a:off x="750580" y="930097"/>
              <a:ext cx="10655365" cy="45113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Ghi</a:t>
              </a:r>
              <a:r>
                <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nhớ</a:t>
              </a:r>
              <a:r>
                <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Ngoài tả lần lượt từng bộ phận của cây, ta có thể </a:t>
              </a: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tả từng đặc điểm của cây theo các giai đoạn sinh trưởng phát triển</a:t>
              </a: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 Có thể tả kết hợp sự vật, hoạt động liên quan đến cây.</a:t>
              </a:r>
              <a:endPar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pic>
        <p:nvPicPr>
          <p:cNvPr id="14" name="Picture 13" descr="A picture containing clipart&#10;&#10;Description automatically generated">
            <a:extLst>
              <a:ext uri="{FF2B5EF4-FFF2-40B4-BE49-F238E27FC236}">
                <a16:creationId xmlns:a16="http://schemas.microsoft.com/office/drawing/2014/main" id="{76DAEF27-1B09-47A2-9701-B281C63C5936}"/>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0955" b="88329" l="29245" r="47642">
                        <a14:foregroundMark x1="41792" y1="38727" x2="42830" y2="42971"/>
                        <a14:foregroundMark x1="34717" y1="57294" x2="35849" y2="61804"/>
                        <a14:foregroundMark x1="40283" y1="57825" x2="42830" y2="64456"/>
                        <a14:backgroundMark x1="39151" y1="20424" x2="39623" y2="22281"/>
                      </a14:backgroundRemoval>
                    </a14:imgEffect>
                  </a14:imgLayer>
                </a14:imgProps>
              </a:ext>
            </a:extLst>
          </a:blip>
          <a:srcRect l="27000" t="16611" r="50000" b="3490"/>
          <a:stretch/>
        </p:blipFill>
        <p:spPr>
          <a:xfrm flipH="1">
            <a:off x="8671956" y="2654702"/>
            <a:ext cx="3934433" cy="4861021"/>
          </a:xfrm>
          <a:prstGeom prst="rect">
            <a:avLst/>
          </a:prstGeom>
        </p:spPr>
      </p:pic>
    </p:spTree>
    <p:extLst>
      <p:ext uri="{BB962C8B-B14F-4D97-AF65-F5344CB8AC3E}">
        <p14:creationId xmlns:p14="http://schemas.microsoft.com/office/powerpoint/2010/main" val="25815841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7" descr="A colorful hot air balloon in the sky above trees&#10;&#10;Description automatically generated with low confidence">
            <a:extLst>
              <a:ext uri="{FF2B5EF4-FFF2-40B4-BE49-F238E27FC236}">
                <a16:creationId xmlns:a16="http://schemas.microsoft.com/office/drawing/2014/main" id="{9317F3DC-7D6C-5AB4-6866-FCBA189643D6}"/>
              </a:ext>
            </a:extLst>
          </p:cNvPr>
          <p:cNvPicPr>
            <a:picLocks noChangeAspect="1"/>
          </p:cNvPicPr>
          <p:nvPr/>
        </p:nvPicPr>
        <p:blipFill rotWithShape="1">
          <a:blip r:embed="rId2"/>
          <a:srcRect b="26243"/>
          <a:stretch/>
        </p:blipFill>
        <p:spPr>
          <a:xfrm>
            <a:off x="20" y="1282"/>
            <a:ext cx="12191980" cy="6856718"/>
          </a:xfrm>
          <a:prstGeom prst="rect">
            <a:avLst/>
          </a:prstGeom>
        </p:spPr>
      </p:pic>
      <p:pic>
        <p:nvPicPr>
          <p:cNvPr id="5" name="Picture 17">
            <a:extLst>
              <a:ext uri="{FF2B5EF4-FFF2-40B4-BE49-F238E27FC236}">
                <a16:creationId xmlns:a16="http://schemas.microsoft.com/office/drawing/2014/main" id="{74C119DB-2DF1-67F3-1D07-58F3A78A33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875276" y="-103251"/>
            <a:ext cx="7315200" cy="1673352"/>
          </a:xfrm>
          <a:prstGeom prst="rect">
            <a:avLst/>
          </a:prstGeom>
        </p:spPr>
      </p:pic>
      <p:pic>
        <p:nvPicPr>
          <p:cNvPr id="6" name="Picture 17">
            <a:extLst>
              <a:ext uri="{FF2B5EF4-FFF2-40B4-BE49-F238E27FC236}">
                <a16:creationId xmlns:a16="http://schemas.microsoft.com/office/drawing/2014/main" id="{38FF11ED-D189-F4A4-E7B0-21AFD7A8D1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122932" y="-103251"/>
            <a:ext cx="7315200" cy="1673352"/>
          </a:xfrm>
          <a:prstGeom prst="rect">
            <a:avLst/>
          </a:prstGeom>
        </p:spPr>
      </p:pic>
      <p:pic>
        <p:nvPicPr>
          <p:cNvPr id="7" name="Picture 20">
            <a:extLst>
              <a:ext uri="{FF2B5EF4-FFF2-40B4-BE49-F238E27FC236}">
                <a16:creationId xmlns:a16="http://schemas.microsoft.com/office/drawing/2014/main" id="{E8AAB25E-32F5-FCEF-F5FE-3624BB04F77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245605" y="5368716"/>
            <a:ext cx="3560546" cy="1592535"/>
          </a:xfrm>
          <a:prstGeom prst="rect">
            <a:avLst/>
          </a:prstGeom>
        </p:spPr>
      </p:pic>
      <p:pic>
        <p:nvPicPr>
          <p:cNvPr id="8" name="Picture 20">
            <a:extLst>
              <a:ext uri="{FF2B5EF4-FFF2-40B4-BE49-F238E27FC236}">
                <a16:creationId xmlns:a16="http://schemas.microsoft.com/office/drawing/2014/main" id="{9BCA0235-A29E-7F0E-D296-DB2980C863A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3095003" y="5368716"/>
            <a:ext cx="3560546" cy="1592535"/>
          </a:xfrm>
          <a:prstGeom prst="rect">
            <a:avLst/>
          </a:prstGeom>
        </p:spPr>
      </p:pic>
      <p:pic>
        <p:nvPicPr>
          <p:cNvPr id="10" name="Picture 20">
            <a:extLst>
              <a:ext uri="{FF2B5EF4-FFF2-40B4-BE49-F238E27FC236}">
                <a16:creationId xmlns:a16="http://schemas.microsoft.com/office/drawing/2014/main" id="{28A9711D-FA53-CC0D-8926-F9223F0FDAE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6188482" y="5368716"/>
            <a:ext cx="3560546" cy="1592535"/>
          </a:xfrm>
          <a:prstGeom prst="rect">
            <a:avLst/>
          </a:prstGeom>
        </p:spPr>
      </p:pic>
      <p:pic>
        <p:nvPicPr>
          <p:cNvPr id="11" name="Picture 20">
            <a:extLst>
              <a:ext uri="{FF2B5EF4-FFF2-40B4-BE49-F238E27FC236}">
                <a16:creationId xmlns:a16="http://schemas.microsoft.com/office/drawing/2014/main" id="{ABA5AA82-E925-58D6-1712-6E1D4E35EAB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676450" y="5426092"/>
            <a:ext cx="3560546" cy="1592535"/>
          </a:xfrm>
          <a:prstGeom prst="rect">
            <a:avLst/>
          </a:prstGeom>
        </p:spPr>
      </p:pic>
      <p:pic>
        <p:nvPicPr>
          <p:cNvPr id="13" name="Picture 12" descr="A picture containing toy, clipart&#10;&#10;Description automatically generated">
            <a:extLst>
              <a:ext uri="{FF2B5EF4-FFF2-40B4-BE49-F238E27FC236}">
                <a16:creationId xmlns:a16="http://schemas.microsoft.com/office/drawing/2014/main" id="{88F11E9B-B7B1-6ADA-5DB5-68A94F2340E3}"/>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055" b="49535" l="54913" r="95269">
                        <a14:foregroundMark x1="56571" y1="18277" x2="57986" y2="13425"/>
                        <a14:foregroundMark x1="65184" y1="15487" x2="67691" y2="17873"/>
                        <a14:foregroundMark x1="80873" y1="15649" x2="84068" y2="17711"/>
                        <a14:foregroundMark x1="73110" y1="47594" x2="72422" y2="44804"/>
                        <a14:foregroundMark x1="74929" y1="49535" x2="73676" y2="47594"/>
                        <a14:foregroundMark x1="63526" y1="48564" x2="61868" y2="45653"/>
                        <a14:foregroundMark x1="63122" y1="45774" x2="63809" y2="43550"/>
                        <a14:foregroundMark x1="87707" y1="26607" x2="86171" y2="29802"/>
                        <a14:foregroundMark x1="86737" y1="17307" x2="86737" y2="20097"/>
                        <a14:foregroundMark x1="71169" y1="19410" x2="70603" y2="20663"/>
                        <a14:foregroundMark x1="71290" y1="19127" x2="70603" y2="19531"/>
                        <a14:foregroundMark x1="54913" y1="17873" x2="56167" y2="15649"/>
                      </a14:backgroundRemoval>
                    </a14:imgEffect>
                  </a14:imgLayer>
                </a14:imgProps>
              </a:ext>
              <a:ext uri="{28A0092B-C50C-407E-A947-70E740481C1C}">
                <a14:useLocalDpi xmlns:a14="http://schemas.microsoft.com/office/drawing/2010/main" val="0"/>
              </a:ext>
            </a:extLst>
          </a:blip>
          <a:srcRect l="53260" b="48889"/>
          <a:stretch/>
        </p:blipFill>
        <p:spPr>
          <a:xfrm>
            <a:off x="48044" y="1894307"/>
            <a:ext cx="4633683" cy="5066943"/>
          </a:xfrm>
          <a:prstGeom prst="rect">
            <a:avLst/>
          </a:prstGeom>
        </p:spPr>
      </p:pic>
      <p:pic>
        <p:nvPicPr>
          <p:cNvPr id="2" name="Picture 24">
            <a:extLst>
              <a:ext uri="{FF2B5EF4-FFF2-40B4-BE49-F238E27FC236}">
                <a16:creationId xmlns:a16="http://schemas.microsoft.com/office/drawing/2014/main" id="{766D4D03-662F-7F59-A76C-BFC09171BC2E}"/>
              </a:ext>
            </a:extLst>
          </p:cNvPr>
          <p:cNvPicPr>
            <a:picLocks noChangeAspect="1"/>
          </p:cNvPicPr>
          <p:nvPr/>
        </p:nvPicPr>
        <p:blipFill>
          <a:blip r:embed="rId9"/>
          <a:srcRect/>
          <a:stretch>
            <a:fillRect/>
          </a:stretch>
        </p:blipFill>
        <p:spPr>
          <a:xfrm>
            <a:off x="3755502" y="144720"/>
            <a:ext cx="8197087" cy="4979730"/>
          </a:xfrm>
          <a:prstGeom prst="rect">
            <a:avLst/>
          </a:prstGeom>
        </p:spPr>
      </p:pic>
      <p:pic>
        <p:nvPicPr>
          <p:cNvPr id="12" name="Picture 11">
            <a:extLst>
              <a:ext uri="{FF2B5EF4-FFF2-40B4-BE49-F238E27FC236}">
                <a16:creationId xmlns:a16="http://schemas.microsoft.com/office/drawing/2014/main" id="{3BDD457E-DE3D-BC4D-E3A4-AEC96D2A50F3}"/>
              </a:ext>
            </a:extLst>
          </p:cNvPr>
          <p:cNvPicPr>
            <a:picLocks noChangeAspect="1"/>
          </p:cNvPicPr>
          <p:nvPr/>
        </p:nvPicPr>
        <p:blipFill>
          <a:blip r:embed="rId10"/>
          <a:stretch>
            <a:fillRect/>
          </a:stretch>
        </p:blipFill>
        <p:spPr>
          <a:xfrm>
            <a:off x="3951784" y="1483453"/>
            <a:ext cx="7584081" cy="3700593"/>
          </a:xfrm>
          <a:prstGeom prst="rect">
            <a:avLst/>
          </a:prstGeom>
        </p:spPr>
      </p:pic>
    </p:spTree>
    <p:extLst>
      <p:ext uri="{BB962C8B-B14F-4D97-AF65-F5344CB8AC3E}">
        <p14:creationId xmlns:p14="http://schemas.microsoft.com/office/powerpoint/2010/main" val="28931630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1C2F3E1-871B-4A0E-A345-984266872815}"/>
              </a:ext>
            </a:extLst>
          </p:cNvPr>
          <p:cNvSpPr/>
          <p:nvPr/>
        </p:nvSpPr>
        <p:spPr>
          <a:xfrm>
            <a:off x="314325" y="297951"/>
            <a:ext cx="11630025" cy="6277510"/>
          </a:xfrm>
          <a:prstGeom prst="roundRect">
            <a:avLst/>
          </a:prstGeom>
          <a:solidFill>
            <a:schemeClr val="bg1"/>
          </a:solidFill>
          <a:ln>
            <a:solidFill>
              <a:srgbClr val="FAC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4929A3F6-079F-640A-4EB3-0B9F755766C7}"/>
              </a:ext>
            </a:extLst>
          </p:cNvPr>
          <p:cNvSpPr/>
          <p:nvPr/>
        </p:nvSpPr>
        <p:spPr>
          <a:xfrm>
            <a:off x="942095" y="548419"/>
            <a:ext cx="10211680" cy="1051781"/>
          </a:xfrm>
          <a:prstGeom prst="round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dirty="0">
                <a:solidFill>
                  <a:srgbClr val="002060"/>
                </a:solidFill>
              </a:rPr>
              <a:t>a. </a:t>
            </a:r>
            <a:r>
              <a:rPr lang="en-US" sz="3200" dirty="0" err="1">
                <a:solidFill>
                  <a:srgbClr val="002060"/>
                </a:solidFill>
              </a:rPr>
              <a:t>Tìm</a:t>
            </a:r>
            <a:r>
              <a:rPr lang="en-US" sz="3200" dirty="0">
                <a:solidFill>
                  <a:srgbClr val="002060"/>
                </a:solidFill>
              </a:rPr>
              <a:t> </a:t>
            </a:r>
            <a:r>
              <a:rPr lang="en-US" sz="3200" dirty="0" err="1">
                <a:solidFill>
                  <a:srgbClr val="002060"/>
                </a:solidFill>
              </a:rPr>
              <a:t>phần</a:t>
            </a:r>
            <a:r>
              <a:rPr lang="en-US" sz="3200" dirty="0">
                <a:solidFill>
                  <a:srgbClr val="002060"/>
                </a:solidFill>
              </a:rPr>
              <a:t> </a:t>
            </a:r>
            <a:r>
              <a:rPr lang="en-US" sz="3200" dirty="0" err="1">
                <a:solidFill>
                  <a:srgbClr val="002060"/>
                </a:solidFill>
              </a:rPr>
              <a:t>mở</a:t>
            </a:r>
            <a:r>
              <a:rPr lang="en-US" sz="3200" dirty="0">
                <a:solidFill>
                  <a:srgbClr val="002060"/>
                </a:solidFill>
              </a:rPr>
              <a:t> </a:t>
            </a:r>
            <a:r>
              <a:rPr lang="en-US" sz="3200" dirty="0" err="1">
                <a:solidFill>
                  <a:srgbClr val="002060"/>
                </a:solidFill>
              </a:rPr>
              <a:t>bài</a:t>
            </a:r>
            <a:r>
              <a:rPr lang="en-US" sz="3200" dirty="0">
                <a:solidFill>
                  <a:srgbClr val="002060"/>
                </a:solidFill>
              </a:rPr>
              <a:t>, </a:t>
            </a:r>
            <a:r>
              <a:rPr lang="en-US" sz="3200" dirty="0" err="1">
                <a:solidFill>
                  <a:srgbClr val="002060"/>
                </a:solidFill>
              </a:rPr>
              <a:t>thân</a:t>
            </a:r>
            <a:r>
              <a:rPr lang="en-US" sz="3200" dirty="0">
                <a:solidFill>
                  <a:srgbClr val="002060"/>
                </a:solidFill>
              </a:rPr>
              <a:t> </a:t>
            </a:r>
            <a:r>
              <a:rPr lang="en-US" sz="3200" dirty="0" err="1">
                <a:solidFill>
                  <a:srgbClr val="002060"/>
                </a:solidFill>
              </a:rPr>
              <a:t>bài</a:t>
            </a:r>
            <a:r>
              <a:rPr lang="en-US" sz="3200" dirty="0">
                <a:solidFill>
                  <a:srgbClr val="002060"/>
                </a:solidFill>
              </a:rPr>
              <a:t>, </a:t>
            </a:r>
            <a:r>
              <a:rPr lang="en-US" sz="3200" dirty="0" err="1">
                <a:solidFill>
                  <a:srgbClr val="002060"/>
                </a:solidFill>
              </a:rPr>
              <a:t>kết</a:t>
            </a:r>
            <a:r>
              <a:rPr lang="en-US" sz="3200" dirty="0">
                <a:solidFill>
                  <a:srgbClr val="002060"/>
                </a:solidFill>
              </a:rPr>
              <a:t> </a:t>
            </a:r>
            <a:r>
              <a:rPr lang="en-US" sz="3200" dirty="0" err="1">
                <a:solidFill>
                  <a:srgbClr val="002060"/>
                </a:solidFill>
              </a:rPr>
              <a:t>bài</a:t>
            </a:r>
            <a:r>
              <a:rPr lang="en-US" sz="3200" dirty="0">
                <a:solidFill>
                  <a:srgbClr val="002060"/>
                </a:solidFill>
              </a:rPr>
              <a:t> </a:t>
            </a:r>
            <a:r>
              <a:rPr lang="en-US" sz="3200" dirty="0" err="1">
                <a:solidFill>
                  <a:srgbClr val="002060"/>
                </a:solidFill>
              </a:rPr>
              <a:t>của</a:t>
            </a:r>
            <a:r>
              <a:rPr lang="en-US" sz="3200" dirty="0">
                <a:solidFill>
                  <a:srgbClr val="002060"/>
                </a:solidFill>
              </a:rPr>
              <a:t> </a:t>
            </a:r>
            <a:r>
              <a:rPr lang="en-US" sz="3200" dirty="0" err="1">
                <a:solidFill>
                  <a:srgbClr val="002060"/>
                </a:solidFill>
              </a:rPr>
              <a:t>bài</a:t>
            </a:r>
            <a:r>
              <a:rPr lang="en-US" sz="3200" dirty="0">
                <a:solidFill>
                  <a:srgbClr val="002060"/>
                </a:solidFill>
              </a:rPr>
              <a:t> </a:t>
            </a:r>
            <a:r>
              <a:rPr lang="en-US" sz="3200" dirty="0" err="1">
                <a:solidFill>
                  <a:srgbClr val="002060"/>
                </a:solidFill>
              </a:rPr>
              <a:t>văn</a:t>
            </a:r>
            <a:r>
              <a:rPr lang="en-US" sz="3200" dirty="0">
                <a:solidFill>
                  <a:srgbClr val="002060"/>
                </a:solidFill>
              </a:rPr>
              <a:t> </a:t>
            </a:r>
            <a:r>
              <a:rPr lang="en-US" sz="3200" dirty="0" err="1">
                <a:solidFill>
                  <a:srgbClr val="002060"/>
                </a:solidFill>
              </a:rPr>
              <a:t>trên</a:t>
            </a:r>
            <a:r>
              <a:rPr lang="en-US" sz="3200" dirty="0">
                <a:solidFill>
                  <a:srgbClr val="002060"/>
                </a:solidFill>
              </a:rPr>
              <a:t> </a:t>
            </a:r>
            <a:r>
              <a:rPr lang="en-US" sz="3200" dirty="0" err="1">
                <a:solidFill>
                  <a:srgbClr val="002060"/>
                </a:solidFill>
              </a:rPr>
              <a:t>và</a:t>
            </a:r>
            <a:r>
              <a:rPr lang="en-US" sz="3200" dirty="0">
                <a:solidFill>
                  <a:srgbClr val="002060"/>
                </a:solidFill>
              </a:rPr>
              <a:t> </a:t>
            </a:r>
            <a:r>
              <a:rPr lang="en-US" sz="3200" dirty="0" err="1">
                <a:solidFill>
                  <a:srgbClr val="002060"/>
                </a:solidFill>
              </a:rPr>
              <a:t>nêu</a:t>
            </a:r>
            <a:r>
              <a:rPr lang="en-US" sz="3200" dirty="0">
                <a:solidFill>
                  <a:srgbClr val="002060"/>
                </a:solidFill>
              </a:rPr>
              <a:t> ý </a:t>
            </a:r>
            <a:r>
              <a:rPr lang="en-US" sz="3200" dirty="0" err="1">
                <a:solidFill>
                  <a:srgbClr val="002060"/>
                </a:solidFill>
              </a:rPr>
              <a:t>chính</a:t>
            </a:r>
            <a:r>
              <a:rPr lang="en-US" sz="3200" dirty="0">
                <a:solidFill>
                  <a:srgbClr val="002060"/>
                </a:solidFill>
              </a:rPr>
              <a:t> </a:t>
            </a:r>
            <a:r>
              <a:rPr lang="en-US" sz="3200" dirty="0" err="1">
                <a:solidFill>
                  <a:srgbClr val="002060"/>
                </a:solidFill>
              </a:rPr>
              <a:t>của</a:t>
            </a:r>
            <a:r>
              <a:rPr lang="en-US" sz="3200" dirty="0">
                <a:solidFill>
                  <a:srgbClr val="002060"/>
                </a:solidFill>
              </a:rPr>
              <a:t> </a:t>
            </a:r>
            <a:r>
              <a:rPr lang="en-US" sz="3200" dirty="0" err="1">
                <a:solidFill>
                  <a:srgbClr val="002060"/>
                </a:solidFill>
              </a:rPr>
              <a:t>từng</a:t>
            </a:r>
            <a:r>
              <a:rPr lang="en-US" sz="3200" dirty="0">
                <a:solidFill>
                  <a:srgbClr val="002060"/>
                </a:solidFill>
              </a:rPr>
              <a:t> </a:t>
            </a:r>
            <a:r>
              <a:rPr lang="en-US" sz="3200" dirty="0" err="1">
                <a:solidFill>
                  <a:srgbClr val="002060"/>
                </a:solidFill>
              </a:rPr>
              <a:t>phần</a:t>
            </a:r>
            <a:r>
              <a:rPr lang="en-US" sz="3200" dirty="0">
                <a:solidFill>
                  <a:srgbClr val="002060"/>
                </a:solidFill>
              </a:rPr>
              <a:t>.</a:t>
            </a:r>
            <a:endParaRPr kumimoji="0" lang="en-US" sz="3200" b="0" i="0" u="none" strike="noStrike" kern="1200" cap="none" spc="0" normalizeH="0" baseline="0" noProof="0" dirty="0">
              <a:ln>
                <a:noFill/>
              </a:ln>
              <a:solidFill>
                <a:srgbClr val="002060"/>
              </a:solidFill>
              <a:effectLst/>
              <a:uLnTx/>
              <a:uFillTx/>
              <a:latin typeface="Calibri" panose="020F0502020204030204"/>
            </a:endParaRPr>
          </a:p>
        </p:txBody>
      </p:sp>
      <p:grpSp>
        <p:nvGrpSpPr>
          <p:cNvPr id="10" name="Group 9">
            <a:extLst>
              <a:ext uri="{FF2B5EF4-FFF2-40B4-BE49-F238E27FC236}">
                <a16:creationId xmlns:a16="http://schemas.microsoft.com/office/drawing/2014/main" id="{6D5121F9-4F74-D96E-18C4-5FCD8AAE889B}"/>
              </a:ext>
            </a:extLst>
          </p:cNvPr>
          <p:cNvGrpSpPr/>
          <p:nvPr/>
        </p:nvGrpSpPr>
        <p:grpSpPr>
          <a:xfrm>
            <a:off x="171450" y="2093166"/>
            <a:ext cx="2971800" cy="1250109"/>
            <a:chOff x="51502" y="449009"/>
            <a:chExt cx="3550365" cy="1593370"/>
          </a:xfrm>
        </p:grpSpPr>
        <p:pic>
          <p:nvPicPr>
            <p:cNvPr id="11" name="Picture 10">
              <a:extLst>
                <a:ext uri="{FF2B5EF4-FFF2-40B4-BE49-F238E27FC236}">
                  <a16:creationId xmlns:a16="http://schemas.microsoft.com/office/drawing/2014/main" id="{5C2F6CF4-F14E-6FE1-365F-97141BA46CE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57406" y="773040"/>
              <a:ext cx="2959765" cy="1269339"/>
            </a:xfrm>
            <a:prstGeom prst="rect">
              <a:avLst/>
            </a:prstGeom>
          </p:spPr>
        </p:pic>
        <p:pic>
          <p:nvPicPr>
            <p:cNvPr id="12" name="Picture 11">
              <a:extLst>
                <a:ext uri="{FF2B5EF4-FFF2-40B4-BE49-F238E27FC236}">
                  <a16:creationId xmlns:a16="http://schemas.microsoft.com/office/drawing/2014/main" id="{8CF02548-0465-B960-004D-B2A5F4A8F99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502" y="449009"/>
              <a:ext cx="1124507" cy="1124508"/>
            </a:xfrm>
            <a:prstGeom prst="rect">
              <a:avLst/>
            </a:prstGeom>
          </p:spPr>
        </p:pic>
        <p:sp>
          <p:nvSpPr>
            <p:cNvPr id="13" name="TextBox 12">
              <a:extLst>
                <a:ext uri="{FF2B5EF4-FFF2-40B4-BE49-F238E27FC236}">
                  <a16:creationId xmlns:a16="http://schemas.microsoft.com/office/drawing/2014/main" id="{D9833A1C-D007-F1D0-C57E-51F11898F924}"/>
                </a:ext>
              </a:extLst>
            </p:cNvPr>
            <p:cNvSpPr txBox="1"/>
            <p:nvPr/>
          </p:nvSpPr>
          <p:spPr>
            <a:xfrm>
              <a:off x="1114719" y="832975"/>
              <a:ext cx="2487148" cy="9022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Mở</a:t>
              </a:r>
              <a:r>
                <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bài</a:t>
              </a:r>
              <a:endPar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sp>
        <p:nvSpPr>
          <p:cNvPr id="15" name="TextBox 14">
            <a:extLst>
              <a:ext uri="{FF2B5EF4-FFF2-40B4-BE49-F238E27FC236}">
                <a16:creationId xmlns:a16="http://schemas.microsoft.com/office/drawing/2014/main" id="{7F137BC1-99C2-22F8-05B0-72538A1BE6D7}"/>
              </a:ext>
            </a:extLst>
          </p:cNvPr>
          <p:cNvSpPr txBox="1"/>
          <p:nvPr/>
        </p:nvSpPr>
        <p:spPr>
          <a:xfrm>
            <a:off x="3105150" y="1885950"/>
            <a:ext cx="8515350" cy="1569660"/>
          </a:xfrm>
          <a:prstGeom prst="rect">
            <a:avLst/>
          </a:prstGeom>
          <a:noFill/>
        </p:spPr>
        <p:txBody>
          <a:bodyPr wrap="square" rtlCol="0">
            <a:spAutoFit/>
          </a:bodyPr>
          <a:lstStyle/>
          <a:p>
            <a:pPr algn="just"/>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Khi những con chim sếu từ thượng nguồn sông Hồng bay dọc lòng sông xuôi về nam, đồng cà chua đã chín rộ. Ruộng cà chua đẹp từ lúc trồng cho đến khi thu hái. Dưới bàn tay vun bón, tưới tắm của dân làng, cà chua lớn lên trông thấy.</a:t>
            </a:r>
          </a:p>
        </p:txBody>
      </p:sp>
      <p:sp>
        <p:nvSpPr>
          <p:cNvPr id="16" name="Arrow: Down 15">
            <a:extLst>
              <a:ext uri="{FF2B5EF4-FFF2-40B4-BE49-F238E27FC236}">
                <a16:creationId xmlns:a16="http://schemas.microsoft.com/office/drawing/2014/main" id="{8D6ADB4D-58D4-2793-82CC-3DD769A64896}"/>
              </a:ext>
            </a:extLst>
          </p:cNvPr>
          <p:cNvSpPr/>
          <p:nvPr/>
        </p:nvSpPr>
        <p:spPr>
          <a:xfrm>
            <a:off x="6648450" y="3448050"/>
            <a:ext cx="1095375" cy="1019175"/>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29C18E31-3472-ED55-D66C-7C006963AAC9}"/>
              </a:ext>
            </a:extLst>
          </p:cNvPr>
          <p:cNvSpPr/>
          <p:nvPr/>
        </p:nvSpPr>
        <p:spPr>
          <a:xfrm>
            <a:off x="1781176" y="4520344"/>
            <a:ext cx="9801224" cy="1870931"/>
          </a:xfrm>
          <a:prstGeom prst="roundRect">
            <a:avLst/>
          </a:prstGeom>
          <a:solidFill>
            <a:schemeClr val="accent6">
              <a:lumMod val="40000"/>
              <a:lumOff val="6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2800" b="1" dirty="0">
                <a:solidFill>
                  <a:srgbClr val="002060"/>
                </a:solidFill>
                <a:latin typeface="Cambria" panose="02040503050406030204" pitchFamily="18" charset="0"/>
                <a:ea typeface="Cambria" panose="02040503050406030204" pitchFamily="18" charset="0"/>
              </a:rPr>
              <a:t>Giới thiệu bao quát về ruộng cà chua </a:t>
            </a:r>
            <a:r>
              <a:rPr lang="vi-VN" sz="2800" dirty="0">
                <a:solidFill>
                  <a:srgbClr val="002060"/>
                </a:solidFill>
                <a:latin typeface="Cambria" panose="02040503050406030204" pitchFamily="18" charset="0"/>
                <a:ea typeface="Cambria" panose="02040503050406030204" pitchFamily="18" charset="0"/>
              </a:rPr>
              <a:t>(nơi trồng, thời điểm cà chua chín), </a:t>
            </a:r>
            <a:r>
              <a:rPr lang="vi-VN" sz="2800" b="1" dirty="0">
                <a:solidFill>
                  <a:srgbClr val="002060"/>
                </a:solidFill>
                <a:latin typeface="Cambria" panose="02040503050406030204" pitchFamily="18" charset="0"/>
                <a:ea typeface="Cambria" panose="02040503050406030204" pitchFamily="18" charset="0"/>
              </a:rPr>
              <a:t>công lao người vun trồng </a:t>
            </a:r>
            <a:r>
              <a:rPr lang="vi-VN" sz="2800" dirty="0">
                <a:solidFill>
                  <a:srgbClr val="002060"/>
                </a:solidFill>
                <a:latin typeface="Cambria" panose="02040503050406030204" pitchFamily="18" charset="0"/>
                <a:ea typeface="Cambria" panose="02040503050406030204" pitchFamily="18" charset="0"/>
              </a:rPr>
              <a:t>(khiến cho cà chua lớn lên trông thấy), </a:t>
            </a:r>
            <a:r>
              <a:rPr lang="vi-VN" sz="2800" b="1" dirty="0">
                <a:solidFill>
                  <a:srgbClr val="002060"/>
                </a:solidFill>
                <a:latin typeface="Cambria" panose="02040503050406030204" pitchFamily="18" charset="0"/>
                <a:ea typeface="Cambria" panose="02040503050406030204" pitchFamily="18" charset="0"/>
              </a:rPr>
              <a:t>ấn tượng chung về ruộng cà chua </a:t>
            </a:r>
            <a:r>
              <a:rPr lang="vi-VN" sz="2800" dirty="0">
                <a:solidFill>
                  <a:srgbClr val="002060"/>
                </a:solidFill>
                <a:latin typeface="Cambria" panose="02040503050406030204" pitchFamily="18" charset="0"/>
                <a:ea typeface="Cambria" panose="02040503050406030204" pitchFamily="18" charset="0"/>
              </a:rPr>
              <a:t>(ruộng cà chua đẹp từ lúc trồng đến khi thu hái).</a:t>
            </a:r>
          </a:p>
        </p:txBody>
      </p:sp>
    </p:spTree>
    <p:extLst>
      <p:ext uri="{BB962C8B-B14F-4D97-AF65-F5344CB8AC3E}">
        <p14:creationId xmlns:p14="http://schemas.microsoft.com/office/powerpoint/2010/main" val="2130152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500"/>
                                        <p:tgtEl>
                                          <p:spTgt spid="17"/>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up)">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1C2F3E1-871B-4A0E-A345-984266872815}"/>
              </a:ext>
            </a:extLst>
          </p:cNvPr>
          <p:cNvSpPr/>
          <p:nvPr/>
        </p:nvSpPr>
        <p:spPr>
          <a:xfrm>
            <a:off x="314325" y="297951"/>
            <a:ext cx="11630025" cy="6277510"/>
          </a:xfrm>
          <a:prstGeom prst="roundRect">
            <a:avLst/>
          </a:prstGeom>
          <a:solidFill>
            <a:schemeClr val="bg1"/>
          </a:solidFill>
          <a:ln>
            <a:solidFill>
              <a:srgbClr val="FAC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4929A3F6-079F-640A-4EB3-0B9F755766C7}"/>
              </a:ext>
            </a:extLst>
          </p:cNvPr>
          <p:cNvSpPr/>
          <p:nvPr/>
        </p:nvSpPr>
        <p:spPr>
          <a:xfrm>
            <a:off x="780170" y="119794"/>
            <a:ext cx="10211680" cy="1051781"/>
          </a:xfrm>
          <a:prstGeom prst="round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a.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Tìm</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phần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mở</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bài</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thân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bài</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kết</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bài</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của</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bài</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văn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trên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và</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nêu</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ý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chính</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của</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từng</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phần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a:t>
            </a:r>
          </a:p>
        </p:txBody>
      </p:sp>
      <p:grpSp>
        <p:nvGrpSpPr>
          <p:cNvPr id="10" name="Group 9">
            <a:extLst>
              <a:ext uri="{FF2B5EF4-FFF2-40B4-BE49-F238E27FC236}">
                <a16:creationId xmlns:a16="http://schemas.microsoft.com/office/drawing/2014/main" id="{6D5121F9-4F74-D96E-18C4-5FCD8AAE889B}"/>
              </a:ext>
            </a:extLst>
          </p:cNvPr>
          <p:cNvGrpSpPr/>
          <p:nvPr/>
        </p:nvGrpSpPr>
        <p:grpSpPr>
          <a:xfrm>
            <a:off x="-190500" y="2102691"/>
            <a:ext cx="3038475" cy="1250109"/>
            <a:chOff x="51502" y="449009"/>
            <a:chExt cx="3630021" cy="1593370"/>
          </a:xfrm>
        </p:grpSpPr>
        <p:pic>
          <p:nvPicPr>
            <p:cNvPr id="11" name="Picture 10">
              <a:extLst>
                <a:ext uri="{FF2B5EF4-FFF2-40B4-BE49-F238E27FC236}">
                  <a16:creationId xmlns:a16="http://schemas.microsoft.com/office/drawing/2014/main" id="{5C2F6CF4-F14E-6FE1-365F-97141BA46CE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57406" y="773040"/>
              <a:ext cx="2959765" cy="1269339"/>
            </a:xfrm>
            <a:prstGeom prst="rect">
              <a:avLst/>
            </a:prstGeom>
          </p:spPr>
        </p:pic>
        <p:pic>
          <p:nvPicPr>
            <p:cNvPr id="12" name="Picture 11">
              <a:extLst>
                <a:ext uri="{FF2B5EF4-FFF2-40B4-BE49-F238E27FC236}">
                  <a16:creationId xmlns:a16="http://schemas.microsoft.com/office/drawing/2014/main" id="{8CF02548-0465-B960-004D-B2A5F4A8F99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502" y="449009"/>
              <a:ext cx="1124507" cy="1124508"/>
            </a:xfrm>
            <a:prstGeom prst="rect">
              <a:avLst/>
            </a:prstGeom>
          </p:spPr>
        </p:pic>
        <p:sp>
          <p:nvSpPr>
            <p:cNvPr id="13" name="TextBox 12">
              <a:extLst>
                <a:ext uri="{FF2B5EF4-FFF2-40B4-BE49-F238E27FC236}">
                  <a16:creationId xmlns:a16="http://schemas.microsoft.com/office/drawing/2014/main" id="{D9833A1C-D007-F1D0-C57E-51F11898F924}"/>
                </a:ext>
              </a:extLst>
            </p:cNvPr>
            <p:cNvSpPr txBox="1"/>
            <p:nvPr/>
          </p:nvSpPr>
          <p:spPr>
            <a:xfrm>
              <a:off x="921270" y="1002941"/>
              <a:ext cx="2760253" cy="9022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Thân</a:t>
              </a:r>
              <a:r>
                <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bài</a:t>
              </a:r>
              <a:endPar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sp>
        <p:nvSpPr>
          <p:cNvPr id="15" name="TextBox 14">
            <a:extLst>
              <a:ext uri="{FF2B5EF4-FFF2-40B4-BE49-F238E27FC236}">
                <a16:creationId xmlns:a16="http://schemas.microsoft.com/office/drawing/2014/main" id="{7F137BC1-99C2-22F8-05B0-72538A1BE6D7}"/>
              </a:ext>
            </a:extLst>
          </p:cNvPr>
          <p:cNvSpPr txBox="1"/>
          <p:nvPr/>
        </p:nvSpPr>
        <p:spPr>
          <a:xfrm>
            <a:off x="2857500" y="1323975"/>
            <a:ext cx="8991600" cy="3170099"/>
          </a:xfrm>
          <a:prstGeom prst="rect">
            <a:avLst/>
          </a:prstGeom>
          <a:noFill/>
        </p:spPr>
        <p:txBody>
          <a:bodyPr wrap="square" rtlCol="0">
            <a:spAutoFit/>
          </a:bodyPr>
          <a:lstStyle/>
          <a:p>
            <a:pPr lvl="0" algn="just"/>
            <a:r>
              <a:rPr lang="en-US" sz="2000" dirty="0">
                <a:solidFill>
                  <a:srgbClr val="002060"/>
                </a:solidFill>
                <a:latin typeface="Cambria" panose="02040503050406030204" pitchFamily="18" charset="0"/>
                <a:ea typeface="Cambria" panose="02040503050406030204" pitchFamily="18" charset="0"/>
              </a:rPr>
              <a:t>   </a:t>
            </a:r>
            <a:r>
              <a:rPr lang="vi-VN" sz="2000" dirty="0">
                <a:solidFill>
                  <a:srgbClr val="002060"/>
                </a:solidFill>
                <a:latin typeface="Cambria" panose="02040503050406030204" pitchFamily="18" charset="0"/>
                <a:ea typeface="Cambria" panose="02040503050406030204" pitchFamily="18" charset="0"/>
              </a:rPr>
              <a:t>Cây cà chua vươn những ngọn, những tán toả hết sức mình. Những tầng lá như thảm đen, thêu màu xanh, phủ kín mặt ruộng. Rồi từ trong cái chăn hoa gấm xanh ấy bỗng hiện thêm những chùm hoa vàng xinh xắn. Hoa điểm xuyết từ gốc lên ngọn, hoa sai chi chít. Nắng gửi thêm màu đẹp trên hoa. Hoa như đàn bướm đồng nhỏ bạt ngàn chui rúc trong mọi tầng lá của vùng bãi bát ngát.</a:t>
            </a:r>
          </a:p>
          <a:p>
            <a:pPr lvl="0" algn="just"/>
            <a:r>
              <a:rPr lang="vi-VN" sz="2000" dirty="0">
                <a:solidFill>
                  <a:srgbClr val="002060"/>
                </a:solidFill>
                <a:latin typeface="Cambria" panose="02040503050406030204" pitchFamily="18" charset="0"/>
                <a:ea typeface="Cambria" panose="02040503050406030204" pitchFamily="18" charset="0"/>
              </a:rPr>
              <a:t>   Thế rồi hoa biến đi để cây tạo ra những chùm quả nõn. Quả thầm lặng hiện ra mang đồng phục với cây mẹ. Quả xum xuê chi chít, quả lớn quả bé vui mắt như đàn gà mẹ đông con. Quả ở thân, quả leo nghịch ngợm lên ngọn. Nắng lại đến tạo vị thơm vị mát tụ dần trong quả. Mỗi quả cà chua chín là một mặt trời nhỏ, hiền dịu. Cà chua thắp đèn lồng trong lùm cây nhỏ bé, báo hiệu riêng gọi người đến hái.</a:t>
            </a:r>
          </a:p>
        </p:txBody>
      </p:sp>
      <p:sp>
        <p:nvSpPr>
          <p:cNvPr id="16" name="Arrow: Down 15">
            <a:extLst>
              <a:ext uri="{FF2B5EF4-FFF2-40B4-BE49-F238E27FC236}">
                <a16:creationId xmlns:a16="http://schemas.microsoft.com/office/drawing/2014/main" id="{8D6ADB4D-58D4-2793-82CC-3DD769A64896}"/>
              </a:ext>
            </a:extLst>
          </p:cNvPr>
          <p:cNvSpPr/>
          <p:nvPr/>
        </p:nvSpPr>
        <p:spPr>
          <a:xfrm>
            <a:off x="6591300" y="4505325"/>
            <a:ext cx="1095375" cy="1019175"/>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29C18E31-3472-ED55-D66C-7C006963AAC9}"/>
              </a:ext>
            </a:extLst>
          </p:cNvPr>
          <p:cNvSpPr/>
          <p:nvPr/>
        </p:nvSpPr>
        <p:spPr>
          <a:xfrm>
            <a:off x="2981325" y="5596669"/>
            <a:ext cx="7781925" cy="1175606"/>
          </a:xfrm>
          <a:prstGeom prst="roundRect">
            <a:avLst/>
          </a:prstGeom>
          <a:solidFill>
            <a:schemeClr val="accent6">
              <a:lumMod val="40000"/>
              <a:lumOff val="6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dirty="0" err="1">
                <a:solidFill>
                  <a:srgbClr val="002060"/>
                </a:solidFill>
                <a:latin typeface="Cambria" panose="02040503050406030204" pitchFamily="18" charset="0"/>
                <a:ea typeface="Cambria" panose="02040503050406030204" pitchFamily="18" charset="0"/>
              </a:rPr>
              <a:t>Miêu</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tả</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đặc</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điểm</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của</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cây</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cà</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chua</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theo</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các</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thời</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kì</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phát</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triển</a:t>
            </a:r>
            <a:r>
              <a:rPr lang="en-US" sz="4000" dirty="0">
                <a:solidFill>
                  <a:srgbClr val="00206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2564644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1C2F3E1-871B-4A0E-A345-984266872815}"/>
              </a:ext>
            </a:extLst>
          </p:cNvPr>
          <p:cNvSpPr/>
          <p:nvPr/>
        </p:nvSpPr>
        <p:spPr>
          <a:xfrm>
            <a:off x="314325" y="297951"/>
            <a:ext cx="11630025" cy="6277510"/>
          </a:xfrm>
          <a:prstGeom prst="roundRect">
            <a:avLst/>
          </a:prstGeom>
          <a:solidFill>
            <a:schemeClr val="bg1"/>
          </a:solidFill>
          <a:ln>
            <a:solidFill>
              <a:srgbClr val="FAC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4929A3F6-079F-640A-4EB3-0B9F755766C7}"/>
              </a:ext>
            </a:extLst>
          </p:cNvPr>
          <p:cNvSpPr/>
          <p:nvPr/>
        </p:nvSpPr>
        <p:spPr>
          <a:xfrm>
            <a:off x="780170" y="119794"/>
            <a:ext cx="10211680" cy="1051781"/>
          </a:xfrm>
          <a:prstGeom prst="round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a.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Tìm</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phần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mở</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bài</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thân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bài</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kết</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bài</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của</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bài</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văn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trên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và</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nêu</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ý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chính</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của</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từng</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phần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a:t>
            </a:r>
          </a:p>
        </p:txBody>
      </p:sp>
      <p:grpSp>
        <p:nvGrpSpPr>
          <p:cNvPr id="10" name="Group 9">
            <a:extLst>
              <a:ext uri="{FF2B5EF4-FFF2-40B4-BE49-F238E27FC236}">
                <a16:creationId xmlns:a16="http://schemas.microsoft.com/office/drawing/2014/main" id="{6D5121F9-4F74-D96E-18C4-5FCD8AAE889B}"/>
              </a:ext>
            </a:extLst>
          </p:cNvPr>
          <p:cNvGrpSpPr/>
          <p:nvPr/>
        </p:nvGrpSpPr>
        <p:grpSpPr>
          <a:xfrm>
            <a:off x="-190500" y="2102691"/>
            <a:ext cx="3038475" cy="1250109"/>
            <a:chOff x="51502" y="449009"/>
            <a:chExt cx="3630021" cy="1593370"/>
          </a:xfrm>
        </p:grpSpPr>
        <p:pic>
          <p:nvPicPr>
            <p:cNvPr id="11" name="Picture 10">
              <a:extLst>
                <a:ext uri="{FF2B5EF4-FFF2-40B4-BE49-F238E27FC236}">
                  <a16:creationId xmlns:a16="http://schemas.microsoft.com/office/drawing/2014/main" id="{5C2F6CF4-F14E-6FE1-365F-97141BA46CE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57406" y="773040"/>
              <a:ext cx="2959765" cy="1269339"/>
            </a:xfrm>
            <a:prstGeom prst="rect">
              <a:avLst/>
            </a:prstGeom>
          </p:spPr>
        </p:pic>
        <p:pic>
          <p:nvPicPr>
            <p:cNvPr id="12" name="Picture 11">
              <a:extLst>
                <a:ext uri="{FF2B5EF4-FFF2-40B4-BE49-F238E27FC236}">
                  <a16:creationId xmlns:a16="http://schemas.microsoft.com/office/drawing/2014/main" id="{8CF02548-0465-B960-004D-B2A5F4A8F99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502" y="449009"/>
              <a:ext cx="1124507" cy="1124508"/>
            </a:xfrm>
            <a:prstGeom prst="rect">
              <a:avLst/>
            </a:prstGeom>
          </p:spPr>
        </p:pic>
        <p:sp>
          <p:nvSpPr>
            <p:cNvPr id="13" name="TextBox 12">
              <a:extLst>
                <a:ext uri="{FF2B5EF4-FFF2-40B4-BE49-F238E27FC236}">
                  <a16:creationId xmlns:a16="http://schemas.microsoft.com/office/drawing/2014/main" id="{D9833A1C-D007-F1D0-C57E-51F11898F924}"/>
                </a:ext>
              </a:extLst>
            </p:cNvPr>
            <p:cNvSpPr txBox="1"/>
            <p:nvPr/>
          </p:nvSpPr>
          <p:spPr>
            <a:xfrm>
              <a:off x="921270" y="1002941"/>
              <a:ext cx="2760253" cy="9022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Kết</a:t>
              </a:r>
              <a:r>
                <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bài</a:t>
              </a:r>
              <a:endPar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sp>
        <p:nvSpPr>
          <p:cNvPr id="15" name="TextBox 14">
            <a:extLst>
              <a:ext uri="{FF2B5EF4-FFF2-40B4-BE49-F238E27FC236}">
                <a16:creationId xmlns:a16="http://schemas.microsoft.com/office/drawing/2014/main" id="{7F137BC1-99C2-22F8-05B0-72538A1BE6D7}"/>
              </a:ext>
            </a:extLst>
          </p:cNvPr>
          <p:cNvSpPr txBox="1"/>
          <p:nvPr/>
        </p:nvSpPr>
        <p:spPr>
          <a:xfrm>
            <a:off x="2809875" y="1876425"/>
            <a:ext cx="8991600" cy="1569660"/>
          </a:xfrm>
          <a:prstGeom prst="rect">
            <a:avLst/>
          </a:prstGeom>
          <a:noFill/>
        </p:spPr>
        <p:txBody>
          <a:bodyPr wrap="square" rtlCol="0">
            <a:spAutoFit/>
          </a:bodyPr>
          <a:lstStyle/>
          <a:p>
            <a:pPr lvl="0" algn="just"/>
            <a:r>
              <a:rPr lang="en-US" sz="3200"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Cà chua có mặt trong những bữa tiệc sang cho đến những bữa cơm đơn giản nấu vội vàng, cà chua còn là quà cho các trẻ em vùng đất bãi.</a:t>
            </a:r>
          </a:p>
        </p:txBody>
      </p:sp>
      <p:sp>
        <p:nvSpPr>
          <p:cNvPr id="16" name="Arrow: Down 15">
            <a:extLst>
              <a:ext uri="{FF2B5EF4-FFF2-40B4-BE49-F238E27FC236}">
                <a16:creationId xmlns:a16="http://schemas.microsoft.com/office/drawing/2014/main" id="{8D6ADB4D-58D4-2793-82CC-3DD769A64896}"/>
              </a:ext>
            </a:extLst>
          </p:cNvPr>
          <p:cNvSpPr/>
          <p:nvPr/>
        </p:nvSpPr>
        <p:spPr>
          <a:xfrm>
            <a:off x="6496050" y="3648075"/>
            <a:ext cx="1095375" cy="1019175"/>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29C18E31-3472-ED55-D66C-7C006963AAC9}"/>
              </a:ext>
            </a:extLst>
          </p:cNvPr>
          <p:cNvSpPr/>
          <p:nvPr/>
        </p:nvSpPr>
        <p:spPr>
          <a:xfrm>
            <a:off x="2114550" y="4729894"/>
            <a:ext cx="9544050" cy="1651856"/>
          </a:xfrm>
          <a:prstGeom prst="roundRect">
            <a:avLst/>
          </a:prstGeom>
          <a:solidFill>
            <a:schemeClr val="accent6">
              <a:lumMod val="40000"/>
              <a:lumOff val="6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600" b="1" dirty="0">
                <a:solidFill>
                  <a:srgbClr val="002060"/>
                </a:solidFill>
                <a:latin typeface="Cambria" panose="02040503050406030204" pitchFamily="18" charset="0"/>
                <a:ea typeface="Cambria" panose="02040503050406030204" pitchFamily="18" charset="0"/>
              </a:rPr>
              <a:t>Bày tỏ cảm nghĩ về quả cà chua </a:t>
            </a:r>
            <a:r>
              <a:rPr lang="vi-VN" sz="3600" dirty="0">
                <a:solidFill>
                  <a:srgbClr val="002060"/>
                </a:solidFill>
                <a:latin typeface="Cambria" panose="02040503050406030204" pitchFamily="18" charset="0"/>
                <a:ea typeface="Cambria" panose="02040503050406030204" pitchFamily="18" charset="0"/>
              </a:rPr>
              <a:t>(cà chua có mặt trong bữa ăn của mọi nhà, là thứ quà bình dị của trẻ em vùng đất bãi).</a:t>
            </a:r>
          </a:p>
        </p:txBody>
      </p:sp>
    </p:spTree>
    <p:extLst>
      <p:ext uri="{BB962C8B-B14F-4D97-AF65-F5344CB8AC3E}">
        <p14:creationId xmlns:p14="http://schemas.microsoft.com/office/powerpoint/2010/main" val="37544688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1C2F3E1-871B-4A0E-A345-984266872815}"/>
              </a:ext>
            </a:extLst>
          </p:cNvPr>
          <p:cNvSpPr/>
          <p:nvPr/>
        </p:nvSpPr>
        <p:spPr>
          <a:xfrm>
            <a:off x="314325" y="297951"/>
            <a:ext cx="11630025" cy="6277510"/>
          </a:xfrm>
          <a:prstGeom prst="roundRect">
            <a:avLst/>
          </a:prstGeom>
          <a:solidFill>
            <a:schemeClr val="bg1"/>
          </a:solidFill>
          <a:ln>
            <a:solidFill>
              <a:srgbClr val="FAC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4929A3F6-079F-640A-4EB3-0B9F755766C7}"/>
              </a:ext>
            </a:extLst>
          </p:cNvPr>
          <p:cNvSpPr/>
          <p:nvPr/>
        </p:nvSpPr>
        <p:spPr>
          <a:xfrm>
            <a:off x="780170" y="119794"/>
            <a:ext cx="10211680" cy="1051781"/>
          </a:xfrm>
          <a:prstGeom prst="round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dirty="0">
                <a:solidFill>
                  <a:srgbClr val="002060"/>
                </a:solidFill>
                <a:latin typeface="Calibri" panose="020F0502020204030204"/>
              </a:rPr>
              <a:t>b. Trong phần thân bài, đặc điểm của cây cà chua được miêu tả theo trình tự nào?</a:t>
            </a:r>
            <a:endPar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C6B1D627-69B6-9BFA-6C08-F7DEEDFCE8ED}"/>
              </a:ext>
            </a:extLst>
          </p:cNvPr>
          <p:cNvSpPr/>
          <p:nvPr/>
        </p:nvSpPr>
        <p:spPr>
          <a:xfrm>
            <a:off x="866775" y="2139093"/>
            <a:ext cx="10506075" cy="2699607"/>
          </a:xfrm>
          <a:prstGeom prst="round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just">
              <a:lnSpc>
                <a:spcPct val="120000"/>
              </a:lnSpc>
            </a:pPr>
            <a:r>
              <a:rPr lang="vi-VN" sz="4000" b="1" dirty="0">
                <a:solidFill>
                  <a:srgbClr val="FF0000"/>
                </a:solidFill>
                <a:latin typeface="Cambria" panose="02040503050406030204" pitchFamily="18" charset="0"/>
                <a:ea typeface="Cambria" panose="02040503050406030204" pitchFamily="18" charset="0"/>
              </a:rPr>
              <a:t>Cây cà chua được tả theo trình tự thời gian,  các thời kỳ sinh trưởng phát triển của cây, khi cây còn đang lớn</a:t>
            </a:r>
            <a:endParaRPr lang="en-US" sz="4000" b="1"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083393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1C2F3E1-871B-4A0E-A345-984266872815}"/>
              </a:ext>
            </a:extLst>
          </p:cNvPr>
          <p:cNvSpPr/>
          <p:nvPr/>
        </p:nvSpPr>
        <p:spPr>
          <a:xfrm>
            <a:off x="314325" y="297951"/>
            <a:ext cx="11630025" cy="6277510"/>
          </a:xfrm>
          <a:prstGeom prst="roundRect">
            <a:avLst/>
          </a:prstGeom>
          <a:solidFill>
            <a:schemeClr val="bg1"/>
          </a:solidFill>
          <a:ln>
            <a:solidFill>
              <a:srgbClr val="FAC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4929A3F6-079F-640A-4EB3-0B9F755766C7}"/>
              </a:ext>
            </a:extLst>
          </p:cNvPr>
          <p:cNvSpPr/>
          <p:nvPr/>
        </p:nvSpPr>
        <p:spPr>
          <a:xfrm>
            <a:off x="780170" y="119794"/>
            <a:ext cx="10211680" cy="1051781"/>
          </a:xfrm>
          <a:prstGeom prst="round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dirty="0">
                <a:solidFill>
                  <a:srgbClr val="002060"/>
                </a:solidFill>
                <a:latin typeface="Calibri" panose="020F0502020204030204"/>
              </a:rPr>
              <a:t>c. Sắp xếp các chi tiết dưới đây theo trình tự phát triển của cây cà chua.</a:t>
            </a:r>
            <a:endPar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8443A57B-0AA1-11F2-CD8C-BB0074D0A91C}"/>
              </a:ext>
            </a:extLst>
          </p:cNvPr>
          <p:cNvSpPr/>
          <p:nvPr/>
        </p:nvSpPr>
        <p:spPr>
          <a:xfrm>
            <a:off x="666750" y="1695450"/>
            <a:ext cx="2143125" cy="8382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vươn</a:t>
            </a:r>
            <a:r>
              <a:rPr lang="en-US" sz="3200" dirty="0">
                <a:solidFill>
                  <a:srgbClr val="002060"/>
                </a:solidFill>
              </a:rPr>
              <a:t> </a:t>
            </a:r>
            <a:r>
              <a:rPr lang="en-US" sz="3200" dirty="0" err="1">
                <a:solidFill>
                  <a:srgbClr val="002060"/>
                </a:solidFill>
              </a:rPr>
              <a:t>ngọn</a:t>
            </a:r>
            <a:endParaRPr lang="en-US" sz="3200" dirty="0">
              <a:solidFill>
                <a:srgbClr val="002060"/>
              </a:solidFill>
            </a:endParaRPr>
          </a:p>
        </p:txBody>
      </p:sp>
      <p:sp>
        <p:nvSpPr>
          <p:cNvPr id="5" name="Rectangle: Rounded Corners 4">
            <a:extLst>
              <a:ext uri="{FF2B5EF4-FFF2-40B4-BE49-F238E27FC236}">
                <a16:creationId xmlns:a16="http://schemas.microsoft.com/office/drawing/2014/main" id="{4C5CAB59-77C9-CD3F-B36E-197A2EC4397A}"/>
              </a:ext>
            </a:extLst>
          </p:cNvPr>
          <p:cNvSpPr/>
          <p:nvPr/>
        </p:nvSpPr>
        <p:spPr>
          <a:xfrm>
            <a:off x="3352800" y="1733550"/>
            <a:ext cx="1762125" cy="838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nở</a:t>
            </a:r>
            <a:r>
              <a:rPr lang="en-US" sz="3200" dirty="0">
                <a:solidFill>
                  <a:srgbClr val="002060"/>
                </a:solidFill>
              </a:rPr>
              <a:t> </a:t>
            </a:r>
            <a:r>
              <a:rPr lang="en-US" sz="3200" dirty="0" err="1">
                <a:solidFill>
                  <a:srgbClr val="002060"/>
                </a:solidFill>
              </a:rPr>
              <a:t>hoa</a:t>
            </a:r>
            <a:endParaRPr lang="en-US" sz="3200" dirty="0">
              <a:solidFill>
                <a:srgbClr val="002060"/>
              </a:solidFill>
            </a:endParaRPr>
          </a:p>
        </p:txBody>
      </p:sp>
      <p:sp>
        <p:nvSpPr>
          <p:cNvPr id="6" name="Rectangle: Rounded Corners 5">
            <a:extLst>
              <a:ext uri="{FF2B5EF4-FFF2-40B4-BE49-F238E27FC236}">
                <a16:creationId xmlns:a16="http://schemas.microsoft.com/office/drawing/2014/main" id="{66F8C11F-70D1-DADC-8F2C-F216B6863D9A}"/>
              </a:ext>
            </a:extLst>
          </p:cNvPr>
          <p:cNvSpPr/>
          <p:nvPr/>
        </p:nvSpPr>
        <p:spPr>
          <a:xfrm>
            <a:off x="5705475" y="1695450"/>
            <a:ext cx="1762125" cy="8382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toả</a:t>
            </a:r>
            <a:r>
              <a:rPr lang="en-US" sz="3200" dirty="0">
                <a:solidFill>
                  <a:srgbClr val="002060"/>
                </a:solidFill>
              </a:rPr>
              <a:t> </a:t>
            </a:r>
            <a:r>
              <a:rPr lang="en-US" sz="3200" dirty="0" err="1">
                <a:solidFill>
                  <a:srgbClr val="002060"/>
                </a:solidFill>
              </a:rPr>
              <a:t>tán</a:t>
            </a:r>
            <a:endParaRPr lang="en-US" sz="3200" dirty="0">
              <a:solidFill>
                <a:srgbClr val="002060"/>
              </a:solidFill>
            </a:endParaRPr>
          </a:p>
        </p:txBody>
      </p:sp>
      <p:sp>
        <p:nvSpPr>
          <p:cNvPr id="7" name="Rectangle: Rounded Corners 6">
            <a:extLst>
              <a:ext uri="{FF2B5EF4-FFF2-40B4-BE49-F238E27FC236}">
                <a16:creationId xmlns:a16="http://schemas.microsoft.com/office/drawing/2014/main" id="{640193EA-63EE-E348-7AF2-5A5D8952AAB1}"/>
              </a:ext>
            </a:extLst>
          </p:cNvPr>
          <p:cNvSpPr/>
          <p:nvPr/>
        </p:nvSpPr>
        <p:spPr>
          <a:xfrm>
            <a:off x="7886700" y="1695450"/>
            <a:ext cx="1533525" cy="8382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ra</a:t>
            </a:r>
            <a:r>
              <a:rPr lang="en-US" sz="3200" dirty="0">
                <a:solidFill>
                  <a:srgbClr val="002060"/>
                </a:solidFill>
              </a:rPr>
              <a:t> </a:t>
            </a:r>
            <a:r>
              <a:rPr lang="en-US" sz="3200" dirty="0" err="1">
                <a:solidFill>
                  <a:srgbClr val="002060"/>
                </a:solidFill>
              </a:rPr>
              <a:t>quả</a:t>
            </a:r>
            <a:endParaRPr lang="en-US" sz="3200" dirty="0">
              <a:solidFill>
                <a:srgbClr val="002060"/>
              </a:solidFill>
            </a:endParaRPr>
          </a:p>
        </p:txBody>
      </p:sp>
      <p:sp>
        <p:nvSpPr>
          <p:cNvPr id="8" name="Rectangle: Rounded Corners 7">
            <a:extLst>
              <a:ext uri="{FF2B5EF4-FFF2-40B4-BE49-F238E27FC236}">
                <a16:creationId xmlns:a16="http://schemas.microsoft.com/office/drawing/2014/main" id="{30ECEE78-7B43-BF28-6FBC-3790663C76E8}"/>
              </a:ext>
            </a:extLst>
          </p:cNvPr>
          <p:cNvSpPr/>
          <p:nvPr/>
        </p:nvSpPr>
        <p:spPr>
          <a:xfrm>
            <a:off x="9848850" y="1666875"/>
            <a:ext cx="1800225" cy="8382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quả</a:t>
            </a:r>
            <a:r>
              <a:rPr lang="en-US" sz="3200" dirty="0">
                <a:solidFill>
                  <a:srgbClr val="002060"/>
                </a:solidFill>
              </a:rPr>
              <a:t> </a:t>
            </a:r>
            <a:r>
              <a:rPr lang="en-US" sz="3200" dirty="0" err="1">
                <a:solidFill>
                  <a:srgbClr val="002060"/>
                </a:solidFill>
              </a:rPr>
              <a:t>chín</a:t>
            </a:r>
            <a:endParaRPr lang="en-US" sz="3200" dirty="0">
              <a:solidFill>
                <a:srgbClr val="002060"/>
              </a:solidFill>
            </a:endParaRPr>
          </a:p>
        </p:txBody>
      </p:sp>
    </p:spTree>
    <p:extLst>
      <p:ext uri="{BB962C8B-B14F-4D97-AF65-F5344CB8AC3E}">
        <p14:creationId xmlns:p14="http://schemas.microsoft.com/office/powerpoint/2010/main" val="29733105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1" nodeType="clickEffect">
                                  <p:stCondLst>
                                    <p:cond delay="0"/>
                                  </p:stCondLst>
                                  <p:childTnLst>
                                    <p:animMotion origin="layout" path="M 1.875E-6 -3.33333E-6 L 1.875E-6 0.25 " pathEditMode="relative" rAng="0" ptsTypes="AA">
                                      <p:cBhvr>
                                        <p:cTn id="38" dur="2000" fill="hold"/>
                                        <p:tgtEl>
                                          <p:spTgt spid="3"/>
                                        </p:tgtEl>
                                        <p:attrNameLst>
                                          <p:attrName>ppt_x</p:attrName>
                                          <p:attrName>ppt_y</p:attrName>
                                        </p:attrNameLst>
                                      </p:cBhvr>
                                      <p:rCtr x="0" y="12500"/>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1" nodeType="clickEffect">
                                  <p:stCondLst>
                                    <p:cond delay="0"/>
                                  </p:stCondLst>
                                  <p:childTnLst>
                                    <p:animMotion origin="layout" path="M -4.375E-6 -3.33333E-6 L -0.20195 0.25139 " pathEditMode="relative" rAng="0" ptsTypes="AA">
                                      <p:cBhvr>
                                        <p:cTn id="42" dur="2000" fill="hold"/>
                                        <p:tgtEl>
                                          <p:spTgt spid="6"/>
                                        </p:tgtEl>
                                        <p:attrNameLst>
                                          <p:attrName>ppt_x</p:attrName>
                                          <p:attrName>ppt_y</p:attrName>
                                        </p:attrNameLst>
                                      </p:cBhvr>
                                      <p:rCtr x="-10104" y="12569"/>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1" nodeType="clickEffect">
                                  <p:stCondLst>
                                    <p:cond delay="0"/>
                                  </p:stCondLst>
                                  <p:childTnLst>
                                    <p:animMotion origin="layout" path="M 4.375E-6 1.11111E-6 L 0.15664 0.24722 " pathEditMode="relative" rAng="0" ptsTypes="AA">
                                      <p:cBhvr>
                                        <p:cTn id="46" dur="2000" fill="hold"/>
                                        <p:tgtEl>
                                          <p:spTgt spid="5"/>
                                        </p:tgtEl>
                                        <p:attrNameLst>
                                          <p:attrName>ppt_x</p:attrName>
                                          <p:attrName>ppt_y</p:attrName>
                                        </p:attrNameLst>
                                      </p:cBhvr>
                                      <p:rCtr x="7826" y="12361"/>
                                    </p:animMotion>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grpId="1" nodeType="clickEffect">
                                  <p:stCondLst>
                                    <p:cond delay="0"/>
                                  </p:stCondLst>
                                  <p:childTnLst>
                                    <p:animMotion origin="layout" path="M 4.375E-6 -3.33333E-6 L -0.04571 0.25 " pathEditMode="relative" rAng="0" ptsTypes="AA">
                                      <p:cBhvr>
                                        <p:cTn id="50" dur="2000" fill="hold"/>
                                        <p:tgtEl>
                                          <p:spTgt spid="7"/>
                                        </p:tgtEl>
                                        <p:attrNameLst>
                                          <p:attrName>ppt_x</p:attrName>
                                          <p:attrName>ppt_y</p:attrName>
                                        </p:attrNameLst>
                                      </p:cBhvr>
                                      <p:rCtr x="-2292" y="12500"/>
                                    </p:animMotion>
                                  </p:childTnLst>
                                </p:cTn>
                              </p:par>
                            </p:childTnLst>
                          </p:cTn>
                        </p:par>
                      </p:childTnLst>
                    </p:cTn>
                  </p:par>
                  <p:par>
                    <p:cTn id="51" fill="hold">
                      <p:stCondLst>
                        <p:cond delay="indefinite"/>
                      </p:stCondLst>
                      <p:childTnLst>
                        <p:par>
                          <p:cTn id="52" fill="hold">
                            <p:stCondLst>
                              <p:cond delay="0"/>
                            </p:stCondLst>
                            <p:childTnLst>
                              <p:par>
                                <p:cTn id="53" presetID="42" presetClass="path" presetSubtype="0" accel="50000" decel="50000" fill="hold" grpId="1" nodeType="clickEffect">
                                  <p:stCondLst>
                                    <p:cond delay="0"/>
                                  </p:stCondLst>
                                  <p:childTnLst>
                                    <p:animMotion origin="layout" path="M -6.25E-7 3.33333E-6 L -0.05273 0.25277 " pathEditMode="relative" rAng="0" ptsTypes="AA">
                                      <p:cBhvr>
                                        <p:cTn id="54" dur="2000" fill="hold"/>
                                        <p:tgtEl>
                                          <p:spTgt spid="8"/>
                                        </p:tgtEl>
                                        <p:attrNameLst>
                                          <p:attrName>ppt_x</p:attrName>
                                          <p:attrName>ppt_y</p:attrName>
                                        </p:attrNameLst>
                                      </p:cBhvr>
                                      <p:rCtr x="-2643" y="126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3" grpId="1" animBg="1"/>
      <p:bldP spid="5" grpId="0" animBg="1"/>
      <p:bldP spid="5" grpId="1" animBg="1"/>
      <p:bldP spid="6" grpId="0" animBg="1"/>
      <p:bldP spid="6" grpId="1" animBg="1"/>
      <p:bldP spid="7" grpId="0" animBg="1"/>
      <p:bldP spid="7" grpId="1" animBg="1"/>
      <p:bldP spid="8" grpId="0" animBg="1"/>
      <p:bldP spid="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1C2F3E1-871B-4A0E-A345-984266872815}"/>
              </a:ext>
            </a:extLst>
          </p:cNvPr>
          <p:cNvSpPr/>
          <p:nvPr/>
        </p:nvSpPr>
        <p:spPr>
          <a:xfrm>
            <a:off x="314325" y="297951"/>
            <a:ext cx="11630025" cy="6277510"/>
          </a:xfrm>
          <a:prstGeom prst="roundRect">
            <a:avLst/>
          </a:prstGeom>
          <a:solidFill>
            <a:schemeClr val="bg1"/>
          </a:solidFill>
          <a:ln>
            <a:solidFill>
              <a:srgbClr val="FAC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4929A3F6-079F-640A-4EB3-0B9F755766C7}"/>
              </a:ext>
            </a:extLst>
          </p:cNvPr>
          <p:cNvSpPr/>
          <p:nvPr/>
        </p:nvSpPr>
        <p:spPr>
          <a:xfrm>
            <a:off x="780170" y="119794"/>
            <a:ext cx="10211680" cy="1051781"/>
          </a:xfrm>
          <a:prstGeom prst="round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dirty="0">
                <a:solidFill>
                  <a:srgbClr val="002060"/>
                </a:solidFill>
                <a:latin typeface="Calibri" panose="020F0502020204030204"/>
              </a:rPr>
              <a:t>d. Trong bài văn, chi tiết nào cho thấy tác giả tả cây kết hợp với tả những sự vật có liên quan đến cây?</a:t>
            </a:r>
            <a:endPar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530F2022-426F-F3DE-5E4A-B09822F2B577}"/>
              </a:ext>
            </a:extLst>
          </p:cNvPr>
          <p:cNvSpPr/>
          <p:nvPr/>
        </p:nvSpPr>
        <p:spPr>
          <a:xfrm>
            <a:off x="866775" y="2139093"/>
            <a:ext cx="10477499" cy="3052031"/>
          </a:xfrm>
          <a:prstGeom prst="round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algn="just">
              <a:lnSpc>
                <a:spcPct val="120000"/>
              </a:lnSpc>
              <a:spcBef>
                <a:spcPts val="0"/>
              </a:spcBef>
              <a:spcAft>
                <a:spcPts val="0"/>
              </a:spcAft>
            </a:pPr>
            <a:r>
              <a:rPr lang="vi-VN" sz="3200" dirty="0">
                <a:effectLst/>
                <a:latin typeface="Cambria" panose="02040503050406030204" pitchFamily="18" charset="0"/>
                <a:ea typeface="Cambria" panose="02040503050406030204" pitchFamily="18" charset="0"/>
              </a:rPr>
              <a:t>Các chi tiết: </a:t>
            </a:r>
            <a:r>
              <a:rPr lang="vi-VN" sz="3200" b="1" i="1" dirty="0">
                <a:effectLst/>
                <a:latin typeface="Cambria" panose="02040503050406030204" pitchFamily="18" charset="0"/>
                <a:ea typeface="Cambria" panose="02040503050406030204" pitchFamily="18" charset="0"/>
              </a:rPr>
              <a:t>Nắng gửi thêm màu đẹp trên hoa;</a:t>
            </a:r>
            <a:r>
              <a:rPr lang="vi-VN" sz="3200" b="1" dirty="0">
                <a:effectLst/>
                <a:latin typeface="Cambria" panose="02040503050406030204" pitchFamily="18" charset="0"/>
                <a:ea typeface="Cambria" panose="02040503050406030204" pitchFamily="18" charset="0"/>
              </a:rPr>
              <a:t> </a:t>
            </a:r>
            <a:r>
              <a:rPr lang="vi-VN" sz="3200" b="1" i="1" dirty="0">
                <a:effectLst/>
                <a:latin typeface="Cambria" panose="02040503050406030204" pitchFamily="18" charset="0"/>
                <a:ea typeface="Cambria" panose="02040503050406030204" pitchFamily="18" charset="0"/>
              </a:rPr>
              <a:t>Nắng lại đến tạo vị thơm vị mát tụ dần trong quả.</a:t>
            </a:r>
            <a:endParaRPr lang="en-US" sz="3200" b="1" i="1"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vi-VN" sz="3200" dirty="0">
                <a:effectLst/>
                <a:latin typeface="Cambria" panose="02040503050406030204" pitchFamily="18" charset="0"/>
                <a:ea typeface="Cambria" panose="02040503050406030204" pitchFamily="18" charset="0"/>
              </a:rPr>
              <a:t>Nắng là hiện tượng thiên nhiên có tác động đến cây cà chua nắng làm cho sắc hoa cà chua thêm đẹp. Nắng giúp cho quả c</a:t>
            </a:r>
            <a:r>
              <a:rPr lang="en-US" sz="3200" dirty="0">
                <a:latin typeface="Cambria" panose="02040503050406030204" pitchFamily="18" charset="0"/>
                <a:ea typeface="Cambria" panose="02040503050406030204" pitchFamily="18" charset="0"/>
              </a:rPr>
              <a:t>à</a:t>
            </a:r>
            <a:r>
              <a:rPr lang="vi-VN" sz="3200" dirty="0">
                <a:effectLst/>
                <a:latin typeface="Cambria" panose="02040503050406030204" pitchFamily="18" charset="0"/>
                <a:ea typeface="Cambria" panose="02040503050406030204" pitchFamily="18" charset="0"/>
              </a:rPr>
              <a:t> chua có vị thơm mát.</a:t>
            </a:r>
            <a:endParaRPr lang="en-US" sz="32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790360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16">
            <a:extLst>
              <a:ext uri="{FF2B5EF4-FFF2-40B4-BE49-F238E27FC236}">
                <a16:creationId xmlns:a16="http://schemas.microsoft.com/office/drawing/2014/main" id="{F2B702CF-DBEB-7264-2B75-A61F18D5C693}"/>
              </a:ext>
            </a:extLst>
          </p:cNvPr>
          <p:cNvPicPr>
            <a:picLocks noChangeAspect="1"/>
          </p:cNvPicPr>
          <p:nvPr/>
        </p:nvPicPr>
        <p:blipFill>
          <a:blip r:embed="rId2"/>
          <a:srcRect/>
          <a:stretch>
            <a:fillRect/>
          </a:stretch>
        </p:blipFill>
        <p:spPr>
          <a:xfrm>
            <a:off x="10312658" y="73787"/>
            <a:ext cx="1795758" cy="1640874"/>
          </a:xfrm>
          <a:prstGeom prst="rect">
            <a:avLst/>
          </a:prstGeom>
        </p:spPr>
      </p:pic>
      <p:grpSp>
        <p:nvGrpSpPr>
          <p:cNvPr id="8" name="Group 7">
            <a:extLst>
              <a:ext uri="{FF2B5EF4-FFF2-40B4-BE49-F238E27FC236}">
                <a16:creationId xmlns:a16="http://schemas.microsoft.com/office/drawing/2014/main" id="{C1D11D9E-382F-4463-A4A6-0540970B8862}"/>
              </a:ext>
            </a:extLst>
          </p:cNvPr>
          <p:cNvGrpSpPr/>
          <p:nvPr/>
        </p:nvGrpSpPr>
        <p:grpSpPr>
          <a:xfrm>
            <a:off x="-225682" y="392774"/>
            <a:ext cx="9811472" cy="4302516"/>
            <a:chOff x="-81564" y="42076"/>
            <a:chExt cx="11721619" cy="5483924"/>
          </a:xfrm>
        </p:grpSpPr>
        <p:pic>
          <p:nvPicPr>
            <p:cNvPr id="11" name="Picture 10">
              <a:extLst>
                <a:ext uri="{FF2B5EF4-FFF2-40B4-BE49-F238E27FC236}">
                  <a16:creationId xmlns:a16="http://schemas.microsoft.com/office/drawing/2014/main" id="{86E00E9E-9567-4EFA-8694-A000FBFF69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405" y="773040"/>
              <a:ext cx="11082650" cy="4752960"/>
            </a:xfrm>
            <a:prstGeom prst="rect">
              <a:avLst/>
            </a:prstGeom>
          </p:spPr>
        </p:pic>
        <p:pic>
          <p:nvPicPr>
            <p:cNvPr id="12" name="Picture 11">
              <a:extLst>
                <a:ext uri="{FF2B5EF4-FFF2-40B4-BE49-F238E27FC236}">
                  <a16:creationId xmlns:a16="http://schemas.microsoft.com/office/drawing/2014/main" id="{D65AB69E-C7B0-4845-9C57-016DFD3F7E3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1564" y="42076"/>
              <a:ext cx="1519299" cy="1519299"/>
            </a:xfrm>
            <a:prstGeom prst="rect">
              <a:avLst/>
            </a:prstGeom>
          </p:spPr>
        </p:pic>
        <p:sp>
          <p:nvSpPr>
            <p:cNvPr id="13" name="TextBox 12">
              <a:extLst>
                <a:ext uri="{FF2B5EF4-FFF2-40B4-BE49-F238E27FC236}">
                  <a16:creationId xmlns:a16="http://schemas.microsoft.com/office/drawing/2014/main" id="{6290537E-88B1-47B7-9821-87B44C8BF715}"/>
                </a:ext>
              </a:extLst>
            </p:cNvPr>
            <p:cNvSpPr txBox="1"/>
            <p:nvPr/>
          </p:nvSpPr>
          <p:spPr>
            <a:xfrm>
              <a:off x="739200" y="1270029"/>
              <a:ext cx="10655365" cy="388364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 Lưu ý: </a:t>
              </a:r>
              <a:r>
                <a:rPr kumimoji="0" lang="vi-VN"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Các em đã tìm hiểu các trình tự tả cây, tả theo bộ phận của cây và tả cây theo thời gian, theo từng thời kỳ phát triển của cây hoặc theo mùa xuân, hạ, thu, đông hay từng buổi trong ngày. Nhưng khi tả cây theo trình tự thời gian vẫn phải </a:t>
              </a: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kết hợp cả các bộ phận của cây</a:t>
              </a:r>
              <a:r>
                <a:rPr kumimoji="0" lang="vi-VN"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pic>
        <p:nvPicPr>
          <p:cNvPr id="14" name="Picture 13" descr="A picture containing clipart&#10;&#10;Description automatically generated">
            <a:extLst>
              <a:ext uri="{FF2B5EF4-FFF2-40B4-BE49-F238E27FC236}">
                <a16:creationId xmlns:a16="http://schemas.microsoft.com/office/drawing/2014/main" id="{76DAEF27-1B09-47A2-9701-B281C63C5936}"/>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0955" b="88329" l="29245" r="47642">
                        <a14:foregroundMark x1="41792" y1="38727" x2="42830" y2="42971"/>
                        <a14:foregroundMark x1="34717" y1="57294" x2="35849" y2="61804"/>
                        <a14:foregroundMark x1="40283" y1="57825" x2="42830" y2="64456"/>
                        <a14:backgroundMark x1="39151" y1="20424" x2="39623" y2="22281"/>
                      </a14:backgroundRemoval>
                    </a14:imgEffect>
                  </a14:imgLayer>
                </a14:imgProps>
              </a:ext>
            </a:extLst>
          </a:blip>
          <a:srcRect l="27000" t="16611" r="50000" b="3490"/>
          <a:stretch/>
        </p:blipFill>
        <p:spPr>
          <a:xfrm flipH="1">
            <a:off x="8671956" y="2654702"/>
            <a:ext cx="3934433" cy="4861021"/>
          </a:xfrm>
          <a:prstGeom prst="rect">
            <a:avLst/>
          </a:prstGeom>
        </p:spPr>
      </p:pic>
    </p:spTree>
    <p:extLst>
      <p:ext uri="{BB962C8B-B14F-4D97-AF65-F5344CB8AC3E}">
        <p14:creationId xmlns:p14="http://schemas.microsoft.com/office/powerpoint/2010/main" val="6492189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29">
            <a:extLst>
              <a:ext uri="{FF2B5EF4-FFF2-40B4-BE49-F238E27FC236}">
                <a16:creationId xmlns:a16="http://schemas.microsoft.com/office/drawing/2014/main" id="{C7C388FE-A58E-4F22-32D6-6703F2955A0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80324" y="277402"/>
            <a:ext cx="9715073" cy="2024010"/>
          </a:xfrm>
          <a:prstGeom prst="rect">
            <a:avLst/>
          </a:prstGeom>
        </p:spPr>
      </p:pic>
      <p:sp>
        <p:nvSpPr>
          <p:cNvPr id="16" name="TextBox 15">
            <a:extLst>
              <a:ext uri="{FF2B5EF4-FFF2-40B4-BE49-F238E27FC236}">
                <a16:creationId xmlns:a16="http://schemas.microsoft.com/office/drawing/2014/main" id="{11CA09A9-AC00-D881-E5B4-B773744ECABA}"/>
              </a:ext>
            </a:extLst>
          </p:cNvPr>
          <p:cNvSpPr txBox="1"/>
          <p:nvPr/>
        </p:nvSpPr>
        <p:spPr>
          <a:xfrm>
            <a:off x="788955" y="410966"/>
            <a:ext cx="9715072" cy="1446550"/>
          </a:xfrm>
          <a:prstGeom prst="rect">
            <a:avLst/>
          </a:prstGeom>
          <a:noFill/>
        </p:spPr>
        <p:txBody>
          <a:bodyPr wrap="square" rtlCol="0">
            <a:spAutoFit/>
          </a:bodyPr>
          <a:lstStyle/>
          <a:p>
            <a:pPr lvl="0" algn="ctr"/>
            <a:r>
              <a:rPr lang="en-US" sz="4400" b="1" dirty="0">
                <a:solidFill>
                  <a:srgbClr val="002060"/>
                </a:solidFill>
                <a:latin typeface="Cambria" panose="02040503050406030204" pitchFamily="18" charset="0"/>
                <a:ea typeface="Cambria" panose="02040503050406030204" pitchFamily="18" charset="0"/>
              </a:rPr>
              <a:t>2. </a:t>
            </a:r>
            <a:r>
              <a:rPr lang="vi-VN" sz="4400" b="1" dirty="0">
                <a:solidFill>
                  <a:srgbClr val="002060"/>
                </a:solidFill>
                <a:latin typeface="Cambria" panose="02040503050406030204" pitchFamily="18" charset="0"/>
                <a:ea typeface="Cambria" panose="02040503050406030204" pitchFamily="18" charset="0"/>
              </a:rPr>
              <a:t>Em học được những gì về cách tả cây cối từ bài Cây cà chua.</a:t>
            </a:r>
            <a:endPar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18" name="Picture 17" descr="A picture containing text, clipart&#10;&#10;Description automatically generated">
            <a:extLst>
              <a:ext uri="{FF2B5EF4-FFF2-40B4-BE49-F238E27FC236}">
                <a16:creationId xmlns:a16="http://schemas.microsoft.com/office/drawing/2014/main" id="{55A50E77-EA48-DDD5-B572-F5C812B091DE}"/>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9984" b="94665" l="9994" r="89942">
                        <a14:foregroundMark x1="25500" y1="86949" x2="30821" y2="83468"/>
                        <a14:foregroundMark x1="54948" y1="91067" x2="52393" y2="82255"/>
                        <a14:foregroundMark x1="52393" y1="82255" x2="52393" y2="82255"/>
                        <a14:foregroundMark x1="53558" y1="94665" x2="52490" y2="92118"/>
                        <a14:backgroundMark x1="22607" y1="86783" x2="27846" y2="88925"/>
                        <a14:backgroundMark x1="25194" y1="86783" x2="26779" y2="86783"/>
                      </a14:backgroundRemoval>
                    </a14:imgEffect>
                  </a14:imgLayer>
                </a14:imgProps>
              </a:ext>
              <a:ext uri="{28A0092B-C50C-407E-A947-70E740481C1C}">
                <a14:useLocalDpi xmlns:a14="http://schemas.microsoft.com/office/drawing/2010/main" val="0"/>
              </a:ext>
            </a:extLst>
          </a:blip>
          <a:stretch>
            <a:fillRect/>
          </a:stretch>
        </p:blipFill>
        <p:spPr>
          <a:xfrm>
            <a:off x="-1193767" y="1929525"/>
            <a:ext cx="6267450" cy="5013960"/>
          </a:xfrm>
          <a:prstGeom prst="rect">
            <a:avLst/>
          </a:prstGeom>
        </p:spPr>
      </p:pic>
      <p:pic>
        <p:nvPicPr>
          <p:cNvPr id="22" name="Picture 16">
            <a:extLst>
              <a:ext uri="{FF2B5EF4-FFF2-40B4-BE49-F238E27FC236}">
                <a16:creationId xmlns:a16="http://schemas.microsoft.com/office/drawing/2014/main" id="{F2B702CF-DBEB-7264-2B75-A61F18D5C693}"/>
              </a:ext>
            </a:extLst>
          </p:cNvPr>
          <p:cNvPicPr>
            <a:picLocks noChangeAspect="1"/>
          </p:cNvPicPr>
          <p:nvPr/>
        </p:nvPicPr>
        <p:blipFill>
          <a:blip r:embed="rId6"/>
          <a:srcRect/>
          <a:stretch>
            <a:fillRect/>
          </a:stretch>
        </p:blipFill>
        <p:spPr>
          <a:xfrm>
            <a:off x="10312658" y="73787"/>
            <a:ext cx="1795758" cy="1640874"/>
          </a:xfrm>
          <a:prstGeom prst="rect">
            <a:avLst/>
          </a:prstGeom>
        </p:spPr>
      </p:pic>
      <p:sp>
        <p:nvSpPr>
          <p:cNvPr id="2" name="Rectangle: Rounded Corners 1">
            <a:extLst>
              <a:ext uri="{FF2B5EF4-FFF2-40B4-BE49-F238E27FC236}">
                <a16:creationId xmlns:a16="http://schemas.microsoft.com/office/drawing/2014/main" id="{1ABC7165-C3FE-BFC6-47F1-0A7F0A2C329C}"/>
              </a:ext>
            </a:extLst>
          </p:cNvPr>
          <p:cNvSpPr/>
          <p:nvPr/>
        </p:nvSpPr>
        <p:spPr>
          <a:xfrm>
            <a:off x="4143376" y="2847976"/>
            <a:ext cx="7677150" cy="3733800"/>
          </a:xfrm>
          <a:prstGeom prst="round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457200" indent="-457200" algn="just">
              <a:lnSpc>
                <a:spcPct val="120000"/>
              </a:lnSpc>
              <a:buFont typeface="Arial" panose="020B0604020202020204" pitchFamily="34" charset="0"/>
              <a:buChar char="•"/>
            </a:pPr>
            <a:r>
              <a:rPr lang="vi-VN" sz="3200" b="1" dirty="0">
                <a:latin typeface="Cambria" panose="02040503050406030204" pitchFamily="18" charset="0"/>
                <a:ea typeface="Cambria" panose="02040503050406030204" pitchFamily="18" charset="0"/>
              </a:rPr>
              <a:t>Trình tự miêu tả cây </a:t>
            </a:r>
            <a:r>
              <a:rPr lang="vi-VN" sz="3200" dirty="0">
                <a:latin typeface="Cambria" panose="02040503050406030204" pitchFamily="18" charset="0"/>
                <a:ea typeface="Cambria" panose="02040503050406030204" pitchFamily="18" charset="0"/>
              </a:rPr>
              <a:t>(từ lúc cây mới mọc đến lúc cây ra quả,…)</a:t>
            </a:r>
          </a:p>
          <a:p>
            <a:pPr marL="457200" indent="-457200" algn="just">
              <a:lnSpc>
                <a:spcPct val="120000"/>
              </a:lnSpc>
              <a:buFont typeface="Arial" panose="020B0604020202020204" pitchFamily="34" charset="0"/>
              <a:buChar char="•"/>
            </a:pPr>
            <a:r>
              <a:rPr lang="vi-VN" sz="3200" b="1" dirty="0">
                <a:latin typeface="Cambria" panose="02040503050406030204" pitchFamily="18" charset="0"/>
                <a:ea typeface="Cambria" panose="02040503050406030204" pitchFamily="18" charset="0"/>
              </a:rPr>
              <a:t> Cách sử dụng biện pháp so sánh, nhân hóa </a:t>
            </a:r>
            <a:r>
              <a:rPr lang="vi-VN" sz="3200" dirty="0">
                <a:latin typeface="Cambria" panose="02040503050406030204" pitchFamily="18" charset="0"/>
                <a:ea typeface="Cambria" panose="02040503050406030204" pitchFamily="18" charset="0"/>
              </a:rPr>
              <a:t>khi tả lá hoa, tả quả.</a:t>
            </a:r>
            <a:endParaRPr lang="en-US" sz="3200" dirty="0">
              <a:latin typeface="Cambria" panose="02040503050406030204" pitchFamily="18" charset="0"/>
              <a:ea typeface="Cambria" panose="02040503050406030204" pitchFamily="18" charset="0"/>
            </a:endParaRPr>
          </a:p>
          <a:p>
            <a:pPr marL="457200" indent="-457200" algn="just">
              <a:lnSpc>
                <a:spcPct val="120000"/>
              </a:lnSpc>
              <a:buFont typeface="Arial" panose="020B0604020202020204" pitchFamily="34" charset="0"/>
              <a:buChar char="•"/>
            </a:pPr>
            <a:r>
              <a:rPr lang="en-US" sz="3200" b="1" dirty="0">
                <a:latin typeface="Cambria" panose="02040503050406030204" pitchFamily="18" charset="0"/>
                <a:ea typeface="Cambria" panose="02040503050406030204" pitchFamily="18" charset="0"/>
              </a:rPr>
              <a:t>B</a:t>
            </a:r>
            <a:r>
              <a:rPr lang="vi-VN" sz="3200" b="1" dirty="0">
                <a:latin typeface="Cambria" panose="02040503050406030204" pitchFamily="18" charset="0"/>
                <a:ea typeface="Cambria" panose="02040503050406030204" pitchFamily="18" charset="0"/>
              </a:rPr>
              <a:t>ộc lộ rõ tình cảm, cảm xúc </a:t>
            </a:r>
            <a:r>
              <a:rPr lang="vi-VN" sz="3200" dirty="0">
                <a:latin typeface="Cambria" panose="02040503050406030204" pitchFamily="18" charset="0"/>
                <a:ea typeface="Cambria" panose="02040503050406030204" pitchFamily="18" charset="0"/>
              </a:rPr>
              <a:t>của người viết đối với cây.</a:t>
            </a:r>
          </a:p>
        </p:txBody>
      </p:sp>
    </p:spTree>
    <p:extLst>
      <p:ext uri="{BB962C8B-B14F-4D97-AF65-F5344CB8AC3E}">
        <p14:creationId xmlns:p14="http://schemas.microsoft.com/office/powerpoint/2010/main" val="37290098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1120</Words>
  <Application>Microsoft Office PowerPoint</Application>
  <PresentationFormat>Widescreen</PresentationFormat>
  <Paragraphs>38</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Cambria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adminpc1</cp:lastModifiedBy>
  <cp:revision>39</cp:revision>
  <dcterms:created xsi:type="dcterms:W3CDTF">2023-12-18T04:23:58Z</dcterms:created>
  <dcterms:modified xsi:type="dcterms:W3CDTF">2026-04-01T14:27:55Z</dcterms:modified>
</cp:coreProperties>
</file>