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45" r:id="rId2"/>
    <p:sldId id="318" r:id="rId3"/>
    <p:sldId id="319" r:id="rId4"/>
    <p:sldId id="320" r:id="rId5"/>
    <p:sldId id="354" r:id="rId6"/>
    <p:sldId id="375" r:id="rId7"/>
    <p:sldId id="376" r:id="rId8"/>
    <p:sldId id="377" r:id="rId9"/>
    <p:sldId id="378" r:id="rId10"/>
    <p:sldId id="379" r:id="rId11"/>
    <p:sldId id="380" r:id="rId12"/>
    <p:sldId id="381" r:id="rId13"/>
    <p:sldId id="385" r:id="rId14"/>
    <p:sldId id="386" r:id="rId15"/>
    <p:sldId id="387" r:id="rId16"/>
    <p:sldId id="325" r:id="rId17"/>
    <p:sldId id="265" r:id="rId18"/>
    <p:sldId id="35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4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05974-0DA7-4B5B-B6EB-4BCDD5E10071}" type="datetimeFigureOut">
              <a:rPr lang="en-US" smtClean="0"/>
              <a:t>01/04/2026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9BD3F-7DF5-4E33-A759-CAEBE03EA306}" type="slidenum">
              <a:rPr lang="en-US" smtClean="0"/>
              <a:t>‹#›</a:t>
            </a:fld>
            <a:endParaRPr lang="en-US"/>
          </a:p>
        </p:txBody>
      </p:sp>
    </p:spTree>
    <p:extLst>
      <p:ext uri="{BB962C8B-B14F-4D97-AF65-F5344CB8AC3E}">
        <p14:creationId xmlns:p14="http://schemas.microsoft.com/office/powerpoint/2010/main" val="159365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841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4486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5108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3913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60867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0696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8763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8b385fd27f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8b385fd27f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133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ga1242414e1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7" name="Google Shape;2017;ga1242414e1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ga1242414e1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5" name="Google Shape;2275;ga1242414e1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550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119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374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683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6157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4552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6050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2132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ga1242414e1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9" name="Google Shape;2369;ga1242414e1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5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422337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3050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8803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0649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295330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314255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78140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90357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52884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397508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42"/>
        <p:cNvGrpSpPr/>
        <p:nvPr/>
      </p:nvGrpSpPr>
      <p:grpSpPr>
        <a:xfrm>
          <a:off x="0" y="0"/>
          <a:ext cx="0" cy="0"/>
          <a:chOff x="0" y="0"/>
          <a:chExt cx="0" cy="0"/>
        </a:xfrm>
      </p:grpSpPr>
    </p:spTree>
    <p:extLst>
      <p:ext uri="{BB962C8B-B14F-4D97-AF65-F5344CB8AC3E}">
        <p14:creationId xmlns:p14="http://schemas.microsoft.com/office/powerpoint/2010/main" val="26690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413294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345151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2127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4989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9719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2727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3036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5424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324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9299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0696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74351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609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8980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8932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5264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4942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007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4708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18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5998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308722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08968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58776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376484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59529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123163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4976902"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8"/>
          <p:cNvSpPr/>
          <p:nvPr/>
        </p:nvSpPr>
        <p:spPr>
          <a:xfrm>
            <a:off x="9604340"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8"/>
          <p:cNvSpPr/>
          <p:nvPr/>
        </p:nvSpPr>
        <p:spPr>
          <a:xfrm>
            <a:off x="17" y="5321402"/>
            <a:ext cx="12192016" cy="826665"/>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8"/>
          <p:cNvSpPr/>
          <p:nvPr/>
        </p:nvSpPr>
        <p:spPr>
          <a:xfrm>
            <a:off x="-16"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8"/>
          <p:cNvSpPr/>
          <p:nvPr/>
        </p:nvSpPr>
        <p:spPr>
          <a:xfrm>
            <a:off x="485378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8"/>
          <p:cNvSpPr/>
          <p:nvPr/>
        </p:nvSpPr>
        <p:spPr>
          <a:xfrm>
            <a:off x="-15"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8"/>
          <p:cNvSpPr/>
          <p:nvPr/>
        </p:nvSpPr>
        <p:spPr>
          <a:xfrm>
            <a:off x="-16"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38"/>
          <p:cNvGrpSpPr/>
          <p:nvPr/>
        </p:nvGrpSpPr>
        <p:grpSpPr>
          <a:xfrm flipH="1">
            <a:off x="776280" y="5185306"/>
            <a:ext cx="3442029" cy="116904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6822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367" y="3974106"/>
            <a:ext cx="12223208" cy="2720188"/>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39"/>
          <p:cNvSpPr/>
          <p:nvPr/>
        </p:nvSpPr>
        <p:spPr>
          <a:xfrm>
            <a:off x="5137994" y="60667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39"/>
          <p:cNvSpPr/>
          <p:nvPr/>
        </p:nvSpPr>
        <p:spPr>
          <a:xfrm>
            <a:off x="9765432" y="57786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39"/>
          <p:cNvSpPr/>
          <p:nvPr/>
        </p:nvSpPr>
        <p:spPr>
          <a:xfrm>
            <a:off x="5014868" y="49764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39"/>
          <p:cNvSpPr/>
          <p:nvPr/>
        </p:nvSpPr>
        <p:spPr>
          <a:xfrm>
            <a:off x="-86533" y="5599739"/>
            <a:ext cx="12191948" cy="106662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39"/>
          <p:cNvSpPr/>
          <p:nvPr/>
        </p:nvSpPr>
        <p:spPr>
          <a:xfrm>
            <a:off x="-86533" y="5900264"/>
            <a:ext cx="12439612" cy="106663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39"/>
          <p:cNvGrpSpPr/>
          <p:nvPr/>
        </p:nvGrpSpPr>
        <p:grpSpPr>
          <a:xfrm>
            <a:off x="1501458" y="3234544"/>
            <a:ext cx="2333073" cy="1027912"/>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8878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2235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71801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67920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25478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02042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58800"/>
            <a:ext cx="10272000" cy="636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Berkshire Swash"/>
              <a:buNone/>
              <a:defRPr sz="3000">
                <a:solidFill>
                  <a:schemeClr val="dk1"/>
                </a:solidFill>
                <a:latin typeface="Berkshire Swash"/>
                <a:ea typeface="Berkshire Swash"/>
                <a:cs typeface="Berkshire Swash"/>
                <a:sym typeface="Berkshire Swash"/>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rtl="0">
              <a:lnSpc>
                <a:spcPct val="100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3C953B58-E5DC-1883-9E87-8DE9ADF3177B}"/>
              </a:ext>
            </a:extLst>
          </p:cNvPr>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1532641" y="161630"/>
            <a:ext cx="1393792" cy="1393792"/>
          </a:xfrm>
          <a:prstGeom prst="rect">
            <a:avLst/>
          </a:prstGeom>
        </p:spPr>
      </p:pic>
    </p:spTree>
    <p:extLst>
      <p:ext uri="{BB962C8B-B14F-4D97-AF65-F5344CB8AC3E}">
        <p14:creationId xmlns:p14="http://schemas.microsoft.com/office/powerpoint/2010/main" val="265149665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4.png"/><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3.svg"/><Relationship Id="rId3" Type="http://schemas.openxmlformats.org/officeDocument/2006/relationships/image" Target="../media/image19.png"/><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70.svg"/><Relationship Id="rId11" Type="http://schemas.openxmlformats.org/officeDocument/2006/relationships/image" Target="../media/image72.sv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69.svg"/><Relationship Id="rId9" Type="http://schemas.openxmlformats.org/officeDocument/2006/relationships/image" Target="../media/image71.sv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3.svg"/><Relationship Id="rId3" Type="http://schemas.openxmlformats.org/officeDocument/2006/relationships/image" Target="../media/image19.png"/><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70.svg"/><Relationship Id="rId11" Type="http://schemas.openxmlformats.org/officeDocument/2006/relationships/image" Target="../media/image72.sv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69.svg"/><Relationship Id="rId9" Type="http://schemas.openxmlformats.org/officeDocument/2006/relationships/image" Target="../media/image71.sv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5.svg"/><Relationship Id="rId3" Type="http://schemas.openxmlformats.org/officeDocument/2006/relationships/image" Target="../media/image9.png"/><Relationship Id="rId7" Type="http://schemas.openxmlformats.org/officeDocument/2006/relationships/image" Target="../media/image59.svg"/><Relationship Id="rId12" Type="http://schemas.openxmlformats.org/officeDocument/2006/relationships/image" Target="../media/image14.png"/><Relationship Id="rId2" Type="http://schemas.openxmlformats.org/officeDocument/2006/relationships/notesSlide" Target="../notesSlides/notesSlide12.xml"/><Relationship Id="rId16" Type="http://schemas.openxmlformats.org/officeDocument/2006/relationships/image" Target="../media/image21.png"/><Relationship Id="rId1" Type="http://schemas.openxmlformats.org/officeDocument/2006/relationships/slideLayout" Target="../slideLayouts/slideLayout24.xml"/><Relationship Id="rId6" Type="http://schemas.openxmlformats.org/officeDocument/2006/relationships/image" Target="../media/image11.png"/><Relationship Id="rId11" Type="http://schemas.openxmlformats.org/officeDocument/2006/relationships/image" Target="../media/image63.svg"/><Relationship Id="rId5" Type="http://schemas.openxmlformats.org/officeDocument/2006/relationships/image" Target="../media/image10.png"/><Relationship Id="rId15" Type="http://schemas.openxmlformats.org/officeDocument/2006/relationships/image" Target="../media/image67.svg"/><Relationship Id="rId10" Type="http://schemas.openxmlformats.org/officeDocument/2006/relationships/image" Target="../media/image13.png"/><Relationship Id="rId4" Type="http://schemas.openxmlformats.org/officeDocument/2006/relationships/image" Target="../media/image56.svg"/><Relationship Id="rId9" Type="http://schemas.openxmlformats.org/officeDocument/2006/relationships/image" Target="../media/image61.svg"/><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5.svg"/><Relationship Id="rId3" Type="http://schemas.openxmlformats.org/officeDocument/2006/relationships/image" Target="../media/image9.png"/><Relationship Id="rId7" Type="http://schemas.openxmlformats.org/officeDocument/2006/relationships/image" Target="../media/image59.svg"/><Relationship Id="rId12" Type="http://schemas.openxmlformats.org/officeDocument/2006/relationships/image" Target="../media/image14.png"/><Relationship Id="rId2" Type="http://schemas.openxmlformats.org/officeDocument/2006/relationships/notesSlide" Target="../notesSlides/notesSlide13.xml"/><Relationship Id="rId16" Type="http://schemas.openxmlformats.org/officeDocument/2006/relationships/image" Target="../media/image22.png"/><Relationship Id="rId1" Type="http://schemas.openxmlformats.org/officeDocument/2006/relationships/slideLayout" Target="../slideLayouts/slideLayout24.xml"/><Relationship Id="rId6" Type="http://schemas.openxmlformats.org/officeDocument/2006/relationships/image" Target="../media/image11.png"/><Relationship Id="rId11" Type="http://schemas.openxmlformats.org/officeDocument/2006/relationships/image" Target="../media/image63.svg"/><Relationship Id="rId5" Type="http://schemas.openxmlformats.org/officeDocument/2006/relationships/image" Target="../media/image10.png"/><Relationship Id="rId15" Type="http://schemas.openxmlformats.org/officeDocument/2006/relationships/image" Target="../media/image67.svg"/><Relationship Id="rId10" Type="http://schemas.openxmlformats.org/officeDocument/2006/relationships/image" Target="../media/image13.png"/><Relationship Id="rId4" Type="http://schemas.openxmlformats.org/officeDocument/2006/relationships/image" Target="../media/image56.svg"/><Relationship Id="rId9" Type="http://schemas.openxmlformats.org/officeDocument/2006/relationships/image" Target="../media/image61.svg"/><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3.svg"/><Relationship Id="rId3"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70.svg"/><Relationship Id="rId11" Type="http://schemas.openxmlformats.org/officeDocument/2006/relationships/image" Target="../media/image72.sv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69.svg"/><Relationship Id="rId9" Type="http://schemas.openxmlformats.org/officeDocument/2006/relationships/image" Target="../media/image71.sv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3.svg"/><Relationship Id="rId3" Type="http://schemas.openxmlformats.org/officeDocument/2006/relationships/image" Target="../media/image19.png"/><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image" Target="../media/image70.svg"/><Relationship Id="rId11" Type="http://schemas.openxmlformats.org/officeDocument/2006/relationships/image" Target="../media/image72.sv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69.svg"/><Relationship Id="rId9" Type="http://schemas.openxmlformats.org/officeDocument/2006/relationships/image" Target="../media/image71.sv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0.sv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78.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26.png"/><Relationship Id="rId4" Type="http://schemas.openxmlformats.org/officeDocument/2006/relationships/image" Target="../media/image96.sv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4.svg"/><Relationship Id="rId2" Type="http://schemas.openxmlformats.org/officeDocument/2006/relationships/notesSlide" Target="../notesSlides/notesSlide18.xml"/><Relationship Id="rId1" Type="http://schemas.openxmlformats.org/officeDocument/2006/relationships/slideLayout" Target="../slideLayouts/slideLayout39.xml"/><Relationship Id="rId6" Type="http://schemas.openxmlformats.org/officeDocument/2006/relationships/image" Target="../media/image28.png"/><Relationship Id="rId5" Type="http://schemas.openxmlformats.org/officeDocument/2006/relationships/image" Target="../media/image9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2.svg"/><Relationship Id="rId5" Type="http://schemas.openxmlformats.org/officeDocument/2006/relationships/image" Target="../media/image8.png"/><Relationship Id="rId4" Type="http://schemas.openxmlformats.org/officeDocument/2006/relationships/image" Target="../media/image50.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5.svg"/><Relationship Id="rId3" Type="http://schemas.openxmlformats.org/officeDocument/2006/relationships/image" Target="../media/image9.png"/><Relationship Id="rId7" Type="http://schemas.openxmlformats.org/officeDocument/2006/relationships/image" Target="../media/image59.svg"/><Relationship Id="rId12"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image" Target="../media/image16.png"/><Relationship Id="rId1" Type="http://schemas.openxmlformats.org/officeDocument/2006/relationships/slideLayout" Target="../slideLayouts/slideLayout24.xml"/><Relationship Id="rId6" Type="http://schemas.openxmlformats.org/officeDocument/2006/relationships/image" Target="../media/image11.png"/><Relationship Id="rId11" Type="http://schemas.openxmlformats.org/officeDocument/2006/relationships/image" Target="../media/image63.svg"/><Relationship Id="rId5" Type="http://schemas.openxmlformats.org/officeDocument/2006/relationships/image" Target="../media/image10.png"/><Relationship Id="rId15" Type="http://schemas.openxmlformats.org/officeDocument/2006/relationships/image" Target="../media/image67.svg"/><Relationship Id="rId10" Type="http://schemas.openxmlformats.org/officeDocument/2006/relationships/image" Target="../media/image13.png"/><Relationship Id="rId4" Type="http://schemas.openxmlformats.org/officeDocument/2006/relationships/image" Target="../media/image56.svg"/><Relationship Id="rId9" Type="http://schemas.openxmlformats.org/officeDocument/2006/relationships/image" Target="../media/image61.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3.svg"/><Relationship Id="rId3"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70.svg"/><Relationship Id="rId11" Type="http://schemas.openxmlformats.org/officeDocument/2006/relationships/image" Target="../media/image72.sv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69.svg"/><Relationship Id="rId9" Type="http://schemas.openxmlformats.org/officeDocument/2006/relationships/image" Target="../media/image71.sv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3.svg"/><Relationship Id="rId3" Type="http://schemas.openxmlformats.org/officeDocument/2006/relationships/image" Target="../media/image19.png"/><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70.svg"/><Relationship Id="rId11" Type="http://schemas.openxmlformats.org/officeDocument/2006/relationships/image" Target="../media/image72.sv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69.svg"/><Relationship Id="rId9" Type="http://schemas.openxmlformats.org/officeDocument/2006/relationships/image" Target="../media/image71.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3.svg"/><Relationship Id="rId3" Type="http://schemas.openxmlformats.org/officeDocument/2006/relationships/image" Target="../media/image19.png"/><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70.svg"/><Relationship Id="rId11" Type="http://schemas.openxmlformats.org/officeDocument/2006/relationships/image" Target="../media/image72.sv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69.svg"/><Relationship Id="rId9" Type="http://schemas.openxmlformats.org/officeDocument/2006/relationships/image" Target="../media/image71.sv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3.svg"/><Relationship Id="rId3" Type="http://schemas.openxmlformats.org/officeDocument/2006/relationships/image" Target="../media/image19.png"/><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70.svg"/><Relationship Id="rId11" Type="http://schemas.openxmlformats.org/officeDocument/2006/relationships/image" Target="../media/image72.sv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69.svg"/><Relationship Id="rId9" Type="http://schemas.openxmlformats.org/officeDocument/2006/relationships/image" Target="../media/image71.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5.svg"/><Relationship Id="rId3" Type="http://schemas.openxmlformats.org/officeDocument/2006/relationships/image" Target="../media/image9.png"/><Relationship Id="rId7" Type="http://schemas.openxmlformats.org/officeDocument/2006/relationships/image" Target="../media/image59.svg"/><Relationship Id="rId12" Type="http://schemas.openxmlformats.org/officeDocument/2006/relationships/image" Target="../media/image14.png"/><Relationship Id="rId2" Type="http://schemas.openxmlformats.org/officeDocument/2006/relationships/notesSlide" Target="../notesSlides/notesSlide8.xml"/><Relationship Id="rId16" Type="http://schemas.openxmlformats.org/officeDocument/2006/relationships/image" Target="../media/image20.png"/><Relationship Id="rId1" Type="http://schemas.openxmlformats.org/officeDocument/2006/relationships/slideLayout" Target="../slideLayouts/slideLayout24.xml"/><Relationship Id="rId6" Type="http://schemas.openxmlformats.org/officeDocument/2006/relationships/image" Target="../media/image11.png"/><Relationship Id="rId11" Type="http://schemas.openxmlformats.org/officeDocument/2006/relationships/image" Target="../media/image63.svg"/><Relationship Id="rId5" Type="http://schemas.openxmlformats.org/officeDocument/2006/relationships/image" Target="../media/image10.png"/><Relationship Id="rId15" Type="http://schemas.openxmlformats.org/officeDocument/2006/relationships/image" Target="../media/image67.svg"/><Relationship Id="rId10" Type="http://schemas.openxmlformats.org/officeDocument/2006/relationships/image" Target="../media/image13.png"/><Relationship Id="rId4" Type="http://schemas.openxmlformats.org/officeDocument/2006/relationships/image" Target="../media/image56.svg"/><Relationship Id="rId9" Type="http://schemas.openxmlformats.org/officeDocument/2006/relationships/image" Target="../media/image61.sv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3.svg"/><Relationship Id="rId3" Type="http://schemas.openxmlformats.org/officeDocument/2006/relationships/image" Target="../media/image17.png"/><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70.svg"/><Relationship Id="rId11" Type="http://schemas.openxmlformats.org/officeDocument/2006/relationships/image" Target="../media/image72.sv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69.svg"/><Relationship Id="rId9" Type="http://schemas.openxmlformats.org/officeDocument/2006/relationships/image" Target="../media/image7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7" name="Google Shape;2277;p57">
            <a:extLst>
              <a:ext uri="{FF2B5EF4-FFF2-40B4-BE49-F238E27FC236}">
                <a16:creationId xmlns:a16="http://schemas.microsoft.com/office/drawing/2014/main" id="{69AE7117-76BC-49F0-8461-9BB542D41C96}"/>
              </a:ext>
            </a:extLst>
          </p:cNvPr>
          <p:cNvSpPr/>
          <p:nvPr/>
        </p:nvSpPr>
        <p:spPr>
          <a:xfrm>
            <a:off x="1758341" y="121919"/>
            <a:ext cx="9375227" cy="4110247"/>
          </a:xfrm>
          <a:prstGeom prst="cloud">
            <a:avLst/>
          </a:prstGeom>
          <a:solidFill>
            <a:schemeClr val="lt1"/>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pic>
        <p:nvPicPr>
          <p:cNvPr id="11" name="Graphic 10">
            <a:extLst>
              <a:ext uri="{FF2B5EF4-FFF2-40B4-BE49-F238E27FC236}">
                <a16:creationId xmlns:a16="http://schemas.microsoft.com/office/drawing/2014/main" id="{A5284A57-6A4D-4DDE-885D-A59B18BE19E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10789" y="3481550"/>
            <a:ext cx="2095105" cy="3254532"/>
          </a:xfrm>
          <a:prstGeom prst="rect">
            <a:avLst/>
          </a:prstGeom>
        </p:spPr>
      </p:pic>
      <p:pic>
        <p:nvPicPr>
          <p:cNvPr id="12" name="Graphic 11">
            <a:extLst>
              <a:ext uri="{FF2B5EF4-FFF2-40B4-BE49-F238E27FC236}">
                <a16:creationId xmlns:a16="http://schemas.microsoft.com/office/drawing/2014/main" id="{64E8E939-5A26-4AB4-BA60-564B0EFEBFC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8558088" y="2884195"/>
            <a:ext cx="2457171" cy="3254532"/>
          </a:xfrm>
          <a:prstGeom prst="rect">
            <a:avLst/>
          </a:prstGeom>
        </p:spPr>
      </p:pic>
      <p:pic>
        <p:nvPicPr>
          <p:cNvPr id="2" name="Picture 1">
            <a:extLst>
              <a:ext uri="{FF2B5EF4-FFF2-40B4-BE49-F238E27FC236}">
                <a16:creationId xmlns:a16="http://schemas.microsoft.com/office/drawing/2014/main" id="{B051F7F5-A453-D760-0B11-1A6E662D18D5}"/>
              </a:ext>
            </a:extLst>
          </p:cNvPr>
          <p:cNvPicPr>
            <a:picLocks noChangeAspect="1"/>
          </p:cNvPicPr>
          <p:nvPr/>
        </p:nvPicPr>
        <p:blipFill>
          <a:blip r:embed="rId7"/>
          <a:stretch>
            <a:fillRect/>
          </a:stretch>
        </p:blipFill>
        <p:spPr>
          <a:xfrm>
            <a:off x="4759730" y="376913"/>
            <a:ext cx="3773751" cy="1286367"/>
          </a:xfrm>
          <a:prstGeom prst="rect">
            <a:avLst/>
          </a:prstGeom>
        </p:spPr>
      </p:pic>
      <p:pic>
        <p:nvPicPr>
          <p:cNvPr id="3" name="Picture 2">
            <a:extLst>
              <a:ext uri="{FF2B5EF4-FFF2-40B4-BE49-F238E27FC236}">
                <a16:creationId xmlns:a16="http://schemas.microsoft.com/office/drawing/2014/main" id="{A7D9CBB1-5D7D-D1D3-7698-FB4489AA930D}"/>
              </a:ext>
            </a:extLst>
          </p:cNvPr>
          <p:cNvPicPr>
            <a:picLocks noChangeAspect="1"/>
          </p:cNvPicPr>
          <p:nvPr/>
        </p:nvPicPr>
        <p:blipFill>
          <a:blip r:embed="rId8"/>
          <a:stretch>
            <a:fillRect/>
          </a:stretch>
        </p:blipFill>
        <p:spPr>
          <a:xfrm>
            <a:off x="2453181" y="1413878"/>
            <a:ext cx="8327858" cy="2280102"/>
          </a:xfrm>
          <a:prstGeom prst="rect">
            <a:avLst/>
          </a:prstGeom>
        </p:spPr>
      </p:pic>
    </p:spTree>
    <p:extLst>
      <p:ext uri="{BB962C8B-B14F-4D97-AF65-F5344CB8AC3E}">
        <p14:creationId xmlns:p14="http://schemas.microsoft.com/office/powerpoint/2010/main" val="111302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36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Đoạn văn tả những đặc điểm nào của hoa sầu riêng?</a:t>
            </a:r>
          </a:p>
          <a:p>
            <a:pPr lvl="0" algn="just" defTabSz="1219170">
              <a:buClr>
                <a:srgbClr val="000000"/>
              </a:buClr>
              <a:defRPr/>
            </a:pPr>
            <a:r>
              <a:rPr kumimoji="0" lang="en-US" sz="3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3600" b="1" dirty="0">
                <a:solidFill>
                  <a:srgbClr val="FF0000"/>
                </a:solidFill>
                <a:latin typeface="Cambria" panose="02040503050406030204" pitchFamily="18" charset="0"/>
                <a:ea typeface="Cambria" panose="02040503050406030204" pitchFamily="18" charset="0"/>
              </a:rPr>
              <a:t>Đặc điểm của hoa sầu riêng:</a:t>
            </a:r>
            <a:endParaRPr lang="en-US" sz="3600" b="1" dirty="0">
              <a:solidFill>
                <a:srgbClr val="FF0000"/>
              </a:solidFill>
              <a:latin typeface="Cambria" panose="02040503050406030204" pitchFamily="18" charset="0"/>
              <a:ea typeface="Cambria" panose="02040503050406030204" pitchFamily="18" charset="0"/>
            </a:endParaRPr>
          </a:p>
          <a:p>
            <a:pPr marL="571500" lvl="0" indent="-571500" algn="just" defTabSz="1219170">
              <a:buClr>
                <a:srgbClr val="000000"/>
              </a:buClr>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Hương hoa thơm ngát như hương cau, hương bưởi;</a:t>
            </a:r>
            <a:endParaRPr lang="en-US" sz="3600" b="1" dirty="0">
              <a:solidFill>
                <a:srgbClr val="FF0000"/>
              </a:solidFill>
              <a:latin typeface="Cambria" panose="02040503050406030204" pitchFamily="18" charset="0"/>
              <a:ea typeface="Cambria" panose="02040503050406030204" pitchFamily="18" charset="0"/>
            </a:endParaRPr>
          </a:p>
          <a:p>
            <a:pPr marL="571500" lvl="0" indent="-571500" algn="just" defTabSz="1219170">
              <a:buClr>
                <a:srgbClr val="000000"/>
              </a:buClr>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Hình dáng của hoa nở từng chùm, cánh hoa nhỏ như v</a:t>
            </a:r>
            <a:r>
              <a:rPr lang="en-US" sz="3600" b="1" dirty="0">
                <a:solidFill>
                  <a:srgbClr val="FF0000"/>
                </a:solidFill>
                <a:latin typeface="Cambria" panose="02040503050406030204" pitchFamily="18" charset="0"/>
                <a:ea typeface="Cambria" panose="02040503050406030204" pitchFamily="18" charset="0"/>
              </a:rPr>
              <a:t>â</a:t>
            </a:r>
            <a:r>
              <a:rPr lang="vi-VN" sz="3600" b="1" dirty="0">
                <a:solidFill>
                  <a:srgbClr val="FF0000"/>
                </a:solidFill>
                <a:latin typeface="Cambria" panose="02040503050406030204" pitchFamily="18" charset="0"/>
                <a:ea typeface="Cambria" panose="02040503050406030204" pitchFamily="18" charset="0"/>
              </a:rPr>
              <a:t>y cá, hao hao giống cánh sen con, nhụy hoa li ti;</a:t>
            </a:r>
            <a:endParaRPr lang="en-US" sz="3600" b="1" dirty="0">
              <a:solidFill>
                <a:srgbClr val="FF0000"/>
              </a:solidFill>
              <a:latin typeface="Cambria" panose="02040503050406030204" pitchFamily="18" charset="0"/>
              <a:ea typeface="Cambria" panose="02040503050406030204" pitchFamily="18" charset="0"/>
            </a:endParaRPr>
          </a:p>
          <a:p>
            <a:pPr marL="571500" lvl="0" indent="-571500" algn="just" defTabSz="1219170">
              <a:buClr>
                <a:srgbClr val="000000"/>
              </a:buClr>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Màu sắc của hoa: màu ngà trắng.</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7"/>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281730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2" end="2"/>
                                                </p:txEl>
                                              </p:spTgt>
                                            </p:tgtEl>
                                            <p:attrNameLst>
                                              <p:attrName>style.visibility</p:attrName>
                                            </p:attrNameLst>
                                          </p:cBhvr>
                                          <p:to>
                                            <p:strVal val="visible"/>
                                          </p:to>
                                        </p:set>
                                        <p:animEffect transition="in" filter="fade">
                                          <p:cBhvr>
                                            <p:cTn id="22" dur="500"/>
                                            <p:tgtEl>
                                              <p:spTgt spid="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3" end="3"/>
                                                </p:txEl>
                                              </p:spTgt>
                                            </p:tgtEl>
                                            <p:attrNameLst>
                                              <p:attrName>style.visibility</p:attrName>
                                            </p:attrNameLst>
                                          </p:cBhvr>
                                          <p:to>
                                            <p:strVal val="visible"/>
                                          </p:to>
                                        </p:set>
                                        <p:animEffect transition="in" filter="fade">
                                          <p:cBhvr>
                                            <p:cTn id="27" dur="500"/>
                                            <p:tgtEl>
                                              <p:spTgt spid="6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4" end="4"/>
                                                </p:txEl>
                                              </p:spTgt>
                                            </p:tgtEl>
                                            <p:attrNameLst>
                                              <p:attrName>style.visibility</p:attrName>
                                            </p:attrNameLst>
                                          </p:cBhvr>
                                          <p:to>
                                            <p:strVal val="visible"/>
                                          </p:to>
                                        </p:set>
                                        <p:animEffect transition="in" filter="fade">
                                          <p:cBhvr>
                                            <p:cTn id="32" dur="500"/>
                                            <p:tgtEl>
                                              <p:spTgt spid="68">
                                                <p:txEl>
                                                  <p:pRg st="4" end="4"/>
                                                </p:txEl>
                                              </p:spTgt>
                                            </p:tgtEl>
                                          </p:cBhvr>
                                        </p:animEffect>
                                      </p:childTnLst>
                                    </p:cTn>
                                  </p:par>
                                  <p:par>
                                    <p:cTn id="33" presetID="2" presetClass="entr" presetSubtype="8" fill="hold" nodeType="withEffect" p14:presetBounceEnd="60000">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14:bounceEnd="60000">
                                          <p:cBhvr additive="base">
                                            <p:cTn id="35"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3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2" end="2"/>
                                                </p:txEl>
                                              </p:spTgt>
                                            </p:tgtEl>
                                            <p:attrNameLst>
                                              <p:attrName>style.visibility</p:attrName>
                                            </p:attrNameLst>
                                          </p:cBhvr>
                                          <p:to>
                                            <p:strVal val="visible"/>
                                          </p:to>
                                        </p:set>
                                        <p:animEffect transition="in" filter="fade">
                                          <p:cBhvr>
                                            <p:cTn id="22" dur="500"/>
                                            <p:tgtEl>
                                              <p:spTgt spid="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3" end="3"/>
                                                </p:txEl>
                                              </p:spTgt>
                                            </p:tgtEl>
                                            <p:attrNameLst>
                                              <p:attrName>style.visibility</p:attrName>
                                            </p:attrNameLst>
                                          </p:cBhvr>
                                          <p:to>
                                            <p:strVal val="visible"/>
                                          </p:to>
                                        </p:set>
                                        <p:animEffect transition="in" filter="fade">
                                          <p:cBhvr>
                                            <p:cTn id="27" dur="500"/>
                                            <p:tgtEl>
                                              <p:spTgt spid="6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4" end="4"/>
                                                </p:txEl>
                                              </p:spTgt>
                                            </p:tgtEl>
                                            <p:attrNameLst>
                                              <p:attrName>style.visibility</p:attrName>
                                            </p:attrNameLst>
                                          </p:cBhvr>
                                          <p:to>
                                            <p:strVal val="visible"/>
                                          </p:to>
                                        </p:set>
                                        <p:animEffect transition="in" filter="fade">
                                          <p:cBhvr>
                                            <p:cTn id="32" dur="500"/>
                                            <p:tgtEl>
                                              <p:spTgt spid="68">
                                                <p:txEl>
                                                  <p:pRg st="4" end="4"/>
                                                </p:txEl>
                                              </p:spTgt>
                                            </p:tgtEl>
                                          </p:cBhvr>
                                        </p:animEffect>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750" fill="hold"/>
                                            <p:tgtEl>
                                              <p:spTgt spid="10"/>
                                            </p:tgtEl>
                                            <p:attrNameLst>
                                              <p:attrName>ppt_x</p:attrName>
                                            </p:attrNameLst>
                                          </p:cBhvr>
                                          <p:tavLst>
                                            <p:tav tm="0">
                                              <p:val>
                                                <p:strVal val="0-#ppt_w/2"/>
                                              </p:val>
                                            </p:tav>
                                            <p:tav tm="100000">
                                              <p:val>
                                                <p:strVal val="#ppt_x"/>
                                              </p:val>
                                            </p:tav>
                                          </p:tavLst>
                                        </p:anim>
                                        <p:anim calcmode="lin" valueType="num">
                                          <p:cBhvr additive="base">
                                            <p:cTn id="3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Biện pháp so sánh giúp làm nổi bật đặc điểm nào của hoa?</a:t>
            </a:r>
          </a:p>
          <a:p>
            <a:pPr lvl="0" algn="just" defTabSz="1219170">
              <a:buClr>
                <a:srgbClr val="000000"/>
              </a:buClr>
              <a:defRPr/>
            </a:pPr>
            <a:r>
              <a:rPr kumimoji="0" lang="en-US" sz="40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4000" b="1" dirty="0">
                <a:solidFill>
                  <a:srgbClr val="FF0000"/>
                </a:solidFill>
                <a:latin typeface="Cambria" panose="02040503050406030204" pitchFamily="18" charset="0"/>
                <a:ea typeface="Cambria" panose="02040503050406030204" pitchFamily="18" charset="0"/>
              </a:rPr>
              <a:t>Biện pháp so sánh giúp làm nổi bật mùi hương của hoa, giúp người đọc dễ hình dung được hình dáng của hoa….</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7"/>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96465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0-#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92000"/>
          </a:schemeClr>
        </a:solidFill>
        <a:effectLst/>
      </p:bgPr>
    </p:bg>
    <p:spTree>
      <p:nvGrpSpPr>
        <p:cNvPr id="1" name="Shape 2370"/>
        <p:cNvGrpSpPr/>
        <p:nvPr/>
      </p:nvGrpSpPr>
      <p:grpSpPr>
        <a:xfrm>
          <a:off x="0" y="0"/>
          <a:ext cx="0" cy="0"/>
          <a:chOff x="0" y="0"/>
          <a:chExt cx="0" cy="0"/>
        </a:xfrm>
      </p:grpSpPr>
      <p:pic>
        <p:nvPicPr>
          <p:cNvPr id="68" name="Graphic 67">
            <a:extLst>
              <a:ext uri="{FF2B5EF4-FFF2-40B4-BE49-F238E27FC236}">
                <a16:creationId xmlns:a16="http://schemas.microsoft.com/office/drawing/2014/main" id="{70D03C53-7902-423D-8045-FE2979ABCF6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3539521" y="4664193"/>
            <a:ext cx="822739" cy="1190220"/>
          </a:xfrm>
          <a:prstGeom prst="rect">
            <a:avLst/>
          </a:prstGeom>
        </p:spPr>
      </p:pic>
      <p:pic>
        <p:nvPicPr>
          <p:cNvPr id="69" name="Picture 68">
            <a:extLst>
              <a:ext uri="{FF2B5EF4-FFF2-40B4-BE49-F238E27FC236}">
                <a16:creationId xmlns:a16="http://schemas.microsoft.com/office/drawing/2014/main" id="{5D73C473-4310-4311-9E42-849DA35510AD}"/>
              </a:ext>
            </a:extLst>
          </p:cNvPr>
          <p:cNvPicPr>
            <a:picLocks noChangeAspect="1"/>
          </p:cNvPicPr>
          <p:nvPr/>
        </p:nvPicPr>
        <p:blipFill>
          <a:blip r:embed="rId5"/>
          <a:srcRect/>
          <a:stretch>
            <a:fillRect/>
          </a:stretch>
        </p:blipFill>
        <p:spPr>
          <a:xfrm flipH="1">
            <a:off x="4289651" y="5468891"/>
            <a:ext cx="1283940" cy="994519"/>
          </a:xfrm>
          <a:prstGeom prst="rect">
            <a:avLst/>
          </a:prstGeom>
        </p:spPr>
      </p:pic>
      <p:pic>
        <p:nvPicPr>
          <p:cNvPr id="70" name="Graphic 69">
            <a:extLst>
              <a:ext uri="{FF2B5EF4-FFF2-40B4-BE49-F238E27FC236}">
                <a16:creationId xmlns:a16="http://schemas.microsoft.com/office/drawing/2014/main" id="{424531BB-8050-47B6-8401-627B5E640C8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156331" y="4960979"/>
            <a:ext cx="2091396" cy="1262443"/>
          </a:xfrm>
          <a:prstGeom prst="rect">
            <a:avLst/>
          </a:prstGeom>
        </p:spPr>
      </p:pic>
      <p:pic>
        <p:nvPicPr>
          <p:cNvPr id="67" name="Graphic 66">
            <a:extLst>
              <a:ext uri="{FF2B5EF4-FFF2-40B4-BE49-F238E27FC236}">
                <a16:creationId xmlns:a16="http://schemas.microsoft.com/office/drawing/2014/main" id="{65203D8F-DA91-4FD5-A1D7-3A5DF1FC480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2470529" y="5360318"/>
            <a:ext cx="972160" cy="1175140"/>
          </a:xfrm>
          <a:prstGeom prst="rect">
            <a:avLst/>
          </a:prstGeom>
        </p:spPr>
      </p:pic>
      <p:pic>
        <p:nvPicPr>
          <p:cNvPr id="71" name="Graphic 70">
            <a:extLst>
              <a:ext uri="{FF2B5EF4-FFF2-40B4-BE49-F238E27FC236}">
                <a16:creationId xmlns:a16="http://schemas.microsoft.com/office/drawing/2014/main" id="{6057ECAD-DFD3-4DA5-9A1F-7BFF2C710C5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5945000" y="4349549"/>
            <a:ext cx="1552973" cy="1873872"/>
          </a:xfrm>
          <a:prstGeom prst="rect">
            <a:avLst/>
          </a:prstGeom>
        </p:spPr>
      </p:pic>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294564" y="3411455"/>
            <a:ext cx="1915405" cy="3124003"/>
          </a:xfrm>
          <a:prstGeom prst="rect">
            <a:avLst/>
          </a:prstGeom>
        </p:spPr>
      </p:pic>
      <p:grpSp>
        <p:nvGrpSpPr>
          <p:cNvPr id="30" name="Group 29">
            <a:extLst>
              <a:ext uri="{FF2B5EF4-FFF2-40B4-BE49-F238E27FC236}">
                <a16:creationId xmlns:a16="http://schemas.microsoft.com/office/drawing/2014/main" id="{FD00F361-10B8-481C-A9E3-C26AAC74BC97}"/>
              </a:ext>
            </a:extLst>
          </p:cNvPr>
          <p:cNvGrpSpPr/>
          <p:nvPr/>
        </p:nvGrpSpPr>
        <p:grpSpPr>
          <a:xfrm>
            <a:off x="9668527" y="72049"/>
            <a:ext cx="2401500" cy="6463409"/>
            <a:chOff x="7342875" y="54036"/>
            <a:chExt cx="1610113" cy="4847557"/>
          </a:xfrm>
        </p:grpSpPr>
        <p:grpSp>
          <p:nvGrpSpPr>
            <p:cNvPr id="31" name="Group 30">
              <a:extLst>
                <a:ext uri="{FF2B5EF4-FFF2-40B4-BE49-F238E27FC236}">
                  <a16:creationId xmlns:a16="http://schemas.microsoft.com/office/drawing/2014/main" id="{65CFB114-B121-4272-8E1D-2206A5B6EBF9}"/>
                </a:ext>
              </a:extLst>
            </p:cNvPr>
            <p:cNvGrpSpPr/>
            <p:nvPr/>
          </p:nvGrpSpPr>
          <p:grpSpPr>
            <a:xfrm>
              <a:off x="7342875" y="54036"/>
              <a:ext cx="1610113" cy="4847557"/>
              <a:chOff x="6597447" y="79924"/>
              <a:chExt cx="2122816" cy="4494396"/>
            </a:xfrm>
          </p:grpSpPr>
          <p:pic>
            <p:nvPicPr>
              <p:cNvPr id="34" name="Graphic 33">
                <a:extLst>
                  <a:ext uri="{FF2B5EF4-FFF2-40B4-BE49-F238E27FC236}">
                    <a16:creationId xmlns:a16="http://schemas.microsoft.com/office/drawing/2014/main" id="{71A0D015-7D0E-4093-AAA3-BD5FECCF663F}"/>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597450" y="2571750"/>
                <a:ext cx="2122813" cy="2002570"/>
              </a:xfrm>
              <a:prstGeom prst="rect">
                <a:avLst/>
              </a:prstGeom>
            </p:spPr>
          </p:pic>
          <p:pic>
            <p:nvPicPr>
              <p:cNvPr id="35" name="Graphic 34">
                <a:extLst>
                  <a:ext uri="{FF2B5EF4-FFF2-40B4-BE49-F238E27FC236}">
                    <a16:creationId xmlns:a16="http://schemas.microsoft.com/office/drawing/2014/main" id="{3FD8CB2E-5CC5-4F1E-B4AB-5063F56B0CB3}"/>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50" y="1946813"/>
                <a:ext cx="2122813" cy="725423"/>
              </a:xfrm>
              <a:prstGeom prst="rect">
                <a:avLst/>
              </a:prstGeom>
            </p:spPr>
          </p:pic>
          <p:pic>
            <p:nvPicPr>
              <p:cNvPr id="36" name="Graphic 35">
                <a:extLst>
                  <a:ext uri="{FF2B5EF4-FFF2-40B4-BE49-F238E27FC236}">
                    <a16:creationId xmlns:a16="http://schemas.microsoft.com/office/drawing/2014/main" id="{7C8F48B3-1BB5-4394-8650-122877382800}"/>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49" y="1282644"/>
                <a:ext cx="2122813" cy="725423"/>
              </a:xfrm>
              <a:prstGeom prst="rect">
                <a:avLst/>
              </a:prstGeom>
            </p:spPr>
          </p:pic>
          <p:pic>
            <p:nvPicPr>
              <p:cNvPr id="37" name="Graphic 36">
                <a:extLst>
                  <a:ext uri="{FF2B5EF4-FFF2-40B4-BE49-F238E27FC236}">
                    <a16:creationId xmlns:a16="http://schemas.microsoft.com/office/drawing/2014/main" id="{B5FA8042-4475-4843-8A66-482EBC53B9A0}"/>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48" y="618475"/>
                <a:ext cx="2122813" cy="725423"/>
              </a:xfrm>
              <a:prstGeom prst="rect">
                <a:avLst/>
              </a:prstGeom>
            </p:spPr>
          </p:pic>
          <p:pic>
            <p:nvPicPr>
              <p:cNvPr id="38" name="Graphic 37">
                <a:extLst>
                  <a:ext uri="{FF2B5EF4-FFF2-40B4-BE49-F238E27FC236}">
                    <a16:creationId xmlns:a16="http://schemas.microsoft.com/office/drawing/2014/main" id="{A6877896-B035-4E32-8BB3-0C869FEA772B}"/>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937" b="73654"/>
              <a:stretch/>
            </p:blipFill>
            <p:spPr>
              <a:xfrm>
                <a:off x="6597447" y="79924"/>
                <a:ext cx="2122813" cy="566393"/>
              </a:xfrm>
              <a:prstGeom prst="rect">
                <a:avLst/>
              </a:prstGeom>
            </p:spPr>
          </p:pic>
        </p:grpSp>
        <p:pic>
          <p:nvPicPr>
            <p:cNvPr id="32" name="Graphic 31">
              <a:extLst>
                <a:ext uri="{FF2B5EF4-FFF2-40B4-BE49-F238E27FC236}">
                  <a16:creationId xmlns:a16="http://schemas.microsoft.com/office/drawing/2014/main" id="{CD4090B7-DAFB-44E3-AAE4-DDF1E1DBB7F5}"/>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6164" b="30467"/>
            <a:stretch/>
          </p:blipFill>
          <p:spPr>
            <a:xfrm>
              <a:off x="7342875" y="3510487"/>
              <a:ext cx="1610111" cy="1368730"/>
            </a:xfrm>
            <a:prstGeom prst="rect">
              <a:avLst/>
            </a:prstGeom>
          </p:spPr>
        </p:pic>
      </p:grpSp>
      <p:sp>
        <p:nvSpPr>
          <p:cNvPr id="2" name="Rectangle 1">
            <a:extLst>
              <a:ext uri="{FF2B5EF4-FFF2-40B4-BE49-F238E27FC236}">
                <a16:creationId xmlns:a16="http://schemas.microsoft.com/office/drawing/2014/main" id="{37D89DEB-BB90-4BF1-8E4B-DC1F12EFD6F3}"/>
              </a:ext>
            </a:extLst>
          </p:cNvPr>
          <p:cNvSpPr/>
          <p:nvPr/>
        </p:nvSpPr>
        <p:spPr>
          <a:xfrm>
            <a:off x="0" y="0"/>
            <a:ext cx="12192000" cy="6858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3" name="TextBox 2">
            <a:extLst>
              <a:ext uri="{FF2B5EF4-FFF2-40B4-BE49-F238E27FC236}">
                <a16:creationId xmlns:a16="http://schemas.microsoft.com/office/drawing/2014/main" id="{89E4C907-2DCF-9357-F497-EAB68A948487}"/>
              </a:ext>
            </a:extLst>
          </p:cNvPr>
          <p:cNvSpPr txBox="1"/>
          <p:nvPr/>
        </p:nvSpPr>
        <p:spPr>
          <a:xfrm>
            <a:off x="466726" y="1009650"/>
            <a:ext cx="8134350" cy="5509200"/>
          </a:xfrm>
          <a:prstGeom prst="rect">
            <a:avLst/>
          </a:prstGeom>
          <a:noFill/>
        </p:spPr>
        <p:txBody>
          <a:bodyPr wrap="square" rtlCol="0">
            <a:spAutoFit/>
          </a:bodyPr>
          <a:lstStyle/>
          <a:p>
            <a:pPr lvl="0" algn="just"/>
            <a:r>
              <a:rPr lang="vi-VN" sz="3200" b="1" dirty="0">
                <a:solidFill>
                  <a:srgbClr val="000000"/>
                </a:solidFill>
                <a:latin typeface="Cambria" panose="02040503050406030204" pitchFamily="18" charset="0"/>
                <a:ea typeface="Cambria" panose="02040503050406030204" pitchFamily="18" charset="0"/>
              </a:rPr>
              <a:t>c. Tả quả</a:t>
            </a:r>
          </a:p>
          <a:p>
            <a:pPr lvl="0" algn="just"/>
            <a:r>
              <a:rPr lang="en-US" sz="3200" b="1" dirty="0">
                <a:solidFill>
                  <a:srgbClr val="000000"/>
                </a:solidFill>
                <a:latin typeface="Cambria" panose="02040503050406030204" pitchFamily="18" charset="0"/>
                <a:ea typeface="Cambria" panose="02040503050406030204" pitchFamily="18" charset="0"/>
              </a:rPr>
              <a:t>   </a:t>
            </a:r>
            <a:r>
              <a:rPr lang="vi-VN" sz="3200" dirty="0">
                <a:solidFill>
                  <a:srgbClr val="000000"/>
                </a:solidFill>
                <a:latin typeface="Cambria" panose="02040503050406030204" pitchFamily="18" charset="0"/>
                <a:ea typeface="Cambria" panose="02040503050406030204" pitchFamily="18" charset="0"/>
              </a:rPr>
              <a:t>Mùa hè đã đến. Thoắt cái, những chùm nhãn mới đậu đã nhú đều như hạt gạo, hàng nghìn hàng nghìn quả. Như một bà mẹ thương con, cây nhãn dồn tất cả sữa ngọt sữa ngon của mình lên các chùm quả. Thế là quả lớn như thổi: bằng hạt ngô, rồi bằng hòn bi, tròn, đều và chắc. Những quả nhãn no đầy sữa mẹ, ngày lại ngày dầm mưa hè, phơi nắng hè đã chín ngọt lự.</a:t>
            </a:r>
          </a:p>
          <a:p>
            <a:pPr lvl="0" algn="r"/>
            <a:r>
              <a:rPr lang="vi-VN" sz="3200" dirty="0">
                <a:solidFill>
                  <a:srgbClr val="000000"/>
                </a:solidFill>
                <a:latin typeface="Cambria" panose="02040503050406030204" pitchFamily="18" charset="0"/>
                <a:ea typeface="Cambria" panose="02040503050406030204" pitchFamily="18" charset="0"/>
              </a:rPr>
              <a:t>(Theo Vũ Tú Nam)</a:t>
            </a:r>
            <a:endPar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4FDD9F5E-19EC-59AD-F74F-3F685C26C98D}"/>
              </a:ext>
            </a:extLst>
          </p:cNvPr>
          <p:cNvPicPr>
            <a:picLocks noChangeAspect="1"/>
          </p:cNvPicPr>
          <p:nvPr/>
        </p:nvPicPr>
        <p:blipFill>
          <a:blip r:embed="rId16"/>
          <a:stretch>
            <a:fillRect/>
          </a:stretch>
        </p:blipFill>
        <p:spPr>
          <a:xfrm>
            <a:off x="8530990" y="2047875"/>
            <a:ext cx="3427648" cy="2833687"/>
          </a:xfrm>
          <a:prstGeom prst="rect">
            <a:avLst/>
          </a:prstGeom>
        </p:spPr>
      </p:pic>
    </p:spTree>
    <p:extLst>
      <p:ext uri="{BB962C8B-B14F-4D97-AF65-F5344CB8AC3E}">
        <p14:creationId xmlns:p14="http://schemas.microsoft.com/office/powerpoint/2010/main" val="347326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92000"/>
          </a:schemeClr>
        </a:solidFill>
        <a:effectLst/>
      </p:bgPr>
    </p:bg>
    <p:spTree>
      <p:nvGrpSpPr>
        <p:cNvPr id="1" name="Shape 2370"/>
        <p:cNvGrpSpPr/>
        <p:nvPr/>
      </p:nvGrpSpPr>
      <p:grpSpPr>
        <a:xfrm>
          <a:off x="0" y="0"/>
          <a:ext cx="0" cy="0"/>
          <a:chOff x="0" y="0"/>
          <a:chExt cx="0" cy="0"/>
        </a:xfrm>
      </p:grpSpPr>
      <p:pic>
        <p:nvPicPr>
          <p:cNvPr id="68" name="Graphic 67">
            <a:extLst>
              <a:ext uri="{FF2B5EF4-FFF2-40B4-BE49-F238E27FC236}">
                <a16:creationId xmlns:a16="http://schemas.microsoft.com/office/drawing/2014/main" id="{70D03C53-7902-423D-8045-FE2979ABCF6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3539521" y="4664193"/>
            <a:ext cx="822739" cy="1190220"/>
          </a:xfrm>
          <a:prstGeom prst="rect">
            <a:avLst/>
          </a:prstGeom>
        </p:spPr>
      </p:pic>
      <p:pic>
        <p:nvPicPr>
          <p:cNvPr id="69" name="Picture 68">
            <a:extLst>
              <a:ext uri="{FF2B5EF4-FFF2-40B4-BE49-F238E27FC236}">
                <a16:creationId xmlns:a16="http://schemas.microsoft.com/office/drawing/2014/main" id="{5D73C473-4310-4311-9E42-849DA35510AD}"/>
              </a:ext>
            </a:extLst>
          </p:cNvPr>
          <p:cNvPicPr>
            <a:picLocks noChangeAspect="1"/>
          </p:cNvPicPr>
          <p:nvPr/>
        </p:nvPicPr>
        <p:blipFill>
          <a:blip r:embed="rId5"/>
          <a:srcRect/>
          <a:stretch>
            <a:fillRect/>
          </a:stretch>
        </p:blipFill>
        <p:spPr>
          <a:xfrm flipH="1">
            <a:off x="4289651" y="5468891"/>
            <a:ext cx="1283940" cy="994519"/>
          </a:xfrm>
          <a:prstGeom prst="rect">
            <a:avLst/>
          </a:prstGeom>
        </p:spPr>
      </p:pic>
      <p:pic>
        <p:nvPicPr>
          <p:cNvPr id="70" name="Graphic 69">
            <a:extLst>
              <a:ext uri="{FF2B5EF4-FFF2-40B4-BE49-F238E27FC236}">
                <a16:creationId xmlns:a16="http://schemas.microsoft.com/office/drawing/2014/main" id="{424531BB-8050-47B6-8401-627B5E640C8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156331" y="4960979"/>
            <a:ext cx="2091396" cy="1262443"/>
          </a:xfrm>
          <a:prstGeom prst="rect">
            <a:avLst/>
          </a:prstGeom>
        </p:spPr>
      </p:pic>
      <p:pic>
        <p:nvPicPr>
          <p:cNvPr id="67" name="Graphic 66">
            <a:extLst>
              <a:ext uri="{FF2B5EF4-FFF2-40B4-BE49-F238E27FC236}">
                <a16:creationId xmlns:a16="http://schemas.microsoft.com/office/drawing/2014/main" id="{65203D8F-DA91-4FD5-A1D7-3A5DF1FC480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2470529" y="5360318"/>
            <a:ext cx="972160" cy="1175140"/>
          </a:xfrm>
          <a:prstGeom prst="rect">
            <a:avLst/>
          </a:prstGeom>
        </p:spPr>
      </p:pic>
      <p:pic>
        <p:nvPicPr>
          <p:cNvPr id="71" name="Graphic 70">
            <a:extLst>
              <a:ext uri="{FF2B5EF4-FFF2-40B4-BE49-F238E27FC236}">
                <a16:creationId xmlns:a16="http://schemas.microsoft.com/office/drawing/2014/main" id="{6057ECAD-DFD3-4DA5-9A1F-7BFF2C710C5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5945000" y="4349549"/>
            <a:ext cx="1552973" cy="1873872"/>
          </a:xfrm>
          <a:prstGeom prst="rect">
            <a:avLst/>
          </a:prstGeom>
        </p:spPr>
      </p:pic>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294564" y="3411455"/>
            <a:ext cx="1915405" cy="3124003"/>
          </a:xfrm>
          <a:prstGeom prst="rect">
            <a:avLst/>
          </a:prstGeom>
        </p:spPr>
      </p:pic>
      <p:grpSp>
        <p:nvGrpSpPr>
          <p:cNvPr id="30" name="Group 29">
            <a:extLst>
              <a:ext uri="{FF2B5EF4-FFF2-40B4-BE49-F238E27FC236}">
                <a16:creationId xmlns:a16="http://schemas.microsoft.com/office/drawing/2014/main" id="{FD00F361-10B8-481C-A9E3-C26AAC74BC97}"/>
              </a:ext>
            </a:extLst>
          </p:cNvPr>
          <p:cNvGrpSpPr/>
          <p:nvPr/>
        </p:nvGrpSpPr>
        <p:grpSpPr>
          <a:xfrm>
            <a:off x="9668527" y="72049"/>
            <a:ext cx="2401500" cy="6463409"/>
            <a:chOff x="7342875" y="54036"/>
            <a:chExt cx="1610113" cy="4847557"/>
          </a:xfrm>
        </p:grpSpPr>
        <p:grpSp>
          <p:nvGrpSpPr>
            <p:cNvPr id="31" name="Group 30">
              <a:extLst>
                <a:ext uri="{FF2B5EF4-FFF2-40B4-BE49-F238E27FC236}">
                  <a16:creationId xmlns:a16="http://schemas.microsoft.com/office/drawing/2014/main" id="{65CFB114-B121-4272-8E1D-2206A5B6EBF9}"/>
                </a:ext>
              </a:extLst>
            </p:cNvPr>
            <p:cNvGrpSpPr/>
            <p:nvPr/>
          </p:nvGrpSpPr>
          <p:grpSpPr>
            <a:xfrm>
              <a:off x="7342875" y="54036"/>
              <a:ext cx="1610113" cy="4847557"/>
              <a:chOff x="6597447" y="79924"/>
              <a:chExt cx="2122816" cy="4494396"/>
            </a:xfrm>
          </p:grpSpPr>
          <p:pic>
            <p:nvPicPr>
              <p:cNvPr id="34" name="Graphic 33">
                <a:extLst>
                  <a:ext uri="{FF2B5EF4-FFF2-40B4-BE49-F238E27FC236}">
                    <a16:creationId xmlns:a16="http://schemas.microsoft.com/office/drawing/2014/main" id="{71A0D015-7D0E-4093-AAA3-BD5FECCF663F}"/>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597450" y="2571750"/>
                <a:ext cx="2122813" cy="2002570"/>
              </a:xfrm>
              <a:prstGeom prst="rect">
                <a:avLst/>
              </a:prstGeom>
            </p:spPr>
          </p:pic>
          <p:pic>
            <p:nvPicPr>
              <p:cNvPr id="35" name="Graphic 34">
                <a:extLst>
                  <a:ext uri="{FF2B5EF4-FFF2-40B4-BE49-F238E27FC236}">
                    <a16:creationId xmlns:a16="http://schemas.microsoft.com/office/drawing/2014/main" id="{3FD8CB2E-5CC5-4F1E-B4AB-5063F56B0CB3}"/>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50" y="1946813"/>
                <a:ext cx="2122813" cy="725423"/>
              </a:xfrm>
              <a:prstGeom prst="rect">
                <a:avLst/>
              </a:prstGeom>
            </p:spPr>
          </p:pic>
          <p:pic>
            <p:nvPicPr>
              <p:cNvPr id="36" name="Graphic 35">
                <a:extLst>
                  <a:ext uri="{FF2B5EF4-FFF2-40B4-BE49-F238E27FC236}">
                    <a16:creationId xmlns:a16="http://schemas.microsoft.com/office/drawing/2014/main" id="{7C8F48B3-1BB5-4394-8650-122877382800}"/>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49" y="1282644"/>
                <a:ext cx="2122813" cy="725423"/>
              </a:xfrm>
              <a:prstGeom prst="rect">
                <a:avLst/>
              </a:prstGeom>
            </p:spPr>
          </p:pic>
          <p:pic>
            <p:nvPicPr>
              <p:cNvPr id="37" name="Graphic 36">
                <a:extLst>
                  <a:ext uri="{FF2B5EF4-FFF2-40B4-BE49-F238E27FC236}">
                    <a16:creationId xmlns:a16="http://schemas.microsoft.com/office/drawing/2014/main" id="{B5FA8042-4475-4843-8A66-482EBC53B9A0}"/>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48" y="618475"/>
                <a:ext cx="2122813" cy="725423"/>
              </a:xfrm>
              <a:prstGeom prst="rect">
                <a:avLst/>
              </a:prstGeom>
            </p:spPr>
          </p:pic>
          <p:pic>
            <p:nvPicPr>
              <p:cNvPr id="38" name="Graphic 37">
                <a:extLst>
                  <a:ext uri="{FF2B5EF4-FFF2-40B4-BE49-F238E27FC236}">
                    <a16:creationId xmlns:a16="http://schemas.microsoft.com/office/drawing/2014/main" id="{A6877896-B035-4E32-8BB3-0C869FEA772B}"/>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937" b="73654"/>
              <a:stretch/>
            </p:blipFill>
            <p:spPr>
              <a:xfrm>
                <a:off x="6597447" y="79924"/>
                <a:ext cx="2122813" cy="566393"/>
              </a:xfrm>
              <a:prstGeom prst="rect">
                <a:avLst/>
              </a:prstGeom>
            </p:spPr>
          </p:pic>
        </p:grpSp>
        <p:pic>
          <p:nvPicPr>
            <p:cNvPr id="32" name="Graphic 31">
              <a:extLst>
                <a:ext uri="{FF2B5EF4-FFF2-40B4-BE49-F238E27FC236}">
                  <a16:creationId xmlns:a16="http://schemas.microsoft.com/office/drawing/2014/main" id="{CD4090B7-DAFB-44E3-AAE4-DDF1E1DBB7F5}"/>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6164" b="30467"/>
            <a:stretch/>
          </p:blipFill>
          <p:spPr>
            <a:xfrm>
              <a:off x="7342875" y="3510487"/>
              <a:ext cx="1610111" cy="1368730"/>
            </a:xfrm>
            <a:prstGeom prst="rect">
              <a:avLst/>
            </a:prstGeom>
          </p:spPr>
        </p:pic>
      </p:grpSp>
      <p:sp>
        <p:nvSpPr>
          <p:cNvPr id="2" name="Rectangle 1">
            <a:extLst>
              <a:ext uri="{FF2B5EF4-FFF2-40B4-BE49-F238E27FC236}">
                <a16:creationId xmlns:a16="http://schemas.microsoft.com/office/drawing/2014/main" id="{37D89DEB-BB90-4BF1-8E4B-DC1F12EFD6F3}"/>
              </a:ext>
            </a:extLst>
          </p:cNvPr>
          <p:cNvSpPr/>
          <p:nvPr/>
        </p:nvSpPr>
        <p:spPr>
          <a:xfrm>
            <a:off x="0" y="0"/>
            <a:ext cx="12192000" cy="6858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3" name="TextBox 2">
            <a:extLst>
              <a:ext uri="{FF2B5EF4-FFF2-40B4-BE49-F238E27FC236}">
                <a16:creationId xmlns:a16="http://schemas.microsoft.com/office/drawing/2014/main" id="{89E4C907-2DCF-9357-F497-EAB68A948487}"/>
              </a:ext>
            </a:extLst>
          </p:cNvPr>
          <p:cNvSpPr txBox="1"/>
          <p:nvPr/>
        </p:nvSpPr>
        <p:spPr>
          <a:xfrm>
            <a:off x="123826" y="981075"/>
            <a:ext cx="8134350" cy="4524315"/>
          </a:xfrm>
          <a:prstGeom prst="rect">
            <a:avLst/>
          </a:prstGeom>
          <a:noFill/>
        </p:spPr>
        <p:txBody>
          <a:bodyPr wrap="square" rtlCol="0">
            <a:spAutoFit/>
          </a:bodyPr>
          <a:lstStyle/>
          <a:p>
            <a:pPr lvl="0" algn="just"/>
            <a:r>
              <a:rPr lang="vi-VN" sz="3200" b="1" dirty="0">
                <a:solidFill>
                  <a:srgbClr val="000000"/>
                </a:solidFill>
                <a:latin typeface="Cambria" panose="02040503050406030204" pitchFamily="18" charset="0"/>
                <a:ea typeface="Cambria" panose="02040503050406030204" pitchFamily="18" charset="0"/>
              </a:rPr>
              <a:t>d. Tả thân cây</a:t>
            </a:r>
          </a:p>
          <a:p>
            <a:pPr lvl="0" algn="just"/>
            <a:r>
              <a:rPr lang="vi-VN" sz="3200" dirty="0">
                <a:solidFill>
                  <a:srgbClr val="000000"/>
                </a:solidFill>
                <a:latin typeface="Cambria" panose="02040503050406030204" pitchFamily="18" charset="0"/>
                <a:ea typeface="Cambria" panose="02040503050406030204" pitchFamily="18" charset="0"/>
              </a:rPr>
              <a:t>Bên vệ đường, sừng sững một cây sồi. Đó là một cây sồi lớn, hai người ôm không xuể, có những cành có lẽ đã gãy từ lâu, vỏ cây nứt nẻ đầy vết sẹo. Với những cánh tay to xù xì không cân đối, với ngón tay quều quào xoè rộng, nó như một con quái vật già nua cau có và khinh khỉnh đứng giữa đám bạch dương tươi cười.</a:t>
            </a:r>
          </a:p>
          <a:p>
            <a:pPr lvl="0" algn="r"/>
            <a:r>
              <a:rPr lang="vi-VN" sz="3200" dirty="0">
                <a:solidFill>
                  <a:srgbClr val="000000"/>
                </a:solidFill>
                <a:latin typeface="Cambria" panose="02040503050406030204" pitchFamily="18" charset="0"/>
                <a:ea typeface="Cambria" panose="02040503050406030204" pitchFamily="18" charset="0"/>
              </a:rPr>
              <a:t>(Theo Lép Tôn-xtôi)</a:t>
            </a:r>
            <a:endPar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2F95D28C-4E3E-D65F-3BAF-31A697DDFB4C}"/>
              </a:ext>
            </a:extLst>
          </p:cNvPr>
          <p:cNvPicPr>
            <a:picLocks noChangeAspect="1"/>
          </p:cNvPicPr>
          <p:nvPr/>
        </p:nvPicPr>
        <p:blipFill>
          <a:blip r:embed="rId16"/>
          <a:stretch>
            <a:fillRect/>
          </a:stretch>
        </p:blipFill>
        <p:spPr>
          <a:xfrm>
            <a:off x="8443912" y="1843087"/>
            <a:ext cx="3538538" cy="2932718"/>
          </a:xfrm>
          <a:prstGeom prst="rect">
            <a:avLst/>
          </a:prstGeom>
        </p:spPr>
      </p:pic>
    </p:spTree>
    <p:extLst>
      <p:ext uri="{BB962C8B-B14F-4D97-AF65-F5344CB8AC3E}">
        <p14:creationId xmlns:p14="http://schemas.microsoft.com/office/powerpoint/2010/main" val="208311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542974"/>
            <a:ext cx="2043781" cy="3333383"/>
          </a:xfrm>
          <a:prstGeom prst="rect">
            <a:avLst/>
          </a:prstGeom>
        </p:spPr>
      </p:pic>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peech Bubble: Oval 5">
            <a:extLst>
              <a:ext uri="{FF2B5EF4-FFF2-40B4-BE49-F238E27FC236}">
                <a16:creationId xmlns:a16="http://schemas.microsoft.com/office/drawing/2014/main" id="{432B5839-BF91-443D-BC54-932B6E5EDEE5}"/>
              </a:ext>
            </a:extLst>
          </p:cNvPr>
          <p:cNvSpPr/>
          <p:nvPr/>
        </p:nvSpPr>
        <p:spPr>
          <a:xfrm>
            <a:off x="166186" y="110905"/>
            <a:ext cx="7190697" cy="27859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bạn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đã</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đọc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kĩ</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đoạn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văn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rồi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giờ</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hãy</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giúp</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mình</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trả</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lời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câu</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hỏi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sau</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đây</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nhé</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t>
            </a: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66675" y="600075"/>
            <a:ext cx="12192000" cy="18859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defTabSz="1219170">
              <a:buClr>
                <a:srgbClr val="000000"/>
              </a:buClr>
            </a:pPr>
            <a:r>
              <a:rPr lang="vi-VN" sz="4400" kern="0" dirty="0">
                <a:solidFill>
                  <a:srgbClr val="000000"/>
                </a:solidFill>
                <a:latin typeface="Calibri" panose="020F0502020204030204" pitchFamily="34" charset="0"/>
                <a:cs typeface="Calibri" panose="020F0502020204030204" pitchFamily="34" charset="0"/>
                <a:sym typeface="Arial"/>
              </a:rPr>
              <a:t>Những từ ngữ nào tả thân cây sồi gây ấn tượng mạnh đối với em? </a:t>
            </a:r>
            <a:endParaRPr kumimoji="0" lang="en-US" sz="4400" b="0"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endParaRPr>
          </a:p>
        </p:txBody>
      </p:sp>
      <p:pic>
        <p:nvPicPr>
          <p:cNvPr id="8" name="Graphic 7">
            <a:extLst>
              <a:ext uri="{FF2B5EF4-FFF2-40B4-BE49-F238E27FC236}">
                <a16:creationId xmlns:a16="http://schemas.microsoft.com/office/drawing/2014/main" id="{A9C0AF01-64AC-454A-BC39-9CADC46D7CA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664193"/>
            <a:ext cx="822739" cy="1190220"/>
          </a:xfrm>
          <a:prstGeom prst="rect">
            <a:avLst/>
          </a:prstGeom>
        </p:spPr>
      </p:pic>
      <p:pic>
        <p:nvPicPr>
          <p:cNvPr id="9" name="Picture 8">
            <a:extLst>
              <a:ext uri="{FF2B5EF4-FFF2-40B4-BE49-F238E27FC236}">
                <a16:creationId xmlns:a16="http://schemas.microsoft.com/office/drawing/2014/main" id="{BBFC96EC-1B72-49DB-B8DA-BD8D50125FA8}"/>
              </a:ext>
            </a:extLst>
          </p:cNvPr>
          <p:cNvPicPr>
            <a:picLocks noChangeAspect="1"/>
          </p:cNvPicPr>
          <p:nvPr/>
        </p:nvPicPr>
        <p:blipFill>
          <a:blip r:embed="rId7"/>
          <a:srcRect/>
          <a:stretch>
            <a:fillRect/>
          </a:stretch>
        </p:blipFill>
        <p:spPr>
          <a:xfrm flipH="1">
            <a:off x="4289651" y="5468891"/>
            <a:ext cx="1283940" cy="994519"/>
          </a:xfrm>
          <a:prstGeom prst="rect">
            <a:avLst/>
          </a:prstGeom>
        </p:spPr>
      </p:pic>
      <p:pic>
        <p:nvPicPr>
          <p:cNvPr id="10" name="Graphic 9">
            <a:extLst>
              <a:ext uri="{FF2B5EF4-FFF2-40B4-BE49-F238E27FC236}">
                <a16:creationId xmlns:a16="http://schemas.microsoft.com/office/drawing/2014/main" id="{45807A68-4D96-4787-9BCA-A032301E3F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390826"/>
            <a:ext cx="3212171" cy="1938983"/>
          </a:xfrm>
          <a:prstGeom prst="rect">
            <a:avLst/>
          </a:prstGeom>
        </p:spPr>
      </p:pic>
      <p:pic>
        <p:nvPicPr>
          <p:cNvPr id="11" name="Graphic 10">
            <a:extLst>
              <a:ext uri="{FF2B5EF4-FFF2-40B4-BE49-F238E27FC236}">
                <a16:creationId xmlns:a16="http://schemas.microsoft.com/office/drawing/2014/main" id="{97EA9EFD-2964-4E5C-B22C-BA560BF185A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360318"/>
            <a:ext cx="972160" cy="1175140"/>
          </a:xfrm>
          <a:prstGeom prst="rect">
            <a:avLst/>
          </a:prstGeom>
        </p:spPr>
      </p:pic>
      <p:pic>
        <p:nvPicPr>
          <p:cNvPr id="12" name="Graphic 11">
            <a:extLst>
              <a:ext uri="{FF2B5EF4-FFF2-40B4-BE49-F238E27FC236}">
                <a16:creationId xmlns:a16="http://schemas.microsoft.com/office/drawing/2014/main" id="{D3D51D44-5E46-4687-A61A-25DD7DA9D9A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644410"/>
            <a:ext cx="2163495" cy="2610549"/>
          </a:xfrm>
          <a:prstGeom prst="rect">
            <a:avLst/>
          </a:prstGeom>
        </p:spPr>
      </p:pic>
    </p:spTree>
    <p:extLst>
      <p:ext uri="{BB962C8B-B14F-4D97-AF65-F5344CB8AC3E}">
        <p14:creationId xmlns:p14="http://schemas.microsoft.com/office/powerpoint/2010/main" val="332490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60000">
                                          <p:cBhvr additive="base">
                                            <p:cTn id="7" dur="750" fill="hold"/>
                                            <p:tgtEl>
                                              <p:spTgt spid="74"/>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0-#ppt_w/2"/>
                                              </p:val>
                                            </p:tav>
                                            <p:tav tm="100000">
                                              <p:val>
                                                <p:strVal val="#ppt_x"/>
                                              </p:val>
                                            </p:tav>
                                          </p:tavLst>
                                        </p:anim>
                                        <p:anim calcmode="lin" valueType="num">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14300"/>
            <a:ext cx="12192000" cy="36853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defTabSz="1219170">
              <a:buClr>
                <a:srgbClr val="000000"/>
              </a:buClr>
            </a:pPr>
            <a:r>
              <a:rPr lang="en-US" sz="36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vi-VN" sz="36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Những từ ngữ nào tả thân cây sồi gây ấn tượng mạnh đối với em? </a:t>
            </a:r>
          </a:p>
          <a:p>
            <a:pPr lvl="0" algn="just" defTabSz="1219170">
              <a:buClr>
                <a:srgbClr val="000000"/>
              </a:buClr>
              <a:defRPr/>
            </a:pPr>
            <a:r>
              <a:rPr kumimoji="0" lang="en-US" sz="3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3600" b="1" dirty="0">
                <a:solidFill>
                  <a:srgbClr val="FF0000"/>
                </a:solidFill>
                <a:latin typeface="Cambria" panose="02040503050406030204" pitchFamily="18" charset="0"/>
                <a:ea typeface="Cambria" panose="02040503050406030204" pitchFamily="18" charset="0"/>
              </a:rPr>
              <a:t>VD: Từ ngữ tả vóc dáng của cây: </a:t>
            </a:r>
            <a:r>
              <a:rPr lang="vi-VN" sz="3600" dirty="0">
                <a:solidFill>
                  <a:srgbClr val="FF0000"/>
                </a:solidFill>
                <a:latin typeface="Cambria" panose="02040503050406030204" pitchFamily="18" charset="0"/>
                <a:ea typeface="Cambria" panose="02040503050406030204" pitchFamily="18" charset="0"/>
              </a:rPr>
              <a:t>sừng sững, hai người ôm không xuể.</a:t>
            </a:r>
          </a:p>
          <a:p>
            <a:pPr lvl="0" algn="just" defTabSz="1219170">
              <a:buClr>
                <a:srgbClr val="000000"/>
              </a:buClr>
              <a:defRPr/>
            </a:pPr>
            <a:r>
              <a:rPr lang="vi-VN" sz="3600" b="1" dirty="0">
                <a:solidFill>
                  <a:srgbClr val="FF0000"/>
                </a:solidFill>
                <a:latin typeface="Cambria" panose="02040503050406030204" pitchFamily="18" charset="0"/>
                <a:ea typeface="Cambria" panose="02040503050406030204" pitchFamily="18" charset="0"/>
              </a:rPr>
              <a:t>+ Từ ngữ tả cây: </a:t>
            </a:r>
            <a:r>
              <a:rPr lang="vi-VN" sz="3600" dirty="0">
                <a:solidFill>
                  <a:srgbClr val="FF0000"/>
                </a:solidFill>
                <a:latin typeface="Cambria" panose="02040503050406030204" pitchFamily="18" charset="0"/>
                <a:ea typeface="Cambria" panose="02040503050406030204" pitchFamily="18" charset="0"/>
              </a:rPr>
              <a:t>như một con quái vật già nua cau có, khinh khỉnh.</a:t>
            </a: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7"/>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46258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2" end="2"/>
                                                </p:txEl>
                                              </p:spTgt>
                                            </p:tgtEl>
                                            <p:attrNameLst>
                                              <p:attrName>style.visibility</p:attrName>
                                            </p:attrNameLst>
                                          </p:cBhvr>
                                          <p:to>
                                            <p:strVal val="visible"/>
                                          </p:to>
                                        </p:set>
                                        <p:animEffect transition="in" filter="fade">
                                          <p:cBhvr>
                                            <p:cTn id="22" dur="500"/>
                                            <p:tgtEl>
                                              <p:spTgt spid="68">
                                                <p:txEl>
                                                  <p:pRg st="2" end="2"/>
                                                </p:txEl>
                                              </p:spTgt>
                                            </p:tgtEl>
                                          </p:cBhvr>
                                        </p:animEffect>
                                      </p:childTnLst>
                                    </p:cTn>
                                  </p:par>
                                  <p:par>
                                    <p:cTn id="23" presetID="2" presetClass="entr" presetSubtype="8" fill="hold" nodeType="withEffect" p14:presetBounceEnd="60000">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14:bounceEnd="60000">
                                          <p:cBhvr additive="base">
                                            <p:cTn id="25"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2" end="2"/>
                                                </p:txEl>
                                              </p:spTgt>
                                            </p:tgtEl>
                                            <p:attrNameLst>
                                              <p:attrName>style.visibility</p:attrName>
                                            </p:attrNameLst>
                                          </p:cBhvr>
                                          <p:to>
                                            <p:strVal val="visible"/>
                                          </p:to>
                                        </p:set>
                                        <p:animEffect transition="in" filter="fade">
                                          <p:cBhvr>
                                            <p:cTn id="22" dur="500"/>
                                            <p:tgtEl>
                                              <p:spTgt spid="68">
                                                <p:txEl>
                                                  <p:pRg st="2" end="2"/>
                                                </p:txEl>
                                              </p:spTgt>
                                            </p:tgtEl>
                                          </p:cBhvr>
                                        </p:animEffect>
                                      </p:childTnLst>
                                    </p:cTn>
                                  </p:par>
                                  <p:par>
                                    <p:cTn id="23" presetID="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0-#ppt_w/2"/>
                                              </p:val>
                                            </p:tav>
                                            <p:tav tm="100000">
                                              <p:val>
                                                <p:strVal val="#ppt_x"/>
                                              </p:val>
                                            </p:tav>
                                          </p:tavLst>
                                        </p:anim>
                                        <p:anim calcmode="lin" valueType="num">
                                          <p:cBhvr additive="base">
                                            <p:cTn id="26"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grpSp>
        <p:nvGrpSpPr>
          <p:cNvPr id="74" name="Group 73">
            <a:extLst>
              <a:ext uri="{FF2B5EF4-FFF2-40B4-BE49-F238E27FC236}">
                <a16:creationId xmlns:a16="http://schemas.microsoft.com/office/drawing/2014/main" id="{94047AF5-6E00-4604-9431-7B6717AD2AA9}"/>
              </a:ext>
            </a:extLst>
          </p:cNvPr>
          <p:cNvGrpSpPr/>
          <p:nvPr/>
        </p:nvGrpSpPr>
        <p:grpSpPr>
          <a:xfrm>
            <a:off x="2025711" y="121920"/>
            <a:ext cx="8733196" cy="4110246"/>
            <a:chOff x="945932" y="91439"/>
            <a:chExt cx="6549897" cy="3082685"/>
          </a:xfrm>
        </p:grpSpPr>
        <p:sp>
          <p:nvSpPr>
            <p:cNvPr id="75" name="Google Shape;2277;p57">
              <a:extLst>
                <a:ext uri="{FF2B5EF4-FFF2-40B4-BE49-F238E27FC236}">
                  <a16:creationId xmlns:a16="http://schemas.microsoft.com/office/drawing/2014/main" id="{40682481-EAD8-46AF-96E6-FBF331C9E04E}"/>
                </a:ext>
              </a:extLst>
            </p:cNvPr>
            <p:cNvSpPr/>
            <p:nvPr/>
          </p:nvSpPr>
          <p:spPr>
            <a:xfrm>
              <a:off x="945932" y="91439"/>
              <a:ext cx="6549897" cy="3082685"/>
            </a:xfrm>
            <a:prstGeom prst="cloud">
              <a:avLst/>
            </a:prstGeom>
            <a:solidFill>
              <a:schemeClr val="lt1"/>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76" name="TextBox 75">
              <a:extLst>
                <a:ext uri="{FF2B5EF4-FFF2-40B4-BE49-F238E27FC236}">
                  <a16:creationId xmlns:a16="http://schemas.microsoft.com/office/drawing/2014/main" id="{FD0DEEC6-2E2B-4482-8AF2-605F6E31117F}"/>
                </a:ext>
              </a:extLst>
            </p:cNvPr>
            <p:cNvSpPr txBox="1"/>
            <p:nvPr/>
          </p:nvSpPr>
          <p:spPr>
            <a:xfrm>
              <a:off x="1738092" y="458460"/>
              <a:ext cx="5388768" cy="2223446"/>
            </a:xfrm>
            <a:prstGeom prst="rect">
              <a:avLst/>
            </a:prstGeom>
            <a:noFill/>
          </p:spPr>
          <p:txBody>
            <a:bodyPr wrap="square" rtlCol="0">
              <a:spAutoFit/>
            </a:bodyPr>
            <a:lstStyle/>
            <a:p>
              <a:pPr algn="just" defTabSz="1219170">
                <a:buClr>
                  <a:srgbClr val="000000"/>
                </a:buClr>
              </a:pPr>
              <a:r>
                <a:rPr lang="en-US" sz="3733" b="1" kern="0" dirty="0" err="1">
                  <a:solidFill>
                    <a:srgbClr val="000000"/>
                  </a:solidFill>
                  <a:latin typeface="Calibri" panose="020F0502020204030204" pitchFamily="34" charset="0"/>
                  <a:cs typeface="Calibri" panose="020F0502020204030204" pitchFamily="34" charset="0"/>
                  <a:sym typeface="Arial"/>
                </a:rPr>
                <a:t>Công</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việc</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a:solidFill>
                    <a:srgbClr val="FF0000"/>
                  </a:solidFill>
                  <a:latin typeface="Calibri" panose="020F0502020204030204" pitchFamily="34" charset="0"/>
                  <a:cs typeface="Calibri" panose="020F0502020204030204" pitchFamily="34" charset="0"/>
                  <a:sym typeface="Arial"/>
                </a:rPr>
                <a:t>“</a:t>
              </a:r>
              <a:r>
                <a:rPr lang="en-US" sz="3733" b="1" kern="0" dirty="0" err="1">
                  <a:solidFill>
                    <a:srgbClr val="FF0000"/>
                  </a:solidFill>
                  <a:latin typeface="Calibri" panose="020F0502020204030204" pitchFamily="34" charset="0"/>
                  <a:cs typeface="Calibri" panose="020F0502020204030204" pitchFamily="34" charset="0"/>
                  <a:sym typeface="Arial"/>
                </a:rPr>
                <a:t>chăm</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sóc</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vật</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nuôi</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thật</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thú</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vị</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đúng</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không</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các</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bạn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Nào</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bây</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giờ</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chúng</a:t>
              </a:r>
              <a:r>
                <a:rPr lang="en-US" sz="3733" b="1" kern="0" dirty="0">
                  <a:solidFill>
                    <a:srgbClr val="000000"/>
                  </a:solidFill>
                  <a:latin typeface="Calibri" panose="020F0502020204030204" pitchFamily="34" charset="0"/>
                  <a:cs typeface="Calibri" panose="020F0502020204030204" pitchFamily="34" charset="0"/>
                  <a:sym typeface="Arial"/>
                </a:rPr>
                <a:t> ta </a:t>
              </a:r>
              <a:r>
                <a:rPr lang="en-US" sz="3733" b="1" kern="0" dirty="0" err="1">
                  <a:solidFill>
                    <a:srgbClr val="000000"/>
                  </a:solidFill>
                  <a:latin typeface="Calibri" panose="020F0502020204030204" pitchFamily="34" charset="0"/>
                  <a:cs typeface="Calibri" panose="020F0502020204030204" pitchFamily="34" charset="0"/>
                  <a:sym typeface="Arial"/>
                </a:rPr>
                <a:t>cùng</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đến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với</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nhiệm</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vụ</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a:solidFill>
                    <a:srgbClr val="FF0000"/>
                  </a:solidFill>
                  <a:latin typeface="Calibri" panose="020F0502020204030204" pitchFamily="34" charset="0"/>
                  <a:cs typeface="Calibri" panose="020F0502020204030204" pitchFamily="34" charset="0"/>
                  <a:sym typeface="Arial"/>
                </a:rPr>
                <a:t>“</a:t>
              </a:r>
              <a:r>
                <a:rPr lang="en-US" sz="3733" b="1" kern="0" dirty="0" err="1">
                  <a:solidFill>
                    <a:srgbClr val="FF0000"/>
                  </a:solidFill>
                  <a:latin typeface="Calibri" panose="020F0502020204030204" pitchFamily="34" charset="0"/>
                  <a:cs typeface="Calibri" panose="020F0502020204030204" pitchFamily="34" charset="0"/>
                  <a:sym typeface="Arial"/>
                </a:rPr>
                <a:t>thu</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hoạch</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nông</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sản</a:t>
              </a:r>
              <a:r>
                <a:rPr lang="en-US" sz="3733" b="1" kern="0" dirty="0">
                  <a:solidFill>
                    <a:srgbClr val="FF0000"/>
                  </a:solidFill>
                  <a:latin typeface="Calibri" panose="020F0502020204030204" pitchFamily="34" charset="0"/>
                  <a:cs typeface="Calibri" panose="020F0502020204030204" pitchFamily="34" charset="0"/>
                  <a:sym typeface="Arial"/>
                </a:rPr>
                <a:t>”</a:t>
              </a:r>
              <a:r>
                <a:rPr lang="en-US" sz="3733" b="1" kern="0" dirty="0">
                  <a:solidFill>
                    <a:srgbClr val="000000"/>
                  </a:solidFill>
                  <a:latin typeface="Calibri" panose="020F0502020204030204" pitchFamily="34" charset="0"/>
                  <a:cs typeface="Calibri" panose="020F0502020204030204" pitchFamily="34" charset="0"/>
                  <a:sym typeface="Arial"/>
                </a:rPr>
                <a:t> ở </a:t>
              </a:r>
              <a:r>
                <a:rPr lang="en-US" sz="3733" b="1" kern="0" dirty="0" err="1">
                  <a:solidFill>
                    <a:srgbClr val="000000"/>
                  </a:solidFill>
                  <a:latin typeface="Calibri" panose="020F0502020204030204" pitchFamily="34" charset="0"/>
                  <a:cs typeface="Calibri" panose="020F0502020204030204" pitchFamily="34" charset="0"/>
                  <a:sym typeface="Arial"/>
                </a:rPr>
                <a:t>trang</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trại</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nhé</a:t>
              </a:r>
              <a:r>
                <a:rPr lang="en-US" sz="3733" b="1" kern="0" dirty="0">
                  <a:solidFill>
                    <a:srgbClr val="000000"/>
                  </a:solidFill>
                  <a:latin typeface="Calibri" panose="020F0502020204030204" pitchFamily="34" charset="0"/>
                  <a:cs typeface="Calibri" panose="020F0502020204030204" pitchFamily="34" charset="0"/>
                  <a:sym typeface="Arial"/>
                </a:rPr>
                <a:t>!</a:t>
              </a:r>
            </a:p>
          </p:txBody>
        </p:sp>
      </p:grpSp>
      <p:pic>
        <p:nvPicPr>
          <p:cNvPr id="77" name="Graphic 76">
            <a:extLst>
              <a:ext uri="{FF2B5EF4-FFF2-40B4-BE49-F238E27FC236}">
                <a16:creationId xmlns:a16="http://schemas.microsoft.com/office/drawing/2014/main" id="{1F87FDA6-FE67-484B-B419-1F7F25461C0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8350" y="2557208"/>
            <a:ext cx="4192284" cy="3972189"/>
          </a:xfrm>
          <a:prstGeom prst="rect">
            <a:avLst/>
          </a:prstGeom>
        </p:spPr>
      </p:pic>
      <p:pic>
        <p:nvPicPr>
          <p:cNvPr id="78" name="Graphic 77">
            <a:extLst>
              <a:ext uri="{FF2B5EF4-FFF2-40B4-BE49-F238E27FC236}">
                <a16:creationId xmlns:a16="http://schemas.microsoft.com/office/drawing/2014/main" id="{E6DA1D3D-BDC6-4DBD-B537-280F10B7DDF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8887862" y="3300581"/>
            <a:ext cx="3091593" cy="3228817"/>
          </a:xfrm>
          <a:prstGeom prst="rect">
            <a:avLst/>
          </a:prstGeom>
        </p:spPr>
      </p:pic>
    </p:spTree>
    <p:extLst>
      <p:ext uri="{BB962C8B-B14F-4D97-AF65-F5344CB8AC3E}">
        <p14:creationId xmlns:p14="http://schemas.microsoft.com/office/powerpoint/2010/main" val="248616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100" fill="hold">
                                          <p:stCondLst>
                                            <p:cond delay="0"/>
                                          </p:stCondLst>
                                        </p:cTn>
                                        <p:tgtEl>
                                          <p:spTgt spid="74"/>
                                        </p:tgtEl>
                                        <p:attrNameLst>
                                          <p:attrName>r</p:attrName>
                                        </p:attrNameLst>
                                      </p:cBhvr>
                                    </p:animRot>
                                    <p:animRot by="-240000">
                                      <p:cBhvr>
                                        <p:cTn id="7" dur="200" fill="hold">
                                          <p:stCondLst>
                                            <p:cond delay="200"/>
                                          </p:stCondLst>
                                        </p:cTn>
                                        <p:tgtEl>
                                          <p:spTgt spid="74"/>
                                        </p:tgtEl>
                                        <p:attrNameLst>
                                          <p:attrName>r</p:attrName>
                                        </p:attrNameLst>
                                      </p:cBhvr>
                                    </p:animRot>
                                    <p:animRot by="240000">
                                      <p:cBhvr>
                                        <p:cTn id="8" dur="200" fill="hold">
                                          <p:stCondLst>
                                            <p:cond delay="400"/>
                                          </p:stCondLst>
                                        </p:cTn>
                                        <p:tgtEl>
                                          <p:spTgt spid="74"/>
                                        </p:tgtEl>
                                        <p:attrNameLst>
                                          <p:attrName>r</p:attrName>
                                        </p:attrNameLst>
                                      </p:cBhvr>
                                    </p:animRot>
                                    <p:animRot by="-240000">
                                      <p:cBhvr>
                                        <p:cTn id="9" dur="200" fill="hold">
                                          <p:stCondLst>
                                            <p:cond delay="600"/>
                                          </p:stCondLst>
                                        </p:cTn>
                                        <p:tgtEl>
                                          <p:spTgt spid="74"/>
                                        </p:tgtEl>
                                        <p:attrNameLst>
                                          <p:attrName>r</p:attrName>
                                        </p:attrNameLst>
                                      </p:cBhvr>
                                    </p:animRot>
                                    <p:animRot by="120000">
                                      <p:cBhvr>
                                        <p:cTn id="10" dur="200" fill="hold">
                                          <p:stCondLst>
                                            <p:cond delay="800"/>
                                          </p:stCondLst>
                                        </p:cTn>
                                        <p:tgtEl>
                                          <p:spTgt spid="74"/>
                                        </p:tgtEl>
                                        <p:attrNameLst>
                                          <p:attrName>r</p:attrName>
                                        </p:attrNameLst>
                                      </p:cBhvr>
                                    </p:animRot>
                                  </p:childTnLst>
                                  <p:subTnLst>
                                    <p:audio>
                                      <p:cMediaNode vol="30000">
                                        <p:cTn display="0" masterRel="sameClick">
                                          <p:stCondLst>
                                            <p:cond evt="begin" delay="0">
                                              <p:tn val="5"/>
                                            </p:cond>
                                          </p:stCondLst>
                                          <p:endCondLst>
                                            <p:cond evt="onStopAudio" delay="0">
                                              <p:tgtEl>
                                                <p:sldTgt/>
                                              </p:tgtEl>
                                            </p:cond>
                                          </p:endCondLst>
                                        </p:cTn>
                                        <p:tgtEl>
                                          <p:sndTgt r:embed="rId3" name="nền pp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sp>
        <p:nvSpPr>
          <p:cNvPr id="130" name="Google Shape;319;p9">
            <a:extLst>
              <a:ext uri="{FF2B5EF4-FFF2-40B4-BE49-F238E27FC236}">
                <a16:creationId xmlns:a16="http://schemas.microsoft.com/office/drawing/2014/main" id="{9BD411B1-41C7-4F42-9F40-D08E287410C8}"/>
              </a:ext>
            </a:extLst>
          </p:cNvPr>
          <p:cNvSpPr/>
          <p:nvPr/>
        </p:nvSpPr>
        <p:spPr>
          <a:xfrm>
            <a:off x="7016377" y="5815912"/>
            <a:ext cx="5199529" cy="104323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Cambria" panose="02040503050406030204" pitchFamily="18" charset="0"/>
              <a:ea typeface="Cambria" panose="02040503050406030204" pitchFamily="18" charset="0"/>
              <a:cs typeface="Arial"/>
              <a:sym typeface="Arial"/>
            </a:endParaRPr>
          </a:p>
        </p:txBody>
      </p:sp>
      <p:pic>
        <p:nvPicPr>
          <p:cNvPr id="131" name="Graphic 130">
            <a:extLst>
              <a:ext uri="{FF2B5EF4-FFF2-40B4-BE49-F238E27FC236}">
                <a16:creationId xmlns:a16="http://schemas.microsoft.com/office/drawing/2014/main" id="{DF54EEF1-B987-4666-B3F4-7CDDB201433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89787" y="3293516"/>
            <a:ext cx="2429264" cy="3495345"/>
          </a:xfrm>
          <a:prstGeom prst="rect">
            <a:avLst/>
          </a:prstGeom>
        </p:spPr>
      </p:pic>
      <p:grpSp>
        <p:nvGrpSpPr>
          <p:cNvPr id="132" name="Group 131">
            <a:extLst>
              <a:ext uri="{FF2B5EF4-FFF2-40B4-BE49-F238E27FC236}">
                <a16:creationId xmlns:a16="http://schemas.microsoft.com/office/drawing/2014/main" id="{4456D5F0-4AB5-401A-84FF-D6590602148E}"/>
              </a:ext>
            </a:extLst>
          </p:cNvPr>
          <p:cNvGrpSpPr/>
          <p:nvPr/>
        </p:nvGrpSpPr>
        <p:grpSpPr>
          <a:xfrm>
            <a:off x="409178" y="729137"/>
            <a:ext cx="11194244" cy="1583232"/>
            <a:chOff x="332406" y="12507"/>
            <a:chExt cx="5521317" cy="1254639"/>
          </a:xfrm>
        </p:grpSpPr>
        <p:sp>
          <p:nvSpPr>
            <p:cNvPr id="133" name="Speech Bubble: Rectangle with Corners Rounded 132">
              <a:extLst>
                <a:ext uri="{FF2B5EF4-FFF2-40B4-BE49-F238E27FC236}">
                  <a16:creationId xmlns:a16="http://schemas.microsoft.com/office/drawing/2014/main" id="{59E93F00-D509-4C68-9D49-2983759F49B3}"/>
                </a:ext>
              </a:extLst>
            </p:cNvPr>
            <p:cNvSpPr/>
            <p:nvPr/>
          </p:nvSpPr>
          <p:spPr>
            <a:xfrm>
              <a:off x="332406" y="85397"/>
              <a:ext cx="5504515" cy="1181749"/>
            </a:xfrm>
            <a:prstGeom prst="wedgeRoundRectCallout">
              <a:avLst>
                <a:gd name="adj1" fmla="val -34010"/>
                <a:gd name="adj2" fmla="val 118913"/>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134" name="TextBox 133">
              <a:extLst>
                <a:ext uri="{FF2B5EF4-FFF2-40B4-BE49-F238E27FC236}">
                  <a16:creationId xmlns:a16="http://schemas.microsoft.com/office/drawing/2014/main" id="{CFB40332-7D82-411F-BDB3-C4F5F327EB8B}"/>
                </a:ext>
              </a:extLst>
            </p:cNvPr>
            <p:cNvSpPr txBox="1"/>
            <p:nvPr/>
          </p:nvSpPr>
          <p:spPr>
            <a:xfrm>
              <a:off x="349208" y="12507"/>
              <a:ext cx="5504515" cy="1153641"/>
            </a:xfrm>
            <a:prstGeom prst="rect">
              <a:avLst/>
            </a:prstGeom>
            <a:noFill/>
          </p:spPr>
          <p:txBody>
            <a:bodyPr wrap="square">
              <a:spAutoFit/>
            </a:bodyPr>
            <a:lstStyle/>
            <a:p>
              <a:pPr algn="just" defTabSz="1219170">
                <a:lnSpc>
                  <a:spcPct val="114000"/>
                </a:lnSpc>
                <a:buClr>
                  <a:srgbClr val="000000"/>
                </a:buClr>
              </a:pPr>
              <a:r>
                <a:rPr lang="en-US" sz="4000" b="0" i="0" dirty="0">
                  <a:solidFill>
                    <a:srgbClr val="000000"/>
                  </a:solidFill>
                  <a:effectLst/>
                  <a:latin typeface="Cambria" panose="02040503050406030204" pitchFamily="18" charset="0"/>
                  <a:ea typeface="Cambria" panose="02040503050406030204" pitchFamily="18" charset="0"/>
                </a:rPr>
                <a:t>2. </a:t>
              </a:r>
              <a:r>
                <a:rPr lang="en-US" sz="4000" b="0" i="0" dirty="0" err="1">
                  <a:solidFill>
                    <a:srgbClr val="000000"/>
                  </a:solidFill>
                  <a:effectLst/>
                  <a:latin typeface="Cambria" panose="02040503050406030204" pitchFamily="18" charset="0"/>
                  <a:ea typeface="Cambria" panose="02040503050406030204" pitchFamily="18" charset="0"/>
                </a:rPr>
                <a:t>Viết</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đoạn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văn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tả</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một</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bộ</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phận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của</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cây</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mà</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em</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đã</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quan</a:t>
              </a:r>
              <a:r>
                <a:rPr lang="en-US" sz="4000" b="0" i="0" dirty="0">
                  <a:solidFill>
                    <a:srgbClr val="000000"/>
                  </a:solidFill>
                  <a:effectLst/>
                  <a:latin typeface="Cambria" panose="02040503050406030204" pitchFamily="18" charset="0"/>
                  <a:ea typeface="Cambria" panose="02040503050406030204" pitchFamily="18" charset="0"/>
                </a:rPr>
                <a:t> </a:t>
              </a:r>
              <a:r>
                <a:rPr lang="en-US" sz="4000" b="0" i="0" dirty="0" err="1">
                  <a:solidFill>
                    <a:srgbClr val="000000"/>
                  </a:solidFill>
                  <a:effectLst/>
                  <a:latin typeface="Cambria" panose="02040503050406030204" pitchFamily="18" charset="0"/>
                  <a:ea typeface="Cambria" panose="02040503050406030204" pitchFamily="18" charset="0"/>
                </a:rPr>
                <a:t>sát</a:t>
              </a:r>
              <a:r>
                <a:rPr lang="en-US" sz="4000" b="0" i="0" dirty="0">
                  <a:solidFill>
                    <a:srgbClr val="000000"/>
                  </a:solidFill>
                  <a:effectLst/>
                  <a:latin typeface="Cambria" panose="02040503050406030204" pitchFamily="18" charset="0"/>
                  <a:ea typeface="Cambria" panose="02040503050406030204" pitchFamily="18" charset="0"/>
                </a:rPr>
                <a:t>.</a:t>
              </a:r>
              <a:endParaRPr lang="vi-VN" sz="3733"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147" name="Graphic 146">
            <a:extLst>
              <a:ext uri="{FF2B5EF4-FFF2-40B4-BE49-F238E27FC236}">
                <a16:creationId xmlns:a16="http://schemas.microsoft.com/office/drawing/2014/main" id="{58EC29F6-00BF-46DB-91FC-F18F7E0EBFA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786514" y="3712457"/>
            <a:ext cx="1865069" cy="3076403"/>
          </a:xfrm>
          <a:prstGeom prst="rect">
            <a:avLst/>
          </a:prstGeom>
        </p:spPr>
      </p:pic>
      <p:sp>
        <p:nvSpPr>
          <p:cNvPr id="12" name="Rectangle 11">
            <a:extLst>
              <a:ext uri="{FF2B5EF4-FFF2-40B4-BE49-F238E27FC236}">
                <a16:creationId xmlns:a16="http://schemas.microsoft.com/office/drawing/2014/main" id="{B2464FE4-C09C-4315-B53C-1732BBF055A1}"/>
              </a:ext>
            </a:extLst>
          </p:cNvPr>
          <p:cNvSpPr/>
          <p:nvPr/>
        </p:nvSpPr>
        <p:spPr>
          <a:xfrm>
            <a:off x="4651584" y="2516636"/>
            <a:ext cx="7540417" cy="421142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defTabSz="1219170">
              <a:buClr>
                <a:srgbClr val="000000"/>
              </a:buClr>
            </a:pPr>
            <a:r>
              <a:rPr lang="en-US" sz="4000" b="1"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Gợi</a:t>
            </a:r>
            <a:r>
              <a:rPr lang="en-US" sz="4000" b="1"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ý:</a:t>
            </a:r>
          </a:p>
          <a:p>
            <a:pPr algn="just" defTabSz="1219170">
              <a:buClr>
                <a:srgbClr val="000000"/>
              </a:buClr>
            </a:pP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Em</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muốn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tả</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bộ</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phận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nào</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của</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cây</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Bộ</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phận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đó</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có</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đặc</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điểm</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gì</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nổi</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bật</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a:t>
            </a:r>
          </a:p>
          <a:p>
            <a:pPr algn="just" defTabSz="1219170">
              <a:buClr>
                <a:srgbClr val="000000"/>
              </a:buClr>
            </a:pP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Khi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tả</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em</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nên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sử</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dụng</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biện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pháp</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so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sánh</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nhân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hóa</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để</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đoạn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văn</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thêm</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sinh</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a:t>
            </a:r>
            <a:r>
              <a:rPr lang="en-US" sz="4000"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động</a:t>
            </a:r>
            <a:r>
              <a:rPr lang="en-US"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14:bounceEnd="60000">
                                          <p:cBhvr additive="base">
                                            <p:cTn id="7" dur="750" fill="hold"/>
                                            <p:tgtEl>
                                              <p:spTgt spid="132"/>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1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circle(in)">
                                          <p:cBhvr>
                                            <p:cTn id="20" dur="20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circle(in)">
                                          <p:cBhvr>
                                            <p:cTn id="25" dur="2000"/>
                                            <p:tgtEl>
                                              <p:spTgt spid="1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circle(in)">
                                          <p:cBhvr>
                                            <p:cTn id="30"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750" fill="hold"/>
                                            <p:tgtEl>
                                              <p:spTgt spid="132"/>
                                            </p:tgtEl>
                                            <p:attrNameLst>
                                              <p:attrName>ppt_x</p:attrName>
                                            </p:attrNameLst>
                                          </p:cBhvr>
                                          <p:tavLst>
                                            <p:tav tm="0">
                                              <p:val>
                                                <p:strVal val="0-#ppt_w/2"/>
                                              </p:val>
                                            </p:tav>
                                            <p:tav tm="100000">
                                              <p:val>
                                                <p:strVal val="#ppt_x"/>
                                              </p:val>
                                            </p:tav>
                                          </p:tavLst>
                                        </p:anim>
                                        <p:anim calcmode="lin" valueType="num">
                                          <p:cBhvr additive="base">
                                            <p:cTn id="8" dur="750" fill="hold"/>
                                            <p:tgtEl>
                                              <p:spTgt spid="1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circle(in)">
                                          <p:cBhvr>
                                            <p:cTn id="20" dur="20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circle(in)">
                                          <p:cBhvr>
                                            <p:cTn id="25" dur="2000"/>
                                            <p:tgtEl>
                                              <p:spTgt spid="1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circle(in)">
                                          <p:cBhvr>
                                            <p:cTn id="30"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grpSp>
        <p:nvGrpSpPr>
          <p:cNvPr id="2" name="Group 1">
            <a:extLst>
              <a:ext uri="{FF2B5EF4-FFF2-40B4-BE49-F238E27FC236}">
                <a16:creationId xmlns:a16="http://schemas.microsoft.com/office/drawing/2014/main" id="{3FB00C32-40DD-4AC0-A659-1BF3CEBDEE86}"/>
              </a:ext>
            </a:extLst>
          </p:cNvPr>
          <p:cNvGrpSpPr/>
          <p:nvPr/>
        </p:nvGrpSpPr>
        <p:grpSpPr>
          <a:xfrm>
            <a:off x="1598508" y="121919"/>
            <a:ext cx="9800045" cy="3430693"/>
            <a:chOff x="1198882" y="91439"/>
            <a:chExt cx="6191120" cy="2573020"/>
          </a:xfrm>
        </p:grpSpPr>
        <p:sp>
          <p:nvSpPr>
            <p:cNvPr id="2277" name="Google Shape;2277;p57"/>
            <p:cNvSpPr/>
            <p:nvPr/>
          </p:nvSpPr>
          <p:spPr>
            <a:xfrm>
              <a:off x="1198882" y="91439"/>
              <a:ext cx="6191120" cy="2573020"/>
            </a:xfrm>
            <a:prstGeom prst="cloud">
              <a:avLst/>
            </a:prstGeom>
            <a:solidFill>
              <a:schemeClr val="lt1"/>
            </a:solidFill>
            <a:ln>
              <a:noFill/>
            </a:ln>
          </p:spPr>
          <p:txBody>
            <a:bodyPr spcFirstLastPara="1" wrap="square" lIns="121900" tIns="121900" rIns="121900" bIns="121900" anchor="ctr" anchorCtr="0">
              <a:noAutofit/>
            </a:bodyPr>
            <a:lstStyle/>
            <a:p>
              <a:pPr algn="ctr" defTabSz="1219170">
                <a:buClr>
                  <a:srgbClr val="000000"/>
                </a:buClr>
              </a:pPr>
              <a:endParaRPr sz="1867" kern="0">
                <a:solidFill>
                  <a:srgbClr val="000000"/>
                </a:solidFill>
                <a:latin typeface="Arial"/>
                <a:cs typeface="Arial"/>
                <a:sym typeface="Arial"/>
              </a:endParaRPr>
            </a:p>
          </p:txBody>
        </p:sp>
        <p:sp>
          <p:nvSpPr>
            <p:cNvPr id="8" name="TextBox 7">
              <a:extLst>
                <a:ext uri="{FF2B5EF4-FFF2-40B4-BE49-F238E27FC236}">
                  <a16:creationId xmlns:a16="http://schemas.microsoft.com/office/drawing/2014/main" id="{DF792322-10B0-43FD-B4C7-E339EAB88A24}"/>
                </a:ext>
              </a:extLst>
            </p:cNvPr>
            <p:cNvSpPr txBox="1"/>
            <p:nvPr/>
          </p:nvSpPr>
          <p:spPr>
            <a:xfrm>
              <a:off x="2009040" y="376869"/>
              <a:ext cx="5008165" cy="1792606"/>
            </a:xfrm>
            <a:prstGeom prst="rect">
              <a:avLst/>
            </a:prstGeom>
            <a:noFill/>
          </p:spPr>
          <p:txBody>
            <a:bodyPr wrap="square" rtlCol="0">
              <a:spAutoFit/>
            </a:bodyPr>
            <a:lstStyle/>
            <a:p>
              <a:pPr algn="just" defTabSz="1219170">
                <a:buClr>
                  <a:srgbClr val="000000"/>
                </a:buClr>
              </a:pPr>
              <a:r>
                <a:rPr lang="en-US" sz="3733" b="1" kern="0" dirty="0" err="1">
                  <a:solidFill>
                    <a:srgbClr val="000000"/>
                  </a:solidFill>
                  <a:latin typeface="Calibri" panose="020F0502020204030204" pitchFamily="34" charset="0"/>
                  <a:cs typeface="Calibri" panose="020F0502020204030204" pitchFamily="34" charset="0"/>
                  <a:sym typeface="Arial"/>
                </a:rPr>
                <a:t>Cảm</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ơn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các</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bạn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đã</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giúp</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chúng</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mình</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hoàn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thành</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xuất</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sắc</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nhiệm</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vụ</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a:solidFill>
                    <a:srgbClr val="FF0000"/>
                  </a:solidFill>
                  <a:latin typeface="Calibri" panose="020F0502020204030204" pitchFamily="34" charset="0"/>
                  <a:cs typeface="Calibri" panose="020F0502020204030204" pitchFamily="34" charset="0"/>
                  <a:sym typeface="Arial"/>
                </a:rPr>
                <a:t>“</a:t>
              </a:r>
              <a:r>
                <a:rPr lang="en-US" sz="3733" b="1" kern="0" dirty="0" err="1">
                  <a:solidFill>
                    <a:srgbClr val="FF0000"/>
                  </a:solidFill>
                  <a:latin typeface="Calibri" panose="020F0502020204030204" pitchFamily="34" charset="0"/>
                  <a:cs typeface="Calibri" panose="020F0502020204030204" pitchFamily="34" charset="0"/>
                  <a:sym typeface="Arial"/>
                </a:rPr>
                <a:t>một</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ngày</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làm</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nông</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FF0000"/>
                  </a:solidFill>
                  <a:latin typeface="Calibri" panose="020F0502020204030204" pitchFamily="34" charset="0"/>
                  <a:cs typeface="Calibri" panose="020F0502020204030204" pitchFamily="34" charset="0"/>
                  <a:sym typeface="Arial"/>
                </a:rPr>
                <a:t>dân</a:t>
              </a:r>
              <a:r>
                <a:rPr lang="en-US" sz="3733" b="1" kern="0" dirty="0">
                  <a:solidFill>
                    <a:srgbClr val="FF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nhé</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Chào</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tạm</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biệt</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và</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hẹn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gặp</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lại</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các</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bạn</a:t>
              </a:r>
              <a:r>
                <a:rPr lang="en-US" sz="3733" b="1" kern="0" dirty="0">
                  <a:solidFill>
                    <a:srgbClr val="000000"/>
                  </a:solidFill>
                  <a:latin typeface="Calibri" panose="020F0502020204030204" pitchFamily="34" charset="0"/>
                  <a:cs typeface="Calibri" panose="020F0502020204030204" pitchFamily="34" charset="0"/>
                  <a:sym typeface="Arial"/>
                </a:rPr>
                <a:t> </a:t>
              </a:r>
              <a:r>
                <a:rPr lang="en-US" sz="3733" b="1" kern="0" dirty="0" err="1">
                  <a:solidFill>
                    <a:srgbClr val="000000"/>
                  </a:solidFill>
                  <a:latin typeface="Calibri" panose="020F0502020204030204" pitchFamily="34" charset="0"/>
                  <a:cs typeface="Calibri" panose="020F0502020204030204" pitchFamily="34" charset="0"/>
                  <a:sym typeface="Arial"/>
                </a:rPr>
                <a:t>nhé</a:t>
              </a:r>
              <a:r>
                <a:rPr lang="en-US" sz="3733" b="1" kern="0" dirty="0">
                  <a:solidFill>
                    <a:srgbClr val="000000"/>
                  </a:solidFill>
                  <a:latin typeface="Calibri" panose="020F0502020204030204" pitchFamily="34" charset="0"/>
                  <a:cs typeface="Calibri" panose="020F0502020204030204" pitchFamily="34" charset="0"/>
                  <a:sym typeface="Arial"/>
                </a:rPr>
                <a:t>!</a:t>
              </a:r>
            </a:p>
          </p:txBody>
        </p:sp>
      </p:grpSp>
      <p:pic>
        <p:nvPicPr>
          <p:cNvPr id="10" name="Picture 24">
            <a:extLst>
              <a:ext uri="{FF2B5EF4-FFF2-40B4-BE49-F238E27FC236}">
                <a16:creationId xmlns:a16="http://schemas.microsoft.com/office/drawing/2014/main" id="{453B91B1-CFFC-40C8-8748-1D4347F93C5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06401" y="2924241"/>
            <a:ext cx="2277847" cy="3757272"/>
          </a:xfrm>
          <a:prstGeom prst="rect">
            <a:avLst/>
          </a:prstGeom>
        </p:spPr>
      </p:pic>
      <p:pic>
        <p:nvPicPr>
          <p:cNvPr id="11" name="Picture 5">
            <a:extLst>
              <a:ext uri="{FF2B5EF4-FFF2-40B4-BE49-F238E27FC236}">
                <a16:creationId xmlns:a16="http://schemas.microsoft.com/office/drawing/2014/main" id="{56420502-B034-435D-8B79-51FFCBAFBA4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37431" y="3033675"/>
            <a:ext cx="2277847" cy="3538404"/>
          </a:xfrm>
          <a:prstGeom prst="rect">
            <a:avLst/>
          </a:prstGeom>
        </p:spPr>
      </p:pic>
    </p:spTree>
    <p:extLst>
      <p:ext uri="{BB962C8B-B14F-4D97-AF65-F5344CB8AC3E}">
        <p14:creationId xmlns:p14="http://schemas.microsoft.com/office/powerpoint/2010/main" val="40694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nền pp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533" name="Google Shape;1533;p42"/>
          <p:cNvSpPr txBox="1">
            <a:spLocks noGrp="1"/>
          </p:cNvSpPr>
          <p:nvPr>
            <p:ph type="ctrTitle"/>
          </p:nvPr>
        </p:nvSpPr>
        <p:spPr>
          <a:xfrm>
            <a:off x="1948353" y="1177713"/>
            <a:ext cx="8699327" cy="1632400"/>
          </a:xfrm>
          <a:prstGeom prst="rect">
            <a:avLst/>
          </a:prstGeom>
        </p:spPr>
        <p:txBody>
          <a:bodyPr spcFirstLastPara="1" wrap="square" lIns="121900" tIns="121900" rIns="121900" bIns="121900" anchor="ctr" anchorCtr="0">
            <a:noAutofit/>
          </a:bodyPr>
          <a:lstStyle/>
          <a:p>
            <a:r>
              <a:rPr lang="de" dirty="0">
                <a:latin typeface="Coiny" panose="02000903060500060000" pitchFamily="2" charset="0"/>
              </a:rPr>
              <a:t>HOẠT ĐỘNG</a:t>
            </a:r>
            <a:endParaRPr dirty="0">
              <a:latin typeface="Coiny" panose="02000903060500060000" pitchFamily="2" charset="0"/>
            </a:endParaRPr>
          </a:p>
        </p:txBody>
      </p:sp>
      <p:pic>
        <p:nvPicPr>
          <p:cNvPr id="259" name="Graphic 258">
            <a:extLst>
              <a:ext uri="{FF2B5EF4-FFF2-40B4-BE49-F238E27FC236}">
                <a16:creationId xmlns:a16="http://schemas.microsoft.com/office/drawing/2014/main" id="{27884D60-CBD9-4353-985D-56E1C68E504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021052" y="3386005"/>
            <a:ext cx="1735192" cy="2507956"/>
          </a:xfrm>
          <a:prstGeom prst="rect">
            <a:avLst/>
          </a:prstGeom>
          <a:effectLst>
            <a:outerShdw blurRad="76200" dir="13500000" sy="23000" kx="1200000" algn="br" rotWithShape="0">
              <a:prstClr val="black">
                <a:alpha val="20000"/>
              </a:prstClr>
            </a:outerShdw>
          </a:effectLst>
        </p:spPr>
      </p:pic>
      <p:pic>
        <p:nvPicPr>
          <p:cNvPr id="260" name="Graphic 259">
            <a:extLst>
              <a:ext uri="{FF2B5EF4-FFF2-40B4-BE49-F238E27FC236}">
                <a16:creationId xmlns:a16="http://schemas.microsoft.com/office/drawing/2014/main" id="{CDBAD82C-D03E-4E18-B661-4DF4340F85D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298016" y="3223516"/>
            <a:ext cx="1610613" cy="2670445"/>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56668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33"/>
                                        </p:tgtEl>
                                        <p:attrNameLst>
                                          <p:attrName>style.visibility</p:attrName>
                                        </p:attrNameLst>
                                      </p:cBhvr>
                                      <p:to>
                                        <p:strVal val="visible"/>
                                      </p:to>
                                    </p:set>
                                    <p:anim calcmode="lin" valueType="num">
                                      <p:cBhvr>
                                        <p:cTn id="7" dur="1000" fill="hold"/>
                                        <p:tgtEl>
                                          <p:spTgt spid="1533"/>
                                        </p:tgtEl>
                                        <p:attrNameLst>
                                          <p:attrName>ppt_w</p:attrName>
                                        </p:attrNameLst>
                                      </p:cBhvr>
                                      <p:tavLst>
                                        <p:tav tm="0">
                                          <p:val>
                                            <p:fltVal val="0"/>
                                          </p:val>
                                        </p:tav>
                                        <p:tav tm="100000">
                                          <p:val>
                                            <p:strVal val="#ppt_w"/>
                                          </p:val>
                                        </p:tav>
                                      </p:tavLst>
                                    </p:anim>
                                    <p:anim calcmode="lin" valueType="num">
                                      <p:cBhvr>
                                        <p:cTn id="8" dur="1000" fill="hold"/>
                                        <p:tgtEl>
                                          <p:spTgt spid="1533"/>
                                        </p:tgtEl>
                                        <p:attrNameLst>
                                          <p:attrName>ppt_h</p:attrName>
                                        </p:attrNameLst>
                                      </p:cBhvr>
                                      <p:tavLst>
                                        <p:tav tm="0">
                                          <p:val>
                                            <p:fltVal val="0"/>
                                          </p:val>
                                        </p:tav>
                                        <p:tav tm="100000">
                                          <p:val>
                                            <p:strVal val="#ppt_h"/>
                                          </p:val>
                                        </p:tav>
                                      </p:tavLst>
                                    </p:anim>
                                    <p:anim calcmode="lin" valueType="num">
                                      <p:cBhvr>
                                        <p:cTn id="9" dur="1000" fill="hold"/>
                                        <p:tgtEl>
                                          <p:spTgt spid="1533"/>
                                        </p:tgtEl>
                                        <p:attrNameLst>
                                          <p:attrName>style.rotation</p:attrName>
                                        </p:attrNameLst>
                                      </p:cBhvr>
                                      <p:tavLst>
                                        <p:tav tm="0">
                                          <p:val>
                                            <p:fltVal val="90"/>
                                          </p:val>
                                        </p:tav>
                                        <p:tav tm="100000">
                                          <p:val>
                                            <p:fltVal val="0"/>
                                          </p:val>
                                        </p:tav>
                                      </p:tavLst>
                                    </p:anim>
                                    <p:animEffect transition="in" filter="fade">
                                      <p:cBhvr>
                                        <p:cTn id="10" dur="1000"/>
                                        <p:tgtEl>
                                          <p:spTgt spid="1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92000"/>
          </a:schemeClr>
        </a:solidFill>
        <a:effectLst/>
      </p:bgPr>
    </p:bg>
    <p:spTree>
      <p:nvGrpSpPr>
        <p:cNvPr id="1" name="Shape 2370"/>
        <p:cNvGrpSpPr/>
        <p:nvPr/>
      </p:nvGrpSpPr>
      <p:grpSpPr>
        <a:xfrm>
          <a:off x="0" y="0"/>
          <a:ext cx="0" cy="0"/>
          <a:chOff x="0" y="0"/>
          <a:chExt cx="0" cy="0"/>
        </a:xfrm>
      </p:grpSpPr>
      <p:pic>
        <p:nvPicPr>
          <p:cNvPr id="68" name="Graphic 67">
            <a:extLst>
              <a:ext uri="{FF2B5EF4-FFF2-40B4-BE49-F238E27FC236}">
                <a16:creationId xmlns:a16="http://schemas.microsoft.com/office/drawing/2014/main" id="{70D03C53-7902-423D-8045-FE2979ABCF6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3539521" y="4664193"/>
            <a:ext cx="822739" cy="1190220"/>
          </a:xfrm>
          <a:prstGeom prst="rect">
            <a:avLst/>
          </a:prstGeom>
        </p:spPr>
      </p:pic>
      <p:pic>
        <p:nvPicPr>
          <p:cNvPr id="69" name="Picture 68">
            <a:extLst>
              <a:ext uri="{FF2B5EF4-FFF2-40B4-BE49-F238E27FC236}">
                <a16:creationId xmlns:a16="http://schemas.microsoft.com/office/drawing/2014/main" id="{5D73C473-4310-4311-9E42-849DA35510AD}"/>
              </a:ext>
            </a:extLst>
          </p:cNvPr>
          <p:cNvPicPr>
            <a:picLocks noChangeAspect="1"/>
          </p:cNvPicPr>
          <p:nvPr/>
        </p:nvPicPr>
        <p:blipFill>
          <a:blip r:embed="rId5"/>
          <a:srcRect/>
          <a:stretch>
            <a:fillRect/>
          </a:stretch>
        </p:blipFill>
        <p:spPr>
          <a:xfrm flipH="1">
            <a:off x="4289651" y="5468891"/>
            <a:ext cx="1283940" cy="994519"/>
          </a:xfrm>
          <a:prstGeom prst="rect">
            <a:avLst/>
          </a:prstGeom>
        </p:spPr>
      </p:pic>
      <p:pic>
        <p:nvPicPr>
          <p:cNvPr id="70" name="Graphic 69">
            <a:extLst>
              <a:ext uri="{FF2B5EF4-FFF2-40B4-BE49-F238E27FC236}">
                <a16:creationId xmlns:a16="http://schemas.microsoft.com/office/drawing/2014/main" id="{424531BB-8050-47B6-8401-627B5E640C8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156331" y="4960979"/>
            <a:ext cx="2091396" cy="1262443"/>
          </a:xfrm>
          <a:prstGeom prst="rect">
            <a:avLst/>
          </a:prstGeom>
        </p:spPr>
      </p:pic>
      <p:pic>
        <p:nvPicPr>
          <p:cNvPr id="67" name="Graphic 66">
            <a:extLst>
              <a:ext uri="{FF2B5EF4-FFF2-40B4-BE49-F238E27FC236}">
                <a16:creationId xmlns:a16="http://schemas.microsoft.com/office/drawing/2014/main" id="{65203D8F-DA91-4FD5-A1D7-3A5DF1FC480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2470529" y="5360318"/>
            <a:ext cx="972160" cy="1175140"/>
          </a:xfrm>
          <a:prstGeom prst="rect">
            <a:avLst/>
          </a:prstGeom>
        </p:spPr>
      </p:pic>
      <p:pic>
        <p:nvPicPr>
          <p:cNvPr id="71" name="Graphic 70">
            <a:extLst>
              <a:ext uri="{FF2B5EF4-FFF2-40B4-BE49-F238E27FC236}">
                <a16:creationId xmlns:a16="http://schemas.microsoft.com/office/drawing/2014/main" id="{6057ECAD-DFD3-4DA5-9A1F-7BFF2C710C5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5945000" y="4349549"/>
            <a:ext cx="1552973" cy="1873872"/>
          </a:xfrm>
          <a:prstGeom prst="rect">
            <a:avLst/>
          </a:prstGeom>
        </p:spPr>
      </p:pic>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294564" y="3411455"/>
            <a:ext cx="1915405" cy="3124003"/>
          </a:xfrm>
          <a:prstGeom prst="rect">
            <a:avLst/>
          </a:prstGeom>
        </p:spPr>
      </p:pic>
      <p:grpSp>
        <p:nvGrpSpPr>
          <p:cNvPr id="30" name="Group 29">
            <a:extLst>
              <a:ext uri="{FF2B5EF4-FFF2-40B4-BE49-F238E27FC236}">
                <a16:creationId xmlns:a16="http://schemas.microsoft.com/office/drawing/2014/main" id="{FD00F361-10B8-481C-A9E3-C26AAC74BC97}"/>
              </a:ext>
            </a:extLst>
          </p:cNvPr>
          <p:cNvGrpSpPr/>
          <p:nvPr/>
        </p:nvGrpSpPr>
        <p:grpSpPr>
          <a:xfrm>
            <a:off x="9668527" y="72049"/>
            <a:ext cx="2401500" cy="6463409"/>
            <a:chOff x="7342875" y="54036"/>
            <a:chExt cx="1610113" cy="4847557"/>
          </a:xfrm>
        </p:grpSpPr>
        <p:grpSp>
          <p:nvGrpSpPr>
            <p:cNvPr id="31" name="Group 30">
              <a:extLst>
                <a:ext uri="{FF2B5EF4-FFF2-40B4-BE49-F238E27FC236}">
                  <a16:creationId xmlns:a16="http://schemas.microsoft.com/office/drawing/2014/main" id="{65CFB114-B121-4272-8E1D-2206A5B6EBF9}"/>
                </a:ext>
              </a:extLst>
            </p:cNvPr>
            <p:cNvGrpSpPr/>
            <p:nvPr/>
          </p:nvGrpSpPr>
          <p:grpSpPr>
            <a:xfrm>
              <a:off x="7342875" y="54036"/>
              <a:ext cx="1610113" cy="4847557"/>
              <a:chOff x="6597447" y="79924"/>
              <a:chExt cx="2122816" cy="4494396"/>
            </a:xfrm>
          </p:grpSpPr>
          <p:pic>
            <p:nvPicPr>
              <p:cNvPr id="34" name="Graphic 33">
                <a:extLst>
                  <a:ext uri="{FF2B5EF4-FFF2-40B4-BE49-F238E27FC236}">
                    <a16:creationId xmlns:a16="http://schemas.microsoft.com/office/drawing/2014/main" id="{71A0D015-7D0E-4093-AAA3-BD5FECCF663F}"/>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597450" y="2571750"/>
                <a:ext cx="2122813" cy="2002570"/>
              </a:xfrm>
              <a:prstGeom prst="rect">
                <a:avLst/>
              </a:prstGeom>
            </p:spPr>
          </p:pic>
          <p:pic>
            <p:nvPicPr>
              <p:cNvPr id="35" name="Graphic 34">
                <a:extLst>
                  <a:ext uri="{FF2B5EF4-FFF2-40B4-BE49-F238E27FC236}">
                    <a16:creationId xmlns:a16="http://schemas.microsoft.com/office/drawing/2014/main" id="{3FD8CB2E-5CC5-4F1E-B4AB-5063F56B0CB3}"/>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50" y="1946813"/>
                <a:ext cx="2122813" cy="725423"/>
              </a:xfrm>
              <a:prstGeom prst="rect">
                <a:avLst/>
              </a:prstGeom>
            </p:spPr>
          </p:pic>
          <p:pic>
            <p:nvPicPr>
              <p:cNvPr id="36" name="Graphic 35">
                <a:extLst>
                  <a:ext uri="{FF2B5EF4-FFF2-40B4-BE49-F238E27FC236}">
                    <a16:creationId xmlns:a16="http://schemas.microsoft.com/office/drawing/2014/main" id="{7C8F48B3-1BB5-4394-8650-122877382800}"/>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49" y="1282644"/>
                <a:ext cx="2122813" cy="725423"/>
              </a:xfrm>
              <a:prstGeom prst="rect">
                <a:avLst/>
              </a:prstGeom>
            </p:spPr>
          </p:pic>
          <p:pic>
            <p:nvPicPr>
              <p:cNvPr id="37" name="Graphic 36">
                <a:extLst>
                  <a:ext uri="{FF2B5EF4-FFF2-40B4-BE49-F238E27FC236}">
                    <a16:creationId xmlns:a16="http://schemas.microsoft.com/office/drawing/2014/main" id="{B5FA8042-4475-4843-8A66-482EBC53B9A0}"/>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48" y="618475"/>
                <a:ext cx="2122813" cy="725423"/>
              </a:xfrm>
              <a:prstGeom prst="rect">
                <a:avLst/>
              </a:prstGeom>
            </p:spPr>
          </p:pic>
          <p:pic>
            <p:nvPicPr>
              <p:cNvPr id="38" name="Graphic 37">
                <a:extLst>
                  <a:ext uri="{FF2B5EF4-FFF2-40B4-BE49-F238E27FC236}">
                    <a16:creationId xmlns:a16="http://schemas.microsoft.com/office/drawing/2014/main" id="{A6877896-B035-4E32-8BB3-0C869FEA772B}"/>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937" b="73654"/>
              <a:stretch/>
            </p:blipFill>
            <p:spPr>
              <a:xfrm>
                <a:off x="6597447" y="79924"/>
                <a:ext cx="2122813" cy="566393"/>
              </a:xfrm>
              <a:prstGeom prst="rect">
                <a:avLst/>
              </a:prstGeom>
            </p:spPr>
          </p:pic>
        </p:grpSp>
        <p:pic>
          <p:nvPicPr>
            <p:cNvPr id="32" name="Graphic 31">
              <a:extLst>
                <a:ext uri="{FF2B5EF4-FFF2-40B4-BE49-F238E27FC236}">
                  <a16:creationId xmlns:a16="http://schemas.microsoft.com/office/drawing/2014/main" id="{CD4090B7-DAFB-44E3-AAE4-DDF1E1DBB7F5}"/>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6164" b="30467"/>
            <a:stretch/>
          </p:blipFill>
          <p:spPr>
            <a:xfrm>
              <a:off x="7342875" y="3510487"/>
              <a:ext cx="1610111" cy="1368730"/>
            </a:xfrm>
            <a:prstGeom prst="rect">
              <a:avLst/>
            </a:prstGeom>
          </p:spPr>
        </p:pic>
      </p:grpSp>
      <p:sp>
        <p:nvSpPr>
          <p:cNvPr id="2" name="Rectangle 1">
            <a:extLst>
              <a:ext uri="{FF2B5EF4-FFF2-40B4-BE49-F238E27FC236}">
                <a16:creationId xmlns:a16="http://schemas.microsoft.com/office/drawing/2014/main" id="{37D89DEB-BB90-4BF1-8E4B-DC1F12EFD6F3}"/>
              </a:ext>
            </a:extLst>
          </p:cNvPr>
          <p:cNvSpPr/>
          <p:nvPr/>
        </p:nvSpPr>
        <p:spPr>
          <a:xfrm>
            <a:off x="0" y="0"/>
            <a:ext cx="12192000" cy="6858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rtl="0" latinLnBrk="0"/>
            <a:endParaRPr lang="vi-VN" sz="3200" b="0" i="0" dirty="0">
              <a:solidFill>
                <a:srgbClr val="000000"/>
              </a:solidFill>
              <a:effectLst/>
              <a:latin typeface="OpenSans"/>
            </a:endParaRPr>
          </a:p>
        </p:txBody>
      </p:sp>
      <p:sp>
        <p:nvSpPr>
          <p:cNvPr id="3" name="TextBox 2">
            <a:extLst>
              <a:ext uri="{FF2B5EF4-FFF2-40B4-BE49-F238E27FC236}">
                <a16:creationId xmlns:a16="http://schemas.microsoft.com/office/drawing/2014/main" id="{89E4C907-2DCF-9357-F497-EAB68A948487}"/>
              </a:ext>
            </a:extLst>
          </p:cNvPr>
          <p:cNvSpPr txBox="1"/>
          <p:nvPr/>
        </p:nvSpPr>
        <p:spPr>
          <a:xfrm>
            <a:off x="466725" y="1009650"/>
            <a:ext cx="9039225" cy="5016758"/>
          </a:xfrm>
          <a:prstGeom prst="rect">
            <a:avLst/>
          </a:prstGeom>
          <a:noFill/>
        </p:spPr>
        <p:txBody>
          <a:bodyPr wrap="square" rtlCol="0">
            <a:spAutoFit/>
          </a:bodyPr>
          <a:lstStyle/>
          <a:p>
            <a:pPr algn="just" rtl="0" latinLnBrk="0"/>
            <a:r>
              <a:rPr lang="vi-VN" sz="3200" b="1" i="0" dirty="0">
                <a:solidFill>
                  <a:srgbClr val="000000"/>
                </a:solidFill>
                <a:effectLst/>
                <a:latin typeface="Cambria" panose="02040503050406030204" pitchFamily="18" charset="0"/>
                <a:ea typeface="Cambria" panose="02040503050406030204" pitchFamily="18" charset="0"/>
              </a:rPr>
              <a:t>a. Tá lá </a:t>
            </a:r>
          </a:p>
          <a:p>
            <a:pPr algn="just" rtl="0" latinLnBrk="0"/>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Có những cây mùa nào cũng đẹp, như cây bàng. Mùa xuân, lá bàng mới nảy trông như những ngọn lửa xanh. Sang hè, lá lên thật dày, ánh sáng xuyên qua chỉ còn là màu ngọc bích. Khi lá bàng ngả sang màu lục, ấy là mùa thu. Sang đến những ngày cuối đông, mùa của lá rụng, nó lại có vẻ đẹp riêng. Những lá bàng mùa đông đỏ như đồng ấy, có thể nhìn cả ngày không chán.</a:t>
            </a:r>
          </a:p>
          <a:p>
            <a:pPr algn="r" rtl="0" latinLnBrk="0"/>
            <a:r>
              <a:rPr lang="vi-VN" sz="3200" b="0" i="0" dirty="0">
                <a:solidFill>
                  <a:srgbClr val="000000"/>
                </a:solidFill>
                <a:effectLst/>
                <a:latin typeface="Cambria" panose="02040503050406030204" pitchFamily="18" charset="0"/>
                <a:ea typeface="Cambria" panose="02040503050406030204" pitchFamily="18" charset="0"/>
              </a:rPr>
              <a:t>(Đoàn Giỏi)</a:t>
            </a:r>
          </a:p>
        </p:txBody>
      </p:sp>
      <p:pic>
        <p:nvPicPr>
          <p:cNvPr id="5" name="Picture 4">
            <a:extLst>
              <a:ext uri="{FF2B5EF4-FFF2-40B4-BE49-F238E27FC236}">
                <a16:creationId xmlns:a16="http://schemas.microsoft.com/office/drawing/2014/main" id="{240625EF-00E5-24CB-7253-D700E9326274}"/>
              </a:ext>
            </a:extLst>
          </p:cNvPr>
          <p:cNvPicPr>
            <a:picLocks noChangeAspect="1"/>
          </p:cNvPicPr>
          <p:nvPr/>
        </p:nvPicPr>
        <p:blipFill>
          <a:blip r:embed="rId16"/>
          <a:stretch>
            <a:fillRect/>
          </a:stretch>
        </p:blipFill>
        <p:spPr>
          <a:xfrm>
            <a:off x="9589652" y="314325"/>
            <a:ext cx="2602348" cy="2390775"/>
          </a:xfrm>
          <a:prstGeom prst="rect">
            <a:avLst/>
          </a:prstGeom>
        </p:spPr>
      </p:pic>
    </p:spTree>
    <p:extLst>
      <p:ext uri="{BB962C8B-B14F-4D97-AF65-F5344CB8AC3E}">
        <p14:creationId xmlns:p14="http://schemas.microsoft.com/office/powerpoint/2010/main" val="412399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542974"/>
            <a:ext cx="2043781" cy="3333383"/>
          </a:xfrm>
          <a:prstGeom prst="rect">
            <a:avLst/>
          </a:prstGeom>
        </p:spPr>
      </p:pic>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Speech Bubble: Oval 5">
            <a:extLst>
              <a:ext uri="{FF2B5EF4-FFF2-40B4-BE49-F238E27FC236}">
                <a16:creationId xmlns:a16="http://schemas.microsoft.com/office/drawing/2014/main" id="{432B5839-BF91-443D-BC54-932B6E5EDEE5}"/>
              </a:ext>
            </a:extLst>
          </p:cNvPr>
          <p:cNvSpPr/>
          <p:nvPr/>
        </p:nvSpPr>
        <p:spPr>
          <a:xfrm>
            <a:off x="166186" y="110905"/>
            <a:ext cx="7190697" cy="27859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kern="0" dirty="0" err="1">
                <a:solidFill>
                  <a:srgbClr val="FFFFFF"/>
                </a:solidFill>
                <a:latin typeface="Calibri" panose="020F0502020204030204" pitchFamily="34" charset="0"/>
                <a:cs typeface="Calibri" panose="020F0502020204030204" pitchFamily="34" charset="0"/>
                <a:sym typeface="Arial"/>
              </a:rPr>
              <a:t>Các</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bạn</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đã</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đọc</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kĩ</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đoạn</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văn</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rồi</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giờ</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hãy</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giúp</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mình</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trả</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lời</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các</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câu</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hỏi</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sau</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đây</a:t>
            </a:r>
            <a:r>
              <a:rPr lang="en-US" sz="3733" kern="0" dirty="0">
                <a:solidFill>
                  <a:srgbClr val="FFFFFF"/>
                </a:solidFill>
                <a:latin typeface="Calibri" panose="020F0502020204030204" pitchFamily="34" charset="0"/>
                <a:cs typeface="Calibri" panose="020F0502020204030204" pitchFamily="34" charset="0"/>
                <a:sym typeface="Arial"/>
              </a:rPr>
              <a:t> </a:t>
            </a:r>
            <a:r>
              <a:rPr lang="en-US" sz="3733" kern="0" dirty="0" err="1">
                <a:solidFill>
                  <a:srgbClr val="FFFFFF"/>
                </a:solidFill>
                <a:latin typeface="Calibri" panose="020F0502020204030204" pitchFamily="34" charset="0"/>
                <a:cs typeface="Calibri" panose="020F0502020204030204" pitchFamily="34" charset="0"/>
                <a:sym typeface="Arial"/>
              </a:rPr>
              <a:t>nhé</a:t>
            </a:r>
            <a:r>
              <a:rPr lang="en-US" sz="3733" kern="0" dirty="0">
                <a:solidFill>
                  <a:srgbClr val="FFFFFF"/>
                </a:solidFill>
                <a:latin typeface="Calibri" panose="020F0502020204030204" pitchFamily="34" charset="0"/>
                <a:cs typeface="Calibri" panose="020F0502020204030204" pitchFamily="34" charset="0"/>
                <a:sym typeface="Arial"/>
              </a:rPr>
              <a:t>!</a:t>
            </a: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66675" y="200025"/>
            <a:ext cx="12192000" cy="2286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Câu mở đầu đoạn cho biết điều gì?</a:t>
            </a:r>
          </a:p>
          <a:p>
            <a:pPr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Lá bàng được tả theo trình tự nào?</a:t>
            </a:r>
          </a:p>
          <a:p>
            <a:pPr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Theo em, tác giả yêu thích màu lá cây bàng vào mùa nào nhất?</a:t>
            </a:r>
            <a:endParaRPr lang="en-US" sz="3200" kern="0" dirty="0">
              <a:solidFill>
                <a:srgbClr val="0070C0"/>
              </a:solidFill>
              <a:latin typeface="Calibri" panose="020F0502020204030204" pitchFamily="34" charset="0"/>
              <a:cs typeface="Calibri" panose="020F0502020204030204" pitchFamily="34" charset="0"/>
              <a:sym typeface="Arial"/>
            </a:endParaRPr>
          </a:p>
        </p:txBody>
      </p:sp>
      <p:pic>
        <p:nvPicPr>
          <p:cNvPr id="8" name="Graphic 7">
            <a:extLst>
              <a:ext uri="{FF2B5EF4-FFF2-40B4-BE49-F238E27FC236}">
                <a16:creationId xmlns:a16="http://schemas.microsoft.com/office/drawing/2014/main" id="{A9C0AF01-64AC-454A-BC39-9CADC46D7CA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664193"/>
            <a:ext cx="822739" cy="1190220"/>
          </a:xfrm>
          <a:prstGeom prst="rect">
            <a:avLst/>
          </a:prstGeom>
        </p:spPr>
      </p:pic>
      <p:pic>
        <p:nvPicPr>
          <p:cNvPr id="9" name="Picture 8">
            <a:extLst>
              <a:ext uri="{FF2B5EF4-FFF2-40B4-BE49-F238E27FC236}">
                <a16:creationId xmlns:a16="http://schemas.microsoft.com/office/drawing/2014/main" id="{BBFC96EC-1B72-49DB-B8DA-BD8D50125FA8}"/>
              </a:ext>
            </a:extLst>
          </p:cNvPr>
          <p:cNvPicPr>
            <a:picLocks noChangeAspect="1"/>
          </p:cNvPicPr>
          <p:nvPr/>
        </p:nvPicPr>
        <p:blipFill>
          <a:blip r:embed="rId7"/>
          <a:srcRect/>
          <a:stretch>
            <a:fillRect/>
          </a:stretch>
        </p:blipFill>
        <p:spPr>
          <a:xfrm flipH="1">
            <a:off x="4289651" y="5468891"/>
            <a:ext cx="1283940" cy="994519"/>
          </a:xfrm>
          <a:prstGeom prst="rect">
            <a:avLst/>
          </a:prstGeom>
        </p:spPr>
      </p:pic>
      <p:pic>
        <p:nvPicPr>
          <p:cNvPr id="10" name="Graphic 9">
            <a:extLst>
              <a:ext uri="{FF2B5EF4-FFF2-40B4-BE49-F238E27FC236}">
                <a16:creationId xmlns:a16="http://schemas.microsoft.com/office/drawing/2014/main" id="{45807A68-4D96-4787-9BCA-A032301E3F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390826"/>
            <a:ext cx="3212171" cy="1938983"/>
          </a:xfrm>
          <a:prstGeom prst="rect">
            <a:avLst/>
          </a:prstGeom>
        </p:spPr>
      </p:pic>
      <p:pic>
        <p:nvPicPr>
          <p:cNvPr id="11" name="Graphic 10">
            <a:extLst>
              <a:ext uri="{FF2B5EF4-FFF2-40B4-BE49-F238E27FC236}">
                <a16:creationId xmlns:a16="http://schemas.microsoft.com/office/drawing/2014/main" id="{97EA9EFD-2964-4E5C-B22C-BA560BF185A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360318"/>
            <a:ext cx="972160" cy="1175140"/>
          </a:xfrm>
          <a:prstGeom prst="rect">
            <a:avLst/>
          </a:prstGeom>
        </p:spPr>
      </p:pic>
      <p:pic>
        <p:nvPicPr>
          <p:cNvPr id="12" name="Graphic 11">
            <a:extLst>
              <a:ext uri="{FF2B5EF4-FFF2-40B4-BE49-F238E27FC236}">
                <a16:creationId xmlns:a16="http://schemas.microsoft.com/office/drawing/2014/main" id="{D3D51D44-5E46-4687-A61A-25DD7DA9D9A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644410"/>
            <a:ext cx="2163495" cy="2610549"/>
          </a:xfrm>
          <a:prstGeom prst="rect">
            <a:avLst/>
          </a:prstGeom>
        </p:spPr>
      </p:pic>
    </p:spTree>
    <p:extLst>
      <p:ext uri="{BB962C8B-B14F-4D97-AF65-F5344CB8AC3E}">
        <p14:creationId xmlns:p14="http://schemas.microsoft.com/office/powerpoint/2010/main" val="189209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60000">
                                          <p:cBhvr additive="base">
                                            <p:cTn id="7" dur="750" fill="hold"/>
                                            <p:tgtEl>
                                              <p:spTgt spid="74"/>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1" end="1"/>
                                                </p:txEl>
                                              </p:spTgt>
                                            </p:tgtEl>
                                            <p:attrNameLst>
                                              <p:attrName>style.visibility</p:attrName>
                                            </p:attrNameLst>
                                          </p:cBhvr>
                                          <p:to>
                                            <p:strVal val="visible"/>
                                          </p:to>
                                        </p:set>
                                        <p:animEffect transition="in" filter="fade">
                                          <p:cBhvr>
                                            <p:cTn id="28" dur="500"/>
                                            <p:tgtEl>
                                              <p:spTgt spid="6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8">
                                                <p:txEl>
                                                  <p:pRg st="2" end="2"/>
                                                </p:txEl>
                                              </p:spTgt>
                                            </p:tgtEl>
                                            <p:attrNameLst>
                                              <p:attrName>style.visibility</p:attrName>
                                            </p:attrNameLst>
                                          </p:cBhvr>
                                          <p:to>
                                            <p:strVal val="visible"/>
                                          </p:to>
                                        </p:set>
                                        <p:animEffect transition="in" filter="fade">
                                          <p:cBhvr>
                                            <p:cTn id="33" dur="500"/>
                                            <p:tgtEl>
                                              <p:spTgt spid="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0-#ppt_w/2"/>
                                              </p:val>
                                            </p:tav>
                                            <p:tav tm="100000">
                                              <p:val>
                                                <p:strVal val="#ppt_x"/>
                                              </p:val>
                                            </p:tav>
                                          </p:tavLst>
                                        </p:anim>
                                        <p:anim calcmode="lin" valueType="num">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1" end="1"/>
                                                </p:txEl>
                                              </p:spTgt>
                                            </p:tgtEl>
                                            <p:attrNameLst>
                                              <p:attrName>style.visibility</p:attrName>
                                            </p:attrNameLst>
                                          </p:cBhvr>
                                          <p:to>
                                            <p:strVal val="visible"/>
                                          </p:to>
                                        </p:set>
                                        <p:animEffect transition="in" filter="fade">
                                          <p:cBhvr>
                                            <p:cTn id="28" dur="500"/>
                                            <p:tgtEl>
                                              <p:spTgt spid="6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8">
                                                <p:txEl>
                                                  <p:pRg st="2" end="2"/>
                                                </p:txEl>
                                              </p:spTgt>
                                            </p:tgtEl>
                                            <p:attrNameLst>
                                              <p:attrName>style.visibility</p:attrName>
                                            </p:attrNameLst>
                                          </p:cBhvr>
                                          <p:to>
                                            <p:strVal val="visible"/>
                                          </p:to>
                                        </p:set>
                                        <p:animEffect transition="in" filter="fade">
                                          <p:cBhvr>
                                            <p:cTn id="33" dur="500"/>
                                            <p:tgtEl>
                                              <p:spTgt spid="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defTabSz="1219170">
              <a:buClr>
                <a:srgbClr val="000000"/>
              </a:buClr>
              <a:defRPr/>
            </a:pP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Câu</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mở</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đầu</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đoạn</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cho</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biết</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điều</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 </a:t>
            </a:r>
            <a:r>
              <a:rPr lang="en-US" sz="4800" kern="0" dirty="0" err="1">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gì</a:t>
            </a:r>
            <a:r>
              <a:rPr lang="en-US" sz="4800"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a:t>
            </a:r>
          </a:p>
          <a:p>
            <a:pPr algn="just" defTabSz="1219170">
              <a:buClr>
                <a:srgbClr val="000000"/>
              </a:buClr>
              <a:defRPr/>
            </a:pPr>
            <a:r>
              <a:rPr lang="en-US" sz="4800" kern="0" dirty="0">
                <a:solidFill>
                  <a:srgbClr val="FF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nl-NL" sz="4800" b="1" dirty="0">
                <a:solidFill>
                  <a:srgbClr val="FF0000"/>
                </a:solidFill>
                <a:latin typeface="Cambria" panose="02040503050406030204" pitchFamily="18" charset="0"/>
                <a:ea typeface="Cambria" panose="02040503050406030204" pitchFamily="18" charset="0"/>
              </a:rPr>
              <a:t>Câu mở đoạn cho biết cây bàng mùa nào cũng thấy đẹp.</a:t>
            </a:r>
            <a:endParaRPr lang="en-US" sz="4800" b="1" dirty="0">
              <a:solidFill>
                <a:srgbClr val="FF0000"/>
              </a:solidFill>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7"/>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58851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0-#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defTabSz="1219170">
              <a:buClr>
                <a:srgbClr val="000000"/>
              </a:buClr>
            </a:pPr>
            <a:r>
              <a:rPr lang="vi-VN" sz="48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Lá bàng được tả theo trình tự nào?</a:t>
            </a:r>
          </a:p>
          <a:p>
            <a:pPr lvl="0" algn="just" defTabSz="1219170">
              <a:buClr>
                <a:srgbClr val="000000"/>
              </a:buClr>
              <a:defRPr/>
            </a:pPr>
            <a:r>
              <a:rPr kumimoji="0" lang="en-US" sz="48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4800" b="1" dirty="0">
                <a:solidFill>
                  <a:srgbClr val="FF0000"/>
                </a:solidFill>
                <a:latin typeface="Cambria" panose="02040503050406030204" pitchFamily="18" charset="0"/>
                <a:ea typeface="Cambria" panose="02040503050406030204" pitchFamily="18" charset="0"/>
              </a:rPr>
              <a:t>Lá bàng được tả trình tự theo 4 mùa xuân, hạ, thu, đông.</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7"/>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258341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0-#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0" y="1"/>
            <a:ext cx="12192000" cy="379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4000"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 Theo em, tác giả yêu thích màu lá cây bàng vào mùa nào nhất?</a:t>
            </a:r>
          </a:p>
          <a:p>
            <a:pPr lvl="0" algn="just" defTabSz="1219170">
              <a:buClr>
                <a:srgbClr val="000000"/>
              </a:buClr>
              <a:defRPr/>
            </a:pPr>
            <a:r>
              <a:rPr kumimoji="0" lang="en-US" sz="40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a:t>
            </a:r>
            <a:r>
              <a:rPr lang="vi-VN" sz="4000" b="1" dirty="0">
                <a:solidFill>
                  <a:srgbClr val="FF0000"/>
                </a:solidFill>
                <a:latin typeface="Cambria" panose="02040503050406030204" pitchFamily="18" charset="0"/>
                <a:ea typeface="Cambria" panose="02040503050406030204" pitchFamily="18" charset="0"/>
              </a:rPr>
              <a:t>Tác giả yêu thích màu lá bàng vào mùa xuân nhất: Sang đến những ngày cuối đông, mùa của lá rụng</a:t>
            </a:r>
            <a:r>
              <a:rPr lang="en-US" sz="4000" b="1" dirty="0">
                <a:solidFill>
                  <a:srgbClr val="FF0000"/>
                </a:solidFill>
                <a:latin typeface="Cambria" panose="02040503050406030204" pitchFamily="18" charset="0"/>
                <a:ea typeface="Cambria" panose="02040503050406030204" pitchFamily="18" charset="0"/>
              </a:rPr>
              <a:t>, n</a:t>
            </a:r>
            <a:r>
              <a:rPr lang="vi-VN" sz="4000" b="1" dirty="0">
                <a:solidFill>
                  <a:srgbClr val="FF0000"/>
                </a:solidFill>
                <a:latin typeface="Cambria" panose="02040503050406030204" pitchFamily="18" charset="0"/>
                <a:ea typeface="Cambria" panose="02040503050406030204" pitchFamily="18" charset="0"/>
              </a:rPr>
              <a:t>ó lại có vẻ đẹp riêng…</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 name="Graphic 9">
            <a:extLst>
              <a:ext uri="{FF2B5EF4-FFF2-40B4-BE49-F238E27FC236}">
                <a16:creationId xmlns:a16="http://schemas.microsoft.com/office/drawing/2014/main" id="{118F3656-A7FD-4985-9ADD-6D7D64EBC30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876844"/>
            <a:ext cx="1839077" cy="2999513"/>
          </a:xfrm>
          <a:prstGeom prst="rect">
            <a:avLst/>
          </a:prstGeom>
        </p:spPr>
      </p:pic>
      <p:pic>
        <p:nvPicPr>
          <p:cNvPr id="7" name="Graphic 6">
            <a:extLst>
              <a:ext uri="{FF2B5EF4-FFF2-40B4-BE49-F238E27FC236}">
                <a16:creationId xmlns:a16="http://schemas.microsoft.com/office/drawing/2014/main" id="{BF1326E9-6DDE-41A2-BE7D-045C2A8D131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888781"/>
            <a:ext cx="822739" cy="1190220"/>
          </a:xfrm>
          <a:prstGeom prst="rect">
            <a:avLst/>
          </a:prstGeom>
        </p:spPr>
      </p:pic>
      <p:pic>
        <p:nvPicPr>
          <p:cNvPr id="8" name="Picture 7">
            <a:extLst>
              <a:ext uri="{FF2B5EF4-FFF2-40B4-BE49-F238E27FC236}">
                <a16:creationId xmlns:a16="http://schemas.microsoft.com/office/drawing/2014/main" id="{76C6A887-7917-4E65-B299-34981AA76B6A}"/>
              </a:ext>
            </a:extLst>
          </p:cNvPr>
          <p:cNvPicPr>
            <a:picLocks noChangeAspect="1"/>
          </p:cNvPicPr>
          <p:nvPr/>
        </p:nvPicPr>
        <p:blipFill>
          <a:blip r:embed="rId7"/>
          <a:srcRect/>
          <a:stretch>
            <a:fillRect/>
          </a:stretch>
        </p:blipFill>
        <p:spPr>
          <a:xfrm flipH="1">
            <a:off x="4289651" y="5693479"/>
            <a:ext cx="1283940" cy="994519"/>
          </a:xfrm>
          <a:prstGeom prst="rect">
            <a:avLst/>
          </a:prstGeom>
        </p:spPr>
      </p:pic>
      <p:pic>
        <p:nvPicPr>
          <p:cNvPr id="9" name="Graphic 8">
            <a:extLst>
              <a:ext uri="{FF2B5EF4-FFF2-40B4-BE49-F238E27FC236}">
                <a16:creationId xmlns:a16="http://schemas.microsoft.com/office/drawing/2014/main" id="{76FBD4C5-32F1-409D-AEE4-4A1F518A35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615414"/>
            <a:ext cx="3212171" cy="1938983"/>
          </a:xfrm>
          <a:prstGeom prst="rect">
            <a:avLst/>
          </a:prstGeom>
        </p:spPr>
      </p:pic>
      <p:pic>
        <p:nvPicPr>
          <p:cNvPr id="11" name="Graphic 10">
            <a:extLst>
              <a:ext uri="{FF2B5EF4-FFF2-40B4-BE49-F238E27FC236}">
                <a16:creationId xmlns:a16="http://schemas.microsoft.com/office/drawing/2014/main" id="{51AF0629-BD52-4A2F-87AF-EA269281C2E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584906"/>
            <a:ext cx="972160" cy="1175140"/>
          </a:xfrm>
          <a:prstGeom prst="rect">
            <a:avLst/>
          </a:prstGeom>
        </p:spPr>
      </p:pic>
      <p:pic>
        <p:nvPicPr>
          <p:cNvPr id="12" name="Graphic 11">
            <a:extLst>
              <a:ext uri="{FF2B5EF4-FFF2-40B4-BE49-F238E27FC236}">
                <a16:creationId xmlns:a16="http://schemas.microsoft.com/office/drawing/2014/main" id="{653E8A31-F46A-420A-B667-727409A1636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868998"/>
            <a:ext cx="2163495" cy="2610549"/>
          </a:xfrm>
          <a:prstGeom prst="rect">
            <a:avLst/>
          </a:prstGeom>
        </p:spPr>
      </p:pic>
    </p:spTree>
    <p:extLst>
      <p:ext uri="{BB962C8B-B14F-4D97-AF65-F5344CB8AC3E}">
        <p14:creationId xmlns:p14="http://schemas.microsoft.com/office/powerpoint/2010/main" val="353216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14:presetBounceEnd="60000">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14:bounceEnd="60000">
                                          <p:cBhvr additive="base">
                                            <p:cTn id="20" dur="750" fill="hold"/>
                                            <p:tgtEl>
                                              <p:spTgt spid="10"/>
                                            </p:tgtEl>
                                            <p:attrNameLst>
                                              <p:attrName>ppt_x</p:attrName>
                                            </p:attrNameLst>
                                          </p:cBhvr>
                                          <p:tavLst>
                                            <p:tav tm="0">
                                              <p:val>
                                                <p:strVal val="0-#ppt_w/2"/>
                                              </p:val>
                                            </p:tav>
                                            <p:tav tm="100000">
                                              <p:val>
                                                <p:strVal val="#ppt_x"/>
                                              </p:val>
                                            </p:tav>
                                          </p:tavLst>
                                        </p:anim>
                                        <p:anim calcmode="lin" valueType="num" p14:bounceEnd="60000">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fade">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1" end="1"/>
                                                </p:txEl>
                                              </p:spTgt>
                                            </p:tgtEl>
                                            <p:attrNameLst>
                                              <p:attrName>style.visibility</p:attrName>
                                            </p:attrNameLst>
                                          </p:cBhvr>
                                          <p:to>
                                            <p:strVal val="visible"/>
                                          </p:to>
                                        </p:set>
                                        <p:animEffect transition="in" filter="fade">
                                          <p:cBhvr>
                                            <p:cTn id="17" dur="500"/>
                                            <p:tgtEl>
                                              <p:spTgt spid="68">
                                                <p:txEl>
                                                  <p:pRg st="1" end="1"/>
                                                </p:txEl>
                                              </p:spTgt>
                                            </p:tgtEl>
                                          </p:cBhvr>
                                        </p:animEffect>
                                      </p:childTnLst>
                                    </p:cTn>
                                  </p:par>
                                  <p:par>
                                    <p:cTn id="18" presetID="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0-#ppt_w/2"/>
                                              </p:val>
                                            </p:tav>
                                            <p:tav tm="100000">
                                              <p:val>
                                                <p:strVal val="#ppt_x"/>
                                              </p:val>
                                            </p:tav>
                                          </p:tavLst>
                                        </p:anim>
                                        <p:anim calcmode="lin" valueType="num">
                                          <p:cBhvr additive="base">
                                            <p:cTn id="21"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92000"/>
          </a:schemeClr>
        </a:solidFill>
        <a:effectLst/>
      </p:bgPr>
    </p:bg>
    <p:spTree>
      <p:nvGrpSpPr>
        <p:cNvPr id="1" name="Shape 2370"/>
        <p:cNvGrpSpPr/>
        <p:nvPr/>
      </p:nvGrpSpPr>
      <p:grpSpPr>
        <a:xfrm>
          <a:off x="0" y="0"/>
          <a:ext cx="0" cy="0"/>
          <a:chOff x="0" y="0"/>
          <a:chExt cx="0" cy="0"/>
        </a:xfrm>
      </p:grpSpPr>
      <p:pic>
        <p:nvPicPr>
          <p:cNvPr id="68" name="Graphic 67">
            <a:extLst>
              <a:ext uri="{FF2B5EF4-FFF2-40B4-BE49-F238E27FC236}">
                <a16:creationId xmlns:a16="http://schemas.microsoft.com/office/drawing/2014/main" id="{70D03C53-7902-423D-8045-FE2979ABCF6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3539521" y="4664193"/>
            <a:ext cx="822739" cy="1190220"/>
          </a:xfrm>
          <a:prstGeom prst="rect">
            <a:avLst/>
          </a:prstGeom>
        </p:spPr>
      </p:pic>
      <p:pic>
        <p:nvPicPr>
          <p:cNvPr id="69" name="Picture 68">
            <a:extLst>
              <a:ext uri="{FF2B5EF4-FFF2-40B4-BE49-F238E27FC236}">
                <a16:creationId xmlns:a16="http://schemas.microsoft.com/office/drawing/2014/main" id="{5D73C473-4310-4311-9E42-849DA35510AD}"/>
              </a:ext>
            </a:extLst>
          </p:cNvPr>
          <p:cNvPicPr>
            <a:picLocks noChangeAspect="1"/>
          </p:cNvPicPr>
          <p:nvPr/>
        </p:nvPicPr>
        <p:blipFill>
          <a:blip r:embed="rId5"/>
          <a:srcRect/>
          <a:stretch>
            <a:fillRect/>
          </a:stretch>
        </p:blipFill>
        <p:spPr>
          <a:xfrm flipH="1">
            <a:off x="4289651" y="5468891"/>
            <a:ext cx="1283940" cy="994519"/>
          </a:xfrm>
          <a:prstGeom prst="rect">
            <a:avLst/>
          </a:prstGeom>
        </p:spPr>
      </p:pic>
      <p:pic>
        <p:nvPicPr>
          <p:cNvPr id="70" name="Graphic 69">
            <a:extLst>
              <a:ext uri="{FF2B5EF4-FFF2-40B4-BE49-F238E27FC236}">
                <a16:creationId xmlns:a16="http://schemas.microsoft.com/office/drawing/2014/main" id="{424531BB-8050-47B6-8401-627B5E640C8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156331" y="4960979"/>
            <a:ext cx="2091396" cy="1262443"/>
          </a:xfrm>
          <a:prstGeom prst="rect">
            <a:avLst/>
          </a:prstGeom>
        </p:spPr>
      </p:pic>
      <p:pic>
        <p:nvPicPr>
          <p:cNvPr id="67" name="Graphic 66">
            <a:extLst>
              <a:ext uri="{FF2B5EF4-FFF2-40B4-BE49-F238E27FC236}">
                <a16:creationId xmlns:a16="http://schemas.microsoft.com/office/drawing/2014/main" id="{65203D8F-DA91-4FD5-A1D7-3A5DF1FC480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2470529" y="5360318"/>
            <a:ext cx="972160" cy="1175140"/>
          </a:xfrm>
          <a:prstGeom prst="rect">
            <a:avLst/>
          </a:prstGeom>
        </p:spPr>
      </p:pic>
      <p:pic>
        <p:nvPicPr>
          <p:cNvPr id="71" name="Graphic 70">
            <a:extLst>
              <a:ext uri="{FF2B5EF4-FFF2-40B4-BE49-F238E27FC236}">
                <a16:creationId xmlns:a16="http://schemas.microsoft.com/office/drawing/2014/main" id="{6057ECAD-DFD3-4DA5-9A1F-7BFF2C710C5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5945000" y="4349549"/>
            <a:ext cx="1552973" cy="1873872"/>
          </a:xfrm>
          <a:prstGeom prst="rect">
            <a:avLst/>
          </a:prstGeom>
        </p:spPr>
      </p:pic>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294564" y="3411455"/>
            <a:ext cx="1915405" cy="3124003"/>
          </a:xfrm>
          <a:prstGeom prst="rect">
            <a:avLst/>
          </a:prstGeom>
        </p:spPr>
      </p:pic>
      <p:grpSp>
        <p:nvGrpSpPr>
          <p:cNvPr id="30" name="Group 29">
            <a:extLst>
              <a:ext uri="{FF2B5EF4-FFF2-40B4-BE49-F238E27FC236}">
                <a16:creationId xmlns:a16="http://schemas.microsoft.com/office/drawing/2014/main" id="{FD00F361-10B8-481C-A9E3-C26AAC74BC97}"/>
              </a:ext>
            </a:extLst>
          </p:cNvPr>
          <p:cNvGrpSpPr/>
          <p:nvPr/>
        </p:nvGrpSpPr>
        <p:grpSpPr>
          <a:xfrm>
            <a:off x="9668527" y="72049"/>
            <a:ext cx="2401500" cy="6463409"/>
            <a:chOff x="7342875" y="54036"/>
            <a:chExt cx="1610113" cy="4847557"/>
          </a:xfrm>
        </p:grpSpPr>
        <p:grpSp>
          <p:nvGrpSpPr>
            <p:cNvPr id="31" name="Group 30">
              <a:extLst>
                <a:ext uri="{FF2B5EF4-FFF2-40B4-BE49-F238E27FC236}">
                  <a16:creationId xmlns:a16="http://schemas.microsoft.com/office/drawing/2014/main" id="{65CFB114-B121-4272-8E1D-2206A5B6EBF9}"/>
                </a:ext>
              </a:extLst>
            </p:cNvPr>
            <p:cNvGrpSpPr/>
            <p:nvPr/>
          </p:nvGrpSpPr>
          <p:grpSpPr>
            <a:xfrm>
              <a:off x="7342875" y="54036"/>
              <a:ext cx="1610113" cy="4847557"/>
              <a:chOff x="6597447" y="79924"/>
              <a:chExt cx="2122816" cy="4494396"/>
            </a:xfrm>
          </p:grpSpPr>
          <p:pic>
            <p:nvPicPr>
              <p:cNvPr id="34" name="Graphic 33">
                <a:extLst>
                  <a:ext uri="{FF2B5EF4-FFF2-40B4-BE49-F238E27FC236}">
                    <a16:creationId xmlns:a16="http://schemas.microsoft.com/office/drawing/2014/main" id="{71A0D015-7D0E-4093-AAA3-BD5FECCF663F}"/>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597450" y="2571750"/>
                <a:ext cx="2122813" cy="2002570"/>
              </a:xfrm>
              <a:prstGeom prst="rect">
                <a:avLst/>
              </a:prstGeom>
            </p:spPr>
          </p:pic>
          <p:pic>
            <p:nvPicPr>
              <p:cNvPr id="35" name="Graphic 34">
                <a:extLst>
                  <a:ext uri="{FF2B5EF4-FFF2-40B4-BE49-F238E27FC236}">
                    <a16:creationId xmlns:a16="http://schemas.microsoft.com/office/drawing/2014/main" id="{3FD8CB2E-5CC5-4F1E-B4AB-5063F56B0CB3}"/>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50" y="1946813"/>
                <a:ext cx="2122813" cy="725423"/>
              </a:xfrm>
              <a:prstGeom prst="rect">
                <a:avLst/>
              </a:prstGeom>
            </p:spPr>
          </p:pic>
          <p:pic>
            <p:nvPicPr>
              <p:cNvPr id="36" name="Graphic 35">
                <a:extLst>
                  <a:ext uri="{FF2B5EF4-FFF2-40B4-BE49-F238E27FC236}">
                    <a16:creationId xmlns:a16="http://schemas.microsoft.com/office/drawing/2014/main" id="{7C8F48B3-1BB5-4394-8650-122877382800}"/>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49" y="1282644"/>
                <a:ext cx="2122813" cy="725423"/>
              </a:xfrm>
              <a:prstGeom prst="rect">
                <a:avLst/>
              </a:prstGeom>
            </p:spPr>
          </p:pic>
          <p:pic>
            <p:nvPicPr>
              <p:cNvPr id="37" name="Graphic 36">
                <a:extLst>
                  <a:ext uri="{FF2B5EF4-FFF2-40B4-BE49-F238E27FC236}">
                    <a16:creationId xmlns:a16="http://schemas.microsoft.com/office/drawing/2014/main" id="{B5FA8042-4475-4843-8A66-482EBC53B9A0}"/>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7656" b="56120"/>
              <a:stretch/>
            </p:blipFill>
            <p:spPr>
              <a:xfrm>
                <a:off x="6597448" y="618475"/>
                <a:ext cx="2122813" cy="725423"/>
              </a:xfrm>
              <a:prstGeom prst="rect">
                <a:avLst/>
              </a:prstGeom>
            </p:spPr>
          </p:pic>
          <p:pic>
            <p:nvPicPr>
              <p:cNvPr id="38" name="Graphic 37">
                <a:extLst>
                  <a:ext uri="{FF2B5EF4-FFF2-40B4-BE49-F238E27FC236}">
                    <a16:creationId xmlns:a16="http://schemas.microsoft.com/office/drawing/2014/main" id="{A6877896-B035-4E32-8BB3-0C869FEA772B}"/>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1937" b="73654"/>
              <a:stretch/>
            </p:blipFill>
            <p:spPr>
              <a:xfrm>
                <a:off x="6597447" y="79924"/>
                <a:ext cx="2122813" cy="566393"/>
              </a:xfrm>
              <a:prstGeom prst="rect">
                <a:avLst/>
              </a:prstGeom>
            </p:spPr>
          </p:pic>
        </p:grpSp>
        <p:pic>
          <p:nvPicPr>
            <p:cNvPr id="32" name="Graphic 31">
              <a:extLst>
                <a:ext uri="{FF2B5EF4-FFF2-40B4-BE49-F238E27FC236}">
                  <a16:creationId xmlns:a16="http://schemas.microsoft.com/office/drawing/2014/main" id="{CD4090B7-DAFB-44E3-AAE4-DDF1E1DBB7F5}"/>
                </a:ext>
              </a:extLst>
            </p:cNvPr>
            <p:cNvPicPr>
              <a:picLocks noChangeAspect="1"/>
            </p:cNvPicPr>
            <p:nvPr/>
          </p:nvPicPr>
          <p:blipFill rotWithShape="1">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t="6164" b="30467"/>
            <a:stretch/>
          </p:blipFill>
          <p:spPr>
            <a:xfrm>
              <a:off x="7342875" y="3510487"/>
              <a:ext cx="1610111" cy="1368730"/>
            </a:xfrm>
            <a:prstGeom prst="rect">
              <a:avLst/>
            </a:prstGeom>
          </p:spPr>
        </p:pic>
      </p:grpSp>
      <p:sp>
        <p:nvSpPr>
          <p:cNvPr id="2" name="Rectangle 1">
            <a:extLst>
              <a:ext uri="{FF2B5EF4-FFF2-40B4-BE49-F238E27FC236}">
                <a16:creationId xmlns:a16="http://schemas.microsoft.com/office/drawing/2014/main" id="{37D89DEB-BB90-4BF1-8E4B-DC1F12EFD6F3}"/>
              </a:ext>
            </a:extLst>
          </p:cNvPr>
          <p:cNvSpPr/>
          <p:nvPr/>
        </p:nvSpPr>
        <p:spPr>
          <a:xfrm>
            <a:off x="0" y="0"/>
            <a:ext cx="12192000" cy="6858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000000"/>
              </a:solidFill>
              <a:effectLst/>
              <a:uLnTx/>
              <a:uFillTx/>
              <a:latin typeface="OpenSans"/>
              <a:ea typeface="+mn-ea"/>
              <a:cs typeface="+mn-cs"/>
            </a:endParaRPr>
          </a:p>
        </p:txBody>
      </p:sp>
      <p:sp>
        <p:nvSpPr>
          <p:cNvPr id="3" name="TextBox 2">
            <a:extLst>
              <a:ext uri="{FF2B5EF4-FFF2-40B4-BE49-F238E27FC236}">
                <a16:creationId xmlns:a16="http://schemas.microsoft.com/office/drawing/2014/main" id="{89E4C907-2DCF-9357-F497-EAB68A948487}"/>
              </a:ext>
            </a:extLst>
          </p:cNvPr>
          <p:cNvSpPr txBox="1"/>
          <p:nvPr/>
        </p:nvSpPr>
        <p:spPr>
          <a:xfrm>
            <a:off x="466726" y="1009650"/>
            <a:ext cx="8134350" cy="4031873"/>
          </a:xfrm>
          <a:prstGeom prst="rect">
            <a:avLst/>
          </a:prstGeom>
          <a:noFill/>
        </p:spPr>
        <p:txBody>
          <a:bodyPr wrap="square" rtlCol="0">
            <a:spAutoFit/>
          </a:bodyPr>
          <a:lstStyle/>
          <a:p>
            <a:pPr lvl="0" algn="just"/>
            <a:r>
              <a:rPr lang="vi-VN" sz="3200" b="1" dirty="0">
                <a:solidFill>
                  <a:srgbClr val="000000"/>
                </a:solidFill>
                <a:latin typeface="Cambria" panose="02040503050406030204" pitchFamily="18" charset="0"/>
                <a:ea typeface="Cambria" panose="02040503050406030204" pitchFamily="18" charset="0"/>
              </a:rPr>
              <a:t>b. Tả hoa</a:t>
            </a:r>
          </a:p>
          <a:p>
            <a:pPr lvl="0" algn="just"/>
            <a:r>
              <a:rPr lang="en-US" sz="3200" dirty="0">
                <a:solidFill>
                  <a:srgbClr val="000000"/>
                </a:solidFill>
                <a:latin typeface="Cambria" panose="02040503050406030204" pitchFamily="18" charset="0"/>
                <a:ea typeface="Cambria" panose="02040503050406030204" pitchFamily="18" charset="0"/>
              </a:rPr>
              <a:t>   </a:t>
            </a:r>
            <a:r>
              <a:rPr lang="vi-VN" sz="3200" dirty="0">
                <a:solidFill>
                  <a:srgbClr val="000000"/>
                </a:solidFill>
                <a:latin typeface="Cambria" panose="02040503050406030204" pitchFamily="18" charset="0"/>
                <a:ea typeface="Cambria" panose="02040503050406030204" pitchFamily="18" charset="0"/>
              </a:rPr>
              <a:t>Hoa sầu riêng trổ vào cuối năm. Gió đưa hương thơm ngát như hương cau, hương bưởi toả khắp khu vườn. Hoa đậu từng chùm, màu trắng ngà. Cánh hoa nhỏ như vảy cá, hao hao giống cánh sen con, lác đác vài nhuỵ li ti giữa những cánh hoa.</a:t>
            </a:r>
          </a:p>
          <a:p>
            <a:pPr lvl="0" algn="r"/>
            <a:r>
              <a:rPr lang="vi-VN" sz="3200" dirty="0">
                <a:solidFill>
                  <a:srgbClr val="000000"/>
                </a:solidFill>
                <a:latin typeface="Cambria" panose="02040503050406030204" pitchFamily="18" charset="0"/>
                <a:ea typeface="Cambria" panose="02040503050406030204" pitchFamily="18" charset="0"/>
              </a:rPr>
              <a:t>(Mai Văn Tạo)</a:t>
            </a:r>
            <a:endPar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D16392DA-BCA5-28D8-6278-1B424B94484B}"/>
              </a:ext>
            </a:extLst>
          </p:cNvPr>
          <p:cNvPicPr>
            <a:picLocks noChangeAspect="1"/>
          </p:cNvPicPr>
          <p:nvPr/>
        </p:nvPicPr>
        <p:blipFill>
          <a:blip r:embed="rId16"/>
          <a:stretch>
            <a:fillRect/>
          </a:stretch>
        </p:blipFill>
        <p:spPr>
          <a:xfrm>
            <a:off x="8921625" y="1885951"/>
            <a:ext cx="3270375" cy="2405062"/>
          </a:xfrm>
          <a:prstGeom prst="rect">
            <a:avLst/>
          </a:prstGeom>
        </p:spPr>
      </p:pic>
    </p:spTree>
    <p:extLst>
      <p:ext uri="{BB962C8B-B14F-4D97-AF65-F5344CB8AC3E}">
        <p14:creationId xmlns:p14="http://schemas.microsoft.com/office/powerpoint/2010/main" val="224826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pic>
        <p:nvPicPr>
          <p:cNvPr id="74" name="Graphic 73">
            <a:extLst>
              <a:ext uri="{FF2B5EF4-FFF2-40B4-BE49-F238E27FC236}">
                <a16:creationId xmlns:a16="http://schemas.microsoft.com/office/drawing/2014/main" id="{C5B0B1EE-04A5-4012-B55B-43BE23E9FA2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166186" y="3542974"/>
            <a:ext cx="2043781" cy="3333383"/>
          </a:xfrm>
          <a:prstGeom prst="rect">
            <a:avLst/>
          </a:prstGeom>
        </p:spPr>
      </p:pic>
      <p:sp>
        <p:nvSpPr>
          <p:cNvPr id="27" name="Google Shape;656;p26">
            <a:extLst>
              <a:ext uri="{FF2B5EF4-FFF2-40B4-BE49-F238E27FC236}">
                <a16:creationId xmlns:a16="http://schemas.microsoft.com/office/drawing/2014/main" id="{3818B8DB-A029-4E92-B61C-22435E2377F1}"/>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Speech Bubble: Oval 5">
            <a:extLst>
              <a:ext uri="{FF2B5EF4-FFF2-40B4-BE49-F238E27FC236}">
                <a16:creationId xmlns:a16="http://schemas.microsoft.com/office/drawing/2014/main" id="{432B5839-BF91-443D-BC54-932B6E5EDEE5}"/>
              </a:ext>
            </a:extLst>
          </p:cNvPr>
          <p:cNvSpPr/>
          <p:nvPr/>
        </p:nvSpPr>
        <p:spPr>
          <a:xfrm>
            <a:off x="166186" y="110905"/>
            <a:ext cx="7190697" cy="278599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bạn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đã</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đọc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kĩ</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đoạn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văn</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rồi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giờ</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hãy</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giúp</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mình</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trả</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lời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các</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câu</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hỏi</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sau</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đây</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 </a:t>
            </a:r>
            <a:r>
              <a:rPr kumimoji="0" lang="en-US" sz="3733" b="0" i="0" u="none" strike="noStrike" kern="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sym typeface="Arial"/>
              </a:rPr>
              <a:t>nhé</a:t>
            </a:r>
            <a:r>
              <a:rPr kumimoji="0" lang="en-US" sz="3733"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a:t>
            </a:r>
          </a:p>
        </p:txBody>
      </p:sp>
      <p:sp>
        <p:nvSpPr>
          <p:cNvPr id="68" name="Rectangle: Rounded Corners 67">
            <a:extLst>
              <a:ext uri="{FF2B5EF4-FFF2-40B4-BE49-F238E27FC236}">
                <a16:creationId xmlns:a16="http://schemas.microsoft.com/office/drawing/2014/main" id="{BEFBD937-CC2F-45AE-8B62-FBBDFB2D1046}"/>
              </a:ext>
            </a:extLst>
          </p:cNvPr>
          <p:cNvSpPr/>
          <p:nvPr/>
        </p:nvSpPr>
        <p:spPr>
          <a:xfrm>
            <a:off x="-66675" y="600075"/>
            <a:ext cx="12192000" cy="18859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Đoạn văn tả những đặc điểm nào của hoa sầu riêng?</a:t>
            </a:r>
          </a:p>
          <a:p>
            <a:pPr lvl="0" defTabSz="1219170">
              <a:buClr>
                <a:srgbClr val="000000"/>
              </a:buClr>
            </a:pPr>
            <a:r>
              <a:rPr lang="vi-VN" sz="3200" kern="0" dirty="0">
                <a:solidFill>
                  <a:srgbClr val="000000"/>
                </a:solidFill>
                <a:latin typeface="Calibri" panose="020F0502020204030204" pitchFamily="34" charset="0"/>
                <a:cs typeface="Calibri" panose="020F0502020204030204" pitchFamily="34" charset="0"/>
                <a:sym typeface="Arial"/>
              </a:rPr>
              <a:t>– Biện pháp so sánh giúp làm nổi bật đặc điểm nào của hoa?</a:t>
            </a:r>
            <a:endParaRPr kumimoji="0" lang="en-US" sz="32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pic>
        <p:nvPicPr>
          <p:cNvPr id="8" name="Graphic 7">
            <a:extLst>
              <a:ext uri="{FF2B5EF4-FFF2-40B4-BE49-F238E27FC236}">
                <a16:creationId xmlns:a16="http://schemas.microsoft.com/office/drawing/2014/main" id="{A9C0AF01-64AC-454A-BC39-9CADC46D7CA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539521" y="4664193"/>
            <a:ext cx="822739" cy="1190220"/>
          </a:xfrm>
          <a:prstGeom prst="rect">
            <a:avLst/>
          </a:prstGeom>
        </p:spPr>
      </p:pic>
      <p:pic>
        <p:nvPicPr>
          <p:cNvPr id="9" name="Picture 8">
            <a:extLst>
              <a:ext uri="{FF2B5EF4-FFF2-40B4-BE49-F238E27FC236}">
                <a16:creationId xmlns:a16="http://schemas.microsoft.com/office/drawing/2014/main" id="{BBFC96EC-1B72-49DB-B8DA-BD8D50125FA8}"/>
              </a:ext>
            </a:extLst>
          </p:cNvPr>
          <p:cNvPicPr>
            <a:picLocks noChangeAspect="1"/>
          </p:cNvPicPr>
          <p:nvPr/>
        </p:nvPicPr>
        <p:blipFill>
          <a:blip r:embed="rId7"/>
          <a:srcRect/>
          <a:stretch>
            <a:fillRect/>
          </a:stretch>
        </p:blipFill>
        <p:spPr>
          <a:xfrm flipH="1">
            <a:off x="4289651" y="5468891"/>
            <a:ext cx="1283940" cy="994519"/>
          </a:xfrm>
          <a:prstGeom prst="rect">
            <a:avLst/>
          </a:prstGeom>
        </p:spPr>
      </p:pic>
      <p:pic>
        <p:nvPicPr>
          <p:cNvPr id="10" name="Graphic 9">
            <a:extLst>
              <a:ext uri="{FF2B5EF4-FFF2-40B4-BE49-F238E27FC236}">
                <a16:creationId xmlns:a16="http://schemas.microsoft.com/office/drawing/2014/main" id="{45807A68-4D96-4787-9BCA-A032301E3F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8793032" y="4390826"/>
            <a:ext cx="3212171" cy="1938983"/>
          </a:xfrm>
          <a:prstGeom prst="rect">
            <a:avLst/>
          </a:prstGeom>
        </p:spPr>
      </p:pic>
      <p:pic>
        <p:nvPicPr>
          <p:cNvPr id="11" name="Graphic 10">
            <a:extLst>
              <a:ext uri="{FF2B5EF4-FFF2-40B4-BE49-F238E27FC236}">
                <a16:creationId xmlns:a16="http://schemas.microsoft.com/office/drawing/2014/main" id="{97EA9EFD-2964-4E5C-B22C-BA560BF185A1}"/>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2470529" y="5360318"/>
            <a:ext cx="972160" cy="1175140"/>
          </a:xfrm>
          <a:prstGeom prst="rect">
            <a:avLst/>
          </a:prstGeom>
        </p:spPr>
      </p:pic>
      <p:pic>
        <p:nvPicPr>
          <p:cNvPr id="12" name="Graphic 11">
            <a:extLst>
              <a:ext uri="{FF2B5EF4-FFF2-40B4-BE49-F238E27FC236}">
                <a16:creationId xmlns:a16="http://schemas.microsoft.com/office/drawing/2014/main" id="{D3D51D44-5E46-4687-A61A-25DD7DA9D9A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6962330" y="3644410"/>
            <a:ext cx="2163495" cy="2610549"/>
          </a:xfrm>
          <a:prstGeom prst="rect">
            <a:avLst/>
          </a:prstGeom>
        </p:spPr>
      </p:pic>
    </p:spTree>
    <p:extLst>
      <p:ext uri="{BB962C8B-B14F-4D97-AF65-F5344CB8AC3E}">
        <p14:creationId xmlns:p14="http://schemas.microsoft.com/office/powerpoint/2010/main" val="323059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60000">
                                          <p:cBhvr additive="base">
                                            <p:cTn id="7" dur="750" fill="hold"/>
                                            <p:tgtEl>
                                              <p:spTgt spid="74"/>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1" end="1"/>
                                                </p:txEl>
                                              </p:spTgt>
                                            </p:tgtEl>
                                            <p:attrNameLst>
                                              <p:attrName>style.visibility</p:attrName>
                                            </p:attrNameLst>
                                          </p:cBhvr>
                                          <p:to>
                                            <p:strVal val="visible"/>
                                          </p:to>
                                        </p:set>
                                        <p:animEffect transition="in" filter="fade">
                                          <p:cBhvr>
                                            <p:cTn id="28" dur="500"/>
                                            <p:tgtEl>
                                              <p:spTgt spid="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0-#ppt_w/2"/>
                                              </p:val>
                                            </p:tav>
                                            <p:tav tm="100000">
                                              <p:val>
                                                <p:strVal val="#ppt_x"/>
                                              </p:val>
                                            </p:tav>
                                          </p:tavLst>
                                        </p:anim>
                                        <p:anim calcmode="lin" valueType="num">
                                          <p:cBhvr additive="base">
                                            <p:cTn id="8" dur="75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0" end="0"/>
                                                </p:txEl>
                                              </p:spTgt>
                                            </p:tgtEl>
                                            <p:attrNameLst>
                                              <p:attrName>style.visibility</p:attrName>
                                            </p:attrNameLst>
                                          </p:cBhvr>
                                          <p:to>
                                            <p:strVal val="visible"/>
                                          </p:to>
                                        </p:set>
                                        <p:animEffect transition="in" filter="fade">
                                          <p:cBhvr>
                                            <p:cTn id="23" dur="500"/>
                                            <p:tgtEl>
                                              <p:spTgt spid="6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8">
                                                <p:txEl>
                                                  <p:pRg st="1" end="1"/>
                                                </p:txEl>
                                              </p:spTgt>
                                            </p:tgtEl>
                                            <p:attrNameLst>
                                              <p:attrName>style.visibility</p:attrName>
                                            </p:attrNameLst>
                                          </p:cBhvr>
                                          <p:to>
                                            <p:strVal val="visible"/>
                                          </p:to>
                                        </p:set>
                                        <p:animEffect transition="in" filter="fade">
                                          <p:cBhvr>
                                            <p:cTn id="28" dur="500"/>
                                            <p:tgtEl>
                                              <p:spTgt spid="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8" grpId="0" animBg="1"/>
        </p:bldLst>
      </p:timing>
    </mc:Fallback>
  </mc:AlternateContent>
</p:sld>
</file>

<file path=ppt/theme/theme1.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820</Words>
  <Application>Microsoft Office PowerPoint</Application>
  <PresentationFormat>Widescreen</PresentationFormat>
  <Paragraphs>44</Paragraphs>
  <Slides>18</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Arial</vt:lpstr>
      <vt:lpstr>Berkshire Swash</vt:lpstr>
      <vt:lpstr>Calibri</vt:lpstr>
      <vt:lpstr>Cambria</vt:lpstr>
      <vt:lpstr>Coiny</vt:lpstr>
      <vt:lpstr>Lato</vt:lpstr>
      <vt:lpstr>Livvic</vt:lpstr>
      <vt:lpstr>Open Sans</vt:lpstr>
      <vt:lpstr>OpenSans</vt:lpstr>
      <vt:lpstr>Roboto</vt:lpstr>
      <vt:lpstr>Roboto Condensed Light</vt:lpstr>
      <vt:lpstr>Wingdings</vt:lpstr>
      <vt:lpstr>Weltkindertag! by Slidego</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27</cp:revision>
  <dcterms:created xsi:type="dcterms:W3CDTF">2023-12-19T07:18:53Z</dcterms:created>
  <dcterms:modified xsi:type="dcterms:W3CDTF">2026-04-01T14:41:18Z</dcterms:modified>
</cp:coreProperties>
</file>