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43" r:id="rId2"/>
  </p:sldMasterIdLst>
  <p:notesMasterIdLst>
    <p:notesMasterId r:id="rId13"/>
  </p:notesMasterIdLst>
  <p:sldIdLst>
    <p:sldId id="2686" r:id="rId3"/>
    <p:sldId id="2855" r:id="rId4"/>
    <p:sldId id="2901" r:id="rId5"/>
    <p:sldId id="2902" r:id="rId6"/>
    <p:sldId id="2903" r:id="rId7"/>
    <p:sldId id="288" r:id="rId8"/>
    <p:sldId id="2904" r:id="rId9"/>
    <p:sldId id="2905" r:id="rId10"/>
    <p:sldId id="2906" r:id="rId11"/>
    <p:sldId id="290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D1341"/>
    <a:srgbClr val="EF39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470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450F77-843B-4FAE-AFE8-1E0EFBE861A6}" type="datetimeFigureOut">
              <a:rPr lang="en-US" smtClean="0"/>
              <a:t>4/14/2026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D55634-7990-4482-BB88-3FCA6313C7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782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45F0484-0F60-4837-8BE2-4414FF4B5C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8399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水中的倒影&#10;&#10;描述已自动生成">
            <a:extLst>
              <a:ext uri="{FF2B5EF4-FFF2-40B4-BE49-F238E27FC236}">
                <a16:creationId xmlns:a16="http://schemas.microsoft.com/office/drawing/2014/main" id="{E84C4BCD-A035-47CA-9313-31B95FFE14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25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10D388E3-4968-CFF3-BBD5-A6EBB263E9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253D0290-AB45-DCEA-3686-4CCEB73EB5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9E603886-FCFC-ACB4-E465-9345D2B3C5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20009509-9046-DFF7-DBE4-94D39CCBEB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4/14/2026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52B1BE0F-EC15-F79C-DBEE-CD86EB750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49D0E821-536C-3E37-20E1-EC096D1A1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314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1B989259-FAC0-BB01-F3B1-EF1B9D4D1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3F7CEFC2-EC52-FD59-0219-9AEF123D22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EF9E8128-C74B-263F-8E42-B2F7FCF85C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id="{F515A402-317F-37DE-83E6-BCA510D0C1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id="{D2DC4615-CAE8-EEB8-F54E-0EB899B670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8B151C40-9D78-878E-DCF2-C4C60019D6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4/14/2026</a:t>
            </a:fld>
            <a:endParaRPr lang="en-US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70637635-32CF-B230-B21B-29E5153E2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5F36475F-FAB9-BCD3-4F1B-F234D06D0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478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F34654D1-A50B-590F-F55E-7CE30CF023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9F01568A-3D65-3764-DBE3-800EDA6A5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4/14/2026</a:t>
            </a:fld>
            <a:endParaRPr lang="en-US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D002BFD8-1FB9-B5C5-4338-44620C8FF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3B309E3E-CDAF-74E9-5D6E-9DA95A0A0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264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2FC71415-47CB-3C9D-4F8D-4C6EDE799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4/14/2026</a:t>
            </a:fld>
            <a:endParaRPr lang="en-US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B6C3D3D6-C2CE-CB6A-2BC2-641BB687C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B6FDD683-F8B2-C85F-21B5-4F0CD1B5C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483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267E40EA-2603-9F4A-239D-03D858150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5D8CC8FC-AA18-D750-CB92-8A9AE27E55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EB920F3E-73D9-93A1-1ACF-506EE3611A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29ED8A64-98BB-3460-36F1-2B9608FC4F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4/14/2026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BCECA9D3-3389-9902-1B2D-8A9A35818A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1351A92C-7BFA-D901-4467-C7813681C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9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B7B8D570-384D-F9EF-506E-108F31DA59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id="{94EB1D58-934D-E750-9329-0880D56F99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2CA57721-7805-2268-384D-2121AD5F82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BA8E3CA5-42A1-6CA6-C021-181884480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4/14/2026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8F2C1217-B312-046E-928E-50BC98F5C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D3BF6503-B679-F0B4-BCA3-7B9D13C46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65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42C67F9E-60F8-43C1-A5AF-3F7173F497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8ED9C7D8-98C7-8AFA-9B27-34BC1C36D5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CC32630F-BFE6-558C-A158-4C72752FDE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4/14/2026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51D86B48-E135-E120-111F-3CD99C039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4E08C872-F6AC-BFE6-3513-A16189553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953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id="{5262F80C-B564-2E4B-269A-FFF1644165D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1537581F-D206-F5E7-4DF3-FED1C8C176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AB36D1B9-37A7-F196-2070-11ED57216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4/14/2026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69BA34EE-2AD4-39B2-CD2B-63094C9E3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B2068DE9-9B28-2385-EE3D-7C7A0BFC6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685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海上的夕阳&#10;&#10;中度可信度描述已自动生成">
            <a:extLst>
              <a:ext uri="{FF2B5EF4-FFF2-40B4-BE49-F238E27FC236}">
                <a16:creationId xmlns:a16="http://schemas.microsoft.com/office/drawing/2014/main" id="{E2A482BC-08BF-4E12-B522-C7EE7D3DDD1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122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图案&#10;&#10;描述已自动生成">
            <a:extLst>
              <a:ext uri="{FF2B5EF4-FFF2-40B4-BE49-F238E27FC236}">
                <a16:creationId xmlns:a16="http://schemas.microsoft.com/office/drawing/2014/main" id="{6242BEB6-94BE-421B-8334-6C2D305EEE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42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图案&#10;&#10;描述已自动生成">
            <a:extLst>
              <a:ext uri="{FF2B5EF4-FFF2-40B4-BE49-F238E27FC236}">
                <a16:creationId xmlns:a16="http://schemas.microsoft.com/office/drawing/2014/main" id="{14D5F47C-F3BA-4603-B023-CC774CC4DB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7EB96C71-627A-474C-85FB-036627DAEAD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02778" y="2144753"/>
            <a:ext cx="3216275" cy="2070100"/>
          </a:xfrm>
          <a:custGeom>
            <a:avLst/>
            <a:gdLst>
              <a:gd name="connsiteX0" fmla="*/ 0 w 3216275"/>
              <a:gd name="connsiteY0" fmla="*/ 0 h 2070100"/>
              <a:gd name="connsiteX1" fmla="*/ 3216275 w 3216275"/>
              <a:gd name="connsiteY1" fmla="*/ 0 h 2070100"/>
              <a:gd name="connsiteX2" fmla="*/ 3216275 w 3216275"/>
              <a:gd name="connsiteY2" fmla="*/ 2070100 h 2070100"/>
              <a:gd name="connsiteX3" fmla="*/ 0 w 3216275"/>
              <a:gd name="connsiteY3" fmla="*/ 2070100 h 207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6275" h="2070100">
                <a:moveTo>
                  <a:pt x="0" y="0"/>
                </a:moveTo>
                <a:lnTo>
                  <a:pt x="3216275" y="0"/>
                </a:lnTo>
                <a:lnTo>
                  <a:pt x="3216275" y="2070100"/>
                </a:lnTo>
                <a:lnTo>
                  <a:pt x="0" y="2070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543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图案&#10;&#10;描述已自动生成">
            <a:extLst>
              <a:ext uri="{FF2B5EF4-FFF2-40B4-BE49-F238E27FC236}">
                <a16:creationId xmlns:a16="http://schemas.microsoft.com/office/drawing/2014/main" id="{F576439D-3E0F-4C78-B884-63E3B398D8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952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9243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21645603-8C61-FC2F-1243-F4FB09FE72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22D0B430-4D70-FA83-2F96-C997B5EDA3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A8C639CA-7306-C1A4-E0A2-3D6A1DD433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4/14/2026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0D4D9C21-55B4-0068-B83F-D8002C07C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95C46EED-6699-2F20-1D87-7C82FF651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473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6AC6134D-A2A1-2A6B-3808-8AFAD7BFE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AEDDC637-5638-AF20-88E3-B74DBB5D62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D2550FF9-71AF-517E-5B87-7C1534B8D9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4/14/2026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251B712F-7460-6F32-BB1D-51B8807A7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0C49FDE8-EE5A-CD21-079A-620EC96E9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064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1052D7EA-6AB5-BD15-0D6D-0D3A0BA30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E75243A7-795C-C77D-D611-39BFB1E0B2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C44D47D3-314B-A128-A2C2-EB706970F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4/14/2026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9BDE231C-C1B0-D391-8D34-8DC658C37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DCA71F8A-B40F-CD08-3F62-820B62482E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128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circle with leaves and blue text&#10;&#10;Description automatically generated">
            <a:extLst>
              <a:ext uri="{FF2B5EF4-FFF2-40B4-BE49-F238E27FC236}">
                <a16:creationId xmlns:a16="http://schemas.microsoft.com/office/drawing/2014/main" id="{866C9EC1-8159-B240-282E-EE4E1750E045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4425" y="180975"/>
            <a:ext cx="1295400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824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6" r:id="rId4"/>
    <p:sldLayoutId id="2147483667" r:id="rId5"/>
    <p:sldLayoutId id="2147483668" r:id="rId6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Tiêu đề 1">
            <a:extLst>
              <a:ext uri="{FF2B5EF4-FFF2-40B4-BE49-F238E27FC236}">
                <a16:creationId xmlns:a16="http://schemas.microsoft.com/office/drawing/2014/main" id="{7479EBDA-21E0-25BA-9FBF-8FFA5168D9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82C27F80-2D3C-0024-325E-3F2E6FD5F1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17E565C7-EEC4-3801-A452-7A24933EB6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7D3017-C9EE-40A3-919E-E766EDC3D7CB}" type="datetimeFigureOut">
              <a:rPr lang="en-US" smtClean="0"/>
              <a:t>4/14/2026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72F62378-D0B9-A50F-5166-33E0F6B4B0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79010C01-6546-DD63-541F-7B1C5E537D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819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1F5DCF1-92C2-85D7-FF07-E0BCF975638B}"/>
              </a:ext>
            </a:extLst>
          </p:cNvPr>
          <p:cNvSpPr/>
          <p:nvPr/>
        </p:nvSpPr>
        <p:spPr>
          <a:xfrm>
            <a:off x="864037" y="772998"/>
            <a:ext cx="11010680" cy="5449802"/>
          </a:xfrm>
          <a:prstGeom prst="roundRect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BA2C56-FF40-7C14-AE04-F12FECC5FF1A}"/>
              </a:ext>
            </a:extLst>
          </p:cNvPr>
          <p:cNvSpPr txBox="1"/>
          <p:nvPr/>
        </p:nvSpPr>
        <p:spPr>
          <a:xfrm>
            <a:off x="1899996" y="982548"/>
            <a:ext cx="85979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Thứ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…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ngày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…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tháng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…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năm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….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307917F-C0DB-9129-8721-C27E638A5F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4622" y="1792935"/>
            <a:ext cx="8596105" cy="11766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207D3AE-7998-2720-9691-EF4AFB93F7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7438" y="2568556"/>
            <a:ext cx="9266723" cy="335918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3BF97D6-84C0-C38C-4784-7F76236CBBB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23825" y="-1346278"/>
            <a:ext cx="2487384" cy="4730906"/>
          </a:xfrm>
          <a:prstGeom prst="rect">
            <a:avLst/>
          </a:prstGeom>
        </p:spPr>
      </p:pic>
      <p:pic>
        <p:nvPicPr>
          <p:cNvPr id="24" name="Picture 23" descr="A cartoon of a person sitting on a pile of coins next to a piggy bank&#10;&#10;Description automatically generated">
            <a:extLst>
              <a:ext uri="{FF2B5EF4-FFF2-40B4-BE49-F238E27FC236}">
                <a16:creationId xmlns:a16="http://schemas.microsoft.com/office/drawing/2014/main" id="{F87571A4-F6B2-903F-FA82-791A0B199F2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2144" y="3743324"/>
            <a:ext cx="2733681" cy="2733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89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2963FFB-CB3B-BD14-A87D-CF13C5301034}"/>
              </a:ext>
            </a:extLst>
          </p:cNvPr>
          <p:cNvSpPr/>
          <p:nvPr/>
        </p:nvSpPr>
        <p:spPr>
          <a:xfrm>
            <a:off x="247650" y="180975"/>
            <a:ext cx="11677650" cy="6372225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95E691-443A-CFB4-56CE-811B5231EF06}"/>
              </a:ext>
            </a:extLst>
          </p:cNvPr>
          <p:cNvSpPr txBox="1"/>
          <p:nvPr/>
        </p:nvSpPr>
        <p:spPr>
          <a:xfrm>
            <a:off x="1076325" y="476250"/>
            <a:ext cx="10629900" cy="74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72808B9-B5BC-9272-F7B4-BC89B5941181}"/>
              </a:ext>
            </a:extLst>
          </p:cNvPr>
          <p:cNvSpPr txBox="1"/>
          <p:nvPr/>
        </p:nvSpPr>
        <p:spPr>
          <a:xfrm>
            <a:off x="838200" y="381000"/>
            <a:ext cx="10953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vi-VN" sz="36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Vẽ sơ đồ về các khoản thu chi trong gia đình.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38E525-B25C-1531-F995-EE51FF2F51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3650" y="1466850"/>
            <a:ext cx="74295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297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2963FFB-CB3B-BD14-A87D-CF13C5301034}"/>
              </a:ext>
            </a:extLst>
          </p:cNvPr>
          <p:cNvSpPr/>
          <p:nvPr/>
        </p:nvSpPr>
        <p:spPr>
          <a:xfrm>
            <a:off x="546652" y="304800"/>
            <a:ext cx="11072191" cy="6248400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480338F-8844-C50C-2857-7F3A1F816B79}"/>
              </a:ext>
            </a:extLst>
          </p:cNvPr>
          <p:cNvSpPr/>
          <p:nvPr/>
        </p:nvSpPr>
        <p:spPr>
          <a:xfrm>
            <a:off x="1333501" y="230998"/>
            <a:ext cx="9115424" cy="536713"/>
          </a:xfrm>
          <a:prstGeom prst="roundRect">
            <a:avLst/>
          </a:prstGeom>
          <a:solidFill>
            <a:schemeClr val="accent2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Chia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sẻ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với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bạn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về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nguồn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tiết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kiệm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của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</a:t>
            </a:r>
            <a:endParaRPr lang="en-US" sz="36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2CA3315-9428-99DF-841B-1A43E67021AE}"/>
              </a:ext>
            </a:extLst>
          </p:cNvPr>
          <p:cNvSpPr txBox="1"/>
          <p:nvPr/>
        </p:nvSpPr>
        <p:spPr>
          <a:xfrm>
            <a:off x="1238250" y="1019175"/>
            <a:ext cx="9124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>
                <a:latin typeface="Cambria" panose="02040503050406030204" pitchFamily="18" charset="0"/>
                <a:ea typeface="Cambria" panose="02040503050406030204" pitchFamily="18" charset="0"/>
              </a:rPr>
              <a:t>Kể</a:t>
            </a:r>
            <a:r>
              <a:rPr lang="en-US" sz="36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dirty="0" err="1">
                <a:latin typeface="Cambria" panose="02040503050406030204" pitchFamily="18" charset="0"/>
                <a:ea typeface="Cambria" panose="02040503050406030204" pitchFamily="18" charset="0"/>
              </a:rPr>
              <a:t>về</a:t>
            </a:r>
            <a:r>
              <a:rPr lang="en-US" sz="36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dirty="0" err="1">
                <a:latin typeface="Cambria" panose="02040503050406030204" pitchFamily="18" charset="0"/>
                <a:ea typeface="Cambria" panose="02040503050406030204" pitchFamily="18" charset="0"/>
              </a:rPr>
              <a:t>những</a:t>
            </a:r>
            <a:r>
              <a:rPr lang="en-US" sz="36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dirty="0" err="1">
                <a:latin typeface="Cambria" panose="02040503050406030204" pitchFamily="18" charset="0"/>
                <a:ea typeface="Cambria" panose="02040503050406030204" pitchFamily="18" charset="0"/>
              </a:rPr>
              <a:t>nguồn</a:t>
            </a:r>
            <a:r>
              <a:rPr lang="en-US" sz="36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dirty="0" err="1"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r>
              <a:rPr lang="en-US" sz="36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dirty="0" err="1">
                <a:latin typeface="Cambria" panose="02040503050406030204" pitchFamily="18" charset="0"/>
                <a:ea typeface="Cambria" panose="02040503050406030204" pitchFamily="18" charset="0"/>
              </a:rPr>
              <a:t>tiết</a:t>
            </a:r>
            <a:r>
              <a:rPr lang="en-US" sz="36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dirty="0" err="1">
                <a:latin typeface="Cambria" panose="02040503050406030204" pitchFamily="18" charset="0"/>
                <a:ea typeface="Cambria" panose="02040503050406030204" pitchFamily="18" charset="0"/>
              </a:rPr>
              <a:t>kiệm</a:t>
            </a:r>
            <a:r>
              <a:rPr lang="en-US" sz="36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dirty="0" err="1">
                <a:latin typeface="Cambria" panose="02040503050406030204" pitchFamily="18" charset="0"/>
                <a:ea typeface="Cambria" panose="02040503050406030204" pitchFamily="18" charset="0"/>
              </a:rPr>
              <a:t>được</a:t>
            </a:r>
            <a:endParaRPr lang="en-US" sz="36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6DBF804-027F-B140-6730-03273E48C2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233612"/>
            <a:ext cx="2019300" cy="1139927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59AA96DB-5FFF-2F7D-F1FD-53EB470A3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4237" y="2143125"/>
            <a:ext cx="2016233" cy="131445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1F76D864-E4D1-ECBE-3CB3-9DD30A1D10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2162" y="2114549"/>
            <a:ext cx="2026650" cy="1285875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E7B7545D-11A9-A910-A328-27E5CC86EE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29662" y="2252662"/>
            <a:ext cx="1633538" cy="1056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45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2963FFB-CB3B-BD14-A87D-CF13C5301034}"/>
              </a:ext>
            </a:extLst>
          </p:cNvPr>
          <p:cNvSpPr/>
          <p:nvPr/>
        </p:nvSpPr>
        <p:spPr>
          <a:xfrm>
            <a:off x="546652" y="304800"/>
            <a:ext cx="11072191" cy="6248400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76F8D93-F9F0-83B4-5A35-2A22CB19D372}"/>
              </a:ext>
            </a:extLst>
          </p:cNvPr>
          <p:cNvGrpSpPr/>
          <p:nvPr/>
        </p:nvGrpSpPr>
        <p:grpSpPr>
          <a:xfrm>
            <a:off x="3824125" y="1152584"/>
            <a:ext cx="4110199" cy="1463040"/>
            <a:chOff x="1184275" y="1965960"/>
            <a:chExt cx="2774358" cy="1463040"/>
          </a:xfrm>
        </p:grpSpPr>
        <p:pic>
          <p:nvPicPr>
            <p:cNvPr id="4" name="Picture 2" descr="Free Cartoon Clouds Cliparts, Download Free Cartoon Clouds Cliparts png  images, Free ClipArts on Clipart Library">
              <a:extLst>
                <a:ext uri="{FF2B5EF4-FFF2-40B4-BE49-F238E27FC236}">
                  <a16:creationId xmlns:a16="http://schemas.microsoft.com/office/drawing/2014/main" id="{7BC7FC8F-B73B-DD8E-B669-33E9F3FB93D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4275" y="1965960"/>
              <a:ext cx="2774358" cy="14630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1681DCA-075B-95F9-708F-9F5C66542217}"/>
                </a:ext>
              </a:extLst>
            </p:cNvPr>
            <p:cNvSpPr txBox="1"/>
            <p:nvPr/>
          </p:nvSpPr>
          <p:spPr>
            <a:xfrm>
              <a:off x="1625226" y="2539546"/>
              <a:ext cx="206103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dirty="0" err="1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Tiền</a:t>
              </a:r>
              <a:r>
                <a:rPr lang="en-US" sz="3600" b="1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tiết</a:t>
              </a:r>
              <a:r>
                <a:rPr lang="en-US" sz="3600" b="1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kiệm</a:t>
              </a:r>
              <a:endPara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9C06A56-B981-6189-AA28-B968E73ABC17}"/>
              </a:ext>
            </a:extLst>
          </p:cNvPr>
          <p:cNvCxnSpPr>
            <a:cxnSpLocks/>
          </p:cNvCxnSpPr>
          <p:nvPr/>
        </p:nvCxnSpPr>
        <p:spPr>
          <a:xfrm flipH="1">
            <a:off x="2819400" y="2514600"/>
            <a:ext cx="3009900" cy="85725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E3F4EC-7542-3D59-8D47-8247E370FD3B}"/>
              </a:ext>
            </a:extLst>
          </p:cNvPr>
          <p:cNvSpPr/>
          <p:nvPr/>
        </p:nvSpPr>
        <p:spPr>
          <a:xfrm>
            <a:off x="1600201" y="3333751"/>
            <a:ext cx="1695450" cy="14097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9D134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Mua </a:t>
            </a:r>
            <a:r>
              <a:rPr lang="en-US" sz="3200" b="1" dirty="0" err="1">
                <a:solidFill>
                  <a:srgbClr val="9D134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đồ</a:t>
            </a:r>
            <a:r>
              <a:rPr lang="en-US" sz="3200" b="1" dirty="0">
                <a:solidFill>
                  <a:srgbClr val="9D134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9D134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dùng</a:t>
            </a:r>
            <a:r>
              <a:rPr lang="en-US" sz="3200" b="1" dirty="0">
                <a:solidFill>
                  <a:srgbClr val="9D134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9D134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học</a:t>
            </a:r>
            <a:r>
              <a:rPr lang="en-US" sz="3200" b="1" dirty="0">
                <a:solidFill>
                  <a:srgbClr val="9D134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9D134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tập</a:t>
            </a:r>
            <a:endParaRPr lang="en-US" sz="3200" b="1" dirty="0">
              <a:solidFill>
                <a:srgbClr val="9D1341"/>
              </a:solidFill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8FEE2A3-245A-F1FF-F806-412F3DA3D067}"/>
              </a:ext>
            </a:extLst>
          </p:cNvPr>
          <p:cNvCxnSpPr>
            <a:cxnSpLocks/>
            <a:endCxn id="13" idx="0"/>
          </p:cNvCxnSpPr>
          <p:nvPr/>
        </p:nvCxnSpPr>
        <p:spPr>
          <a:xfrm flipH="1">
            <a:off x="5124451" y="2486025"/>
            <a:ext cx="1000124" cy="904876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57B18EB-40BA-8197-50A1-4D35C5793175}"/>
              </a:ext>
            </a:extLst>
          </p:cNvPr>
          <p:cNvSpPr/>
          <p:nvPr/>
        </p:nvSpPr>
        <p:spPr>
          <a:xfrm>
            <a:off x="4276726" y="3390901"/>
            <a:ext cx="1695450" cy="14097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9D134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Mua </a:t>
            </a:r>
            <a:r>
              <a:rPr lang="en-US" sz="3200" b="1" dirty="0" err="1">
                <a:solidFill>
                  <a:srgbClr val="9D134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đồ</a:t>
            </a:r>
            <a:r>
              <a:rPr lang="en-US" sz="3200" b="1" dirty="0">
                <a:solidFill>
                  <a:srgbClr val="9D134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9D134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chơi</a:t>
            </a:r>
            <a:endParaRPr lang="en-US" sz="3200" b="1" dirty="0">
              <a:solidFill>
                <a:srgbClr val="9D1341"/>
              </a:solidFill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5FEDDE1-03B7-B433-39DC-F4148B43B94C}"/>
              </a:ext>
            </a:extLst>
          </p:cNvPr>
          <p:cNvCxnSpPr>
            <a:cxnSpLocks/>
          </p:cNvCxnSpPr>
          <p:nvPr/>
        </p:nvCxnSpPr>
        <p:spPr>
          <a:xfrm>
            <a:off x="6400800" y="2533650"/>
            <a:ext cx="942975" cy="847725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788F4E8A-D8D7-64FA-7813-B57586E8D59D}"/>
              </a:ext>
            </a:extLst>
          </p:cNvPr>
          <p:cNvSpPr/>
          <p:nvPr/>
        </p:nvSpPr>
        <p:spPr>
          <a:xfrm>
            <a:off x="6496051" y="3400426"/>
            <a:ext cx="2705100" cy="140969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9D134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Mua </a:t>
            </a:r>
            <a:r>
              <a:rPr lang="en-US" sz="3200" b="1" dirty="0" err="1">
                <a:solidFill>
                  <a:srgbClr val="9D134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quà</a:t>
            </a:r>
            <a:r>
              <a:rPr lang="en-US" sz="3200" b="1" dirty="0">
                <a:solidFill>
                  <a:srgbClr val="9D134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9D134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tặng</a:t>
            </a:r>
            <a:r>
              <a:rPr lang="en-US" sz="3200" b="1" dirty="0">
                <a:solidFill>
                  <a:srgbClr val="9D134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9D134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sinh</a:t>
            </a:r>
            <a:r>
              <a:rPr lang="en-US" sz="3200" b="1" dirty="0">
                <a:solidFill>
                  <a:srgbClr val="9D134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9D134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nhật</a:t>
            </a:r>
            <a:r>
              <a:rPr lang="en-US" sz="3200" b="1" dirty="0">
                <a:solidFill>
                  <a:srgbClr val="9D134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9D134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người</a:t>
            </a:r>
            <a:r>
              <a:rPr lang="en-US" sz="3200" b="1" dirty="0">
                <a:solidFill>
                  <a:srgbClr val="9D134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9D134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thân</a:t>
            </a:r>
            <a:endParaRPr lang="en-US" sz="3200" b="1" dirty="0">
              <a:solidFill>
                <a:srgbClr val="9D1341"/>
              </a:solidFill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3286C1D-9714-BDB8-6B4C-E43055C575AF}"/>
              </a:ext>
            </a:extLst>
          </p:cNvPr>
          <p:cNvCxnSpPr>
            <a:cxnSpLocks/>
          </p:cNvCxnSpPr>
          <p:nvPr/>
        </p:nvCxnSpPr>
        <p:spPr>
          <a:xfrm>
            <a:off x="6772275" y="2590800"/>
            <a:ext cx="3562349" cy="85725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446EE937-7EB5-0B78-7D24-466978AAAF77}"/>
              </a:ext>
            </a:extLst>
          </p:cNvPr>
          <p:cNvSpPr/>
          <p:nvPr/>
        </p:nvSpPr>
        <p:spPr>
          <a:xfrm>
            <a:off x="9486900" y="3467101"/>
            <a:ext cx="2143125" cy="140969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9D134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Việc</a:t>
            </a:r>
            <a:r>
              <a:rPr lang="en-US" sz="3200" b="1" dirty="0">
                <a:solidFill>
                  <a:srgbClr val="9D134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9D134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đột</a:t>
            </a:r>
            <a:r>
              <a:rPr lang="en-US" sz="3200" b="1" dirty="0">
                <a:solidFill>
                  <a:srgbClr val="9D134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9D1341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xuất</a:t>
            </a:r>
            <a:endParaRPr lang="en-US" sz="3200" b="1" dirty="0">
              <a:solidFill>
                <a:srgbClr val="9D1341"/>
              </a:solidFill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FB305FC-38CF-98C4-ADBA-C927A80520EA}"/>
              </a:ext>
            </a:extLst>
          </p:cNvPr>
          <p:cNvSpPr txBox="1"/>
          <p:nvPr/>
        </p:nvSpPr>
        <p:spPr>
          <a:xfrm>
            <a:off x="819150" y="1181100"/>
            <a:ext cx="1866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 err="1">
                <a:latin typeface="Cambria" panose="02040503050406030204" pitchFamily="18" charset="0"/>
                <a:ea typeface="Cambria" panose="02040503050406030204" pitchFamily="18" charset="0"/>
              </a:rPr>
              <a:t>Ví</a:t>
            </a:r>
            <a:r>
              <a:rPr lang="en-US" sz="3200" b="1" u="sng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u="sng" dirty="0" err="1">
                <a:latin typeface="Cambria" panose="02040503050406030204" pitchFamily="18" charset="0"/>
                <a:ea typeface="Cambria" panose="02040503050406030204" pitchFamily="18" charset="0"/>
              </a:rPr>
              <a:t>dụ</a:t>
            </a:r>
            <a:r>
              <a:rPr lang="en-US" sz="3200" b="1" u="sng" dirty="0"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9BA7226-BFAB-F302-6496-A2B82BED1ED4}"/>
              </a:ext>
            </a:extLst>
          </p:cNvPr>
          <p:cNvSpPr txBox="1"/>
          <p:nvPr/>
        </p:nvSpPr>
        <p:spPr>
          <a:xfrm>
            <a:off x="523875" y="428625"/>
            <a:ext cx="9486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Chia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sẻ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về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việc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sử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dụng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tiền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tiết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kiệm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của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em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9222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7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2963FFB-CB3B-BD14-A87D-CF13C5301034}"/>
              </a:ext>
            </a:extLst>
          </p:cNvPr>
          <p:cNvSpPr/>
          <p:nvPr/>
        </p:nvSpPr>
        <p:spPr>
          <a:xfrm>
            <a:off x="546652" y="304800"/>
            <a:ext cx="11072191" cy="6248400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480338F-8844-C50C-2857-7F3A1F816B79}"/>
              </a:ext>
            </a:extLst>
          </p:cNvPr>
          <p:cNvSpPr/>
          <p:nvPr/>
        </p:nvSpPr>
        <p:spPr>
          <a:xfrm>
            <a:off x="1333501" y="230998"/>
            <a:ext cx="9115424" cy="536713"/>
          </a:xfrm>
          <a:prstGeom prst="roundRect">
            <a:avLst/>
          </a:prstGeom>
          <a:solidFill>
            <a:schemeClr val="accent2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2.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Kế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hoạch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sử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dụng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tiền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tiết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kiệm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2E734FE-E1BA-1021-3372-2CDD778A1DCE}"/>
              </a:ext>
            </a:extLst>
          </p:cNvPr>
          <p:cNvSpPr txBox="1"/>
          <p:nvPr/>
        </p:nvSpPr>
        <p:spPr>
          <a:xfrm>
            <a:off x="1019175" y="1019175"/>
            <a:ext cx="9972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Mỗi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thành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viên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nhóm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viết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thông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tin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ra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giấy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theo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gợi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ý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sau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C8EEF10-DAEE-5F5E-5B5A-CBD2AE4B5F55}"/>
              </a:ext>
            </a:extLst>
          </p:cNvPr>
          <p:cNvSpPr/>
          <p:nvPr/>
        </p:nvSpPr>
        <p:spPr>
          <a:xfrm>
            <a:off x="4324350" y="3057525"/>
            <a:ext cx="3695700" cy="100012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tiền</a:t>
            </a:r>
            <a:r>
              <a:rPr lang="en-US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r>
              <a:rPr lang="en-US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endParaRPr lang="en-US" sz="36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09520F97-A499-F39A-2692-8E11132DB552}"/>
              </a:ext>
            </a:extLst>
          </p:cNvPr>
          <p:cNvSpPr/>
          <p:nvPr/>
        </p:nvSpPr>
        <p:spPr>
          <a:xfrm>
            <a:off x="1562100" y="2133600"/>
            <a:ext cx="2228850" cy="92392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Đồ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muốn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mua</a:t>
            </a:r>
            <a:endParaRPr lang="en-US" sz="28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BB11A82-4899-1EB6-AC61-0F316C928F3C}"/>
              </a:ext>
            </a:extLst>
          </p:cNvPr>
          <p:cNvSpPr/>
          <p:nvPr/>
        </p:nvSpPr>
        <p:spPr>
          <a:xfrm>
            <a:off x="8124825" y="1981200"/>
            <a:ext cx="2228850" cy="92392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Đồ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muốn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mua</a:t>
            </a:r>
            <a:endParaRPr lang="en-US" sz="28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C133EF5-5D18-A8DC-62BF-1F09DEAE9C89}"/>
              </a:ext>
            </a:extLst>
          </p:cNvPr>
          <p:cNvSpPr/>
          <p:nvPr/>
        </p:nvSpPr>
        <p:spPr>
          <a:xfrm>
            <a:off x="8229600" y="4267200"/>
            <a:ext cx="2228850" cy="92392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Đồ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muốn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mua</a:t>
            </a:r>
            <a:endParaRPr lang="en-US" sz="28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FFDACE3-394D-512F-1E44-384607A34204}"/>
              </a:ext>
            </a:extLst>
          </p:cNvPr>
          <p:cNvSpPr/>
          <p:nvPr/>
        </p:nvSpPr>
        <p:spPr>
          <a:xfrm>
            <a:off x="1638300" y="4267200"/>
            <a:ext cx="2228850" cy="92392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Đồ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muốn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mua</a:t>
            </a:r>
            <a:endParaRPr lang="en-US" sz="28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9933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5" grpId="0" animBg="1"/>
      <p:bldP spid="6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2963FFB-CB3B-BD14-A87D-CF13C5301034}"/>
              </a:ext>
            </a:extLst>
          </p:cNvPr>
          <p:cNvSpPr/>
          <p:nvPr/>
        </p:nvSpPr>
        <p:spPr>
          <a:xfrm>
            <a:off x="546652" y="304800"/>
            <a:ext cx="11072191" cy="6248400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480338F-8844-C50C-2857-7F3A1F816B79}"/>
              </a:ext>
            </a:extLst>
          </p:cNvPr>
          <p:cNvSpPr/>
          <p:nvPr/>
        </p:nvSpPr>
        <p:spPr>
          <a:xfrm>
            <a:off x="1333500" y="230998"/>
            <a:ext cx="9391649" cy="921527"/>
          </a:xfrm>
          <a:prstGeom prst="roundRect">
            <a:avLst/>
          </a:prstGeom>
          <a:solidFill>
            <a:schemeClr val="accent2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Lập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bảng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tìm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hiểu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, so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sánh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giá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tiền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món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đồ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ở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một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số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nơi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khác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nhau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EF56B63-2D6C-14C5-3775-6DE78FF287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5536184"/>
              </p:ext>
            </p:extLst>
          </p:nvPr>
        </p:nvGraphicFramePr>
        <p:xfrm>
          <a:off x="1266824" y="1743075"/>
          <a:ext cx="9858376" cy="3155315"/>
        </p:xfrm>
        <a:graphic>
          <a:graphicData uri="http://schemas.openxmlformats.org/drawingml/2006/table">
            <a:tbl>
              <a:tblPr/>
              <a:tblGrid>
                <a:gridCol w="2464594">
                  <a:extLst>
                    <a:ext uri="{9D8B030D-6E8A-4147-A177-3AD203B41FA5}">
                      <a16:colId xmlns:a16="http://schemas.microsoft.com/office/drawing/2014/main" val="2866012300"/>
                    </a:ext>
                  </a:extLst>
                </a:gridCol>
                <a:gridCol w="3002757">
                  <a:extLst>
                    <a:ext uri="{9D8B030D-6E8A-4147-A177-3AD203B41FA5}">
                      <a16:colId xmlns:a16="http://schemas.microsoft.com/office/drawing/2014/main" val="2506576344"/>
                    </a:ext>
                  </a:extLst>
                </a:gridCol>
                <a:gridCol w="2847975">
                  <a:extLst>
                    <a:ext uri="{9D8B030D-6E8A-4147-A177-3AD203B41FA5}">
                      <a16:colId xmlns:a16="http://schemas.microsoft.com/office/drawing/2014/main" val="2284217419"/>
                    </a:ext>
                  </a:extLst>
                </a:gridCol>
                <a:gridCol w="1543050">
                  <a:extLst>
                    <a:ext uri="{9D8B030D-6E8A-4147-A177-3AD203B41FA5}">
                      <a16:colId xmlns:a16="http://schemas.microsoft.com/office/drawing/2014/main" val="1050693315"/>
                    </a:ext>
                  </a:extLst>
                </a:gridCol>
              </a:tblGrid>
              <a:tr h="1133475">
                <a:tc>
                  <a:txBody>
                    <a:bodyPr/>
                    <a:lstStyle/>
                    <a:p>
                      <a:pPr algn="ctr" fontAlgn="t"/>
                      <a:r>
                        <a:rPr lang="pt-BR" sz="28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Món đồ em cần mua</a:t>
                      </a:r>
                    </a:p>
                  </a:txBody>
                  <a:tcPr marL="31750" marR="31750" marT="31750" marB="31750">
                    <a:lnL w="12700" cap="flat" cmpd="sng" algn="ctr">
                      <a:solidFill>
                        <a:srgbClr val="4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800" b="1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Giá</a:t>
                      </a:r>
                      <a:r>
                        <a:rPr lang="en-US" sz="28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tiền</a:t>
                      </a:r>
                      <a:r>
                        <a:rPr lang="en-US" sz="28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món</a:t>
                      </a:r>
                      <a:r>
                        <a:rPr lang="en-US" sz="28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đồ</a:t>
                      </a:r>
                      <a:r>
                        <a:rPr lang="en-US" sz="28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ở </a:t>
                      </a:r>
                      <a:r>
                        <a:rPr lang="en-US" sz="2800" b="1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cửa</a:t>
                      </a:r>
                      <a:r>
                        <a:rPr lang="en-US" sz="28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hàng</a:t>
                      </a:r>
                      <a:r>
                        <a:rPr lang="en-US" sz="28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gần</a:t>
                      </a:r>
                      <a:r>
                        <a:rPr lang="en-US" sz="28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nhà</a:t>
                      </a:r>
                      <a:endParaRPr lang="en-US" sz="2800" b="1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1750" marR="31750" marT="31750" marB="31750">
                    <a:lnL w="12700" cap="flat" cmpd="sng" algn="ctr">
                      <a:solidFill>
                        <a:srgbClr val="4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800" b="1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Giá</a:t>
                      </a:r>
                      <a:r>
                        <a:rPr lang="en-US" sz="28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tiền</a:t>
                      </a:r>
                      <a:r>
                        <a:rPr lang="en-US" sz="28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món</a:t>
                      </a:r>
                      <a:r>
                        <a:rPr lang="en-US" sz="28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đồ</a:t>
                      </a:r>
                      <a:r>
                        <a:rPr lang="en-US" sz="28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ở </a:t>
                      </a:r>
                      <a:r>
                        <a:rPr lang="en-US" sz="2800" b="1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chợ</a:t>
                      </a:r>
                      <a:r>
                        <a:rPr lang="en-US" sz="28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gần</a:t>
                      </a:r>
                      <a:r>
                        <a:rPr lang="en-US" sz="28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nhà</a:t>
                      </a:r>
                      <a:endParaRPr lang="en-US" sz="2800" b="1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1750" marR="31750" marT="31750" marB="31750">
                    <a:lnL w="12700" cap="flat" cmpd="sng" algn="ctr">
                      <a:solidFill>
                        <a:srgbClr val="4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…..</a:t>
                      </a:r>
                    </a:p>
                  </a:txBody>
                  <a:tcPr marL="31750" marR="31750" marT="31750" marB="31750">
                    <a:lnL w="12700" cap="flat" cmpd="sng" algn="ctr">
                      <a:solidFill>
                        <a:srgbClr val="4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3034446"/>
                  </a:ext>
                </a:extLst>
              </a:tr>
              <a:tr h="1195970">
                <a:tc>
                  <a:txBody>
                    <a:bodyPr/>
                    <a:lstStyle/>
                    <a:p>
                      <a:pPr fontAlgn="t"/>
                      <a:endParaRPr lang="en-US" sz="2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1750" marR="31750" marT="31750" marB="31750">
                    <a:lnL w="12700" cap="flat" cmpd="sng" algn="ctr">
                      <a:solidFill>
                        <a:srgbClr val="1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endParaRPr lang="en-US" sz="2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1750" marR="31750" marT="31750" marB="31750">
                    <a:lnL w="12700" cap="flat" cmpd="sng" algn="ctr">
                      <a:solidFill>
                        <a:srgbClr val="1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endParaRPr lang="en-US" sz="28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1750" marR="31750" marT="31750" marB="31750">
                    <a:lnL w="12700" cap="flat" cmpd="sng" algn="ctr">
                      <a:solidFill>
                        <a:srgbClr val="1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endParaRPr lang="en-US" sz="28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1750" marR="31750" marT="31750" marB="31750">
                    <a:lnL w="12700" cap="flat" cmpd="sng" algn="ctr">
                      <a:solidFill>
                        <a:srgbClr val="1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888690"/>
                  </a:ext>
                </a:extLst>
              </a:tr>
              <a:tr h="825870">
                <a:tc>
                  <a:txBody>
                    <a:bodyPr/>
                    <a:lstStyle/>
                    <a:p>
                      <a:pPr fontAlgn="t"/>
                      <a:endParaRPr lang="en-US" sz="28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1750" marR="31750" marT="31750" marB="31750">
                    <a:lnL w="12700" cap="flat" cmpd="sng" algn="ctr">
                      <a:solidFill>
                        <a:srgbClr val="1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endParaRPr lang="en-US" sz="28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1750" marR="31750" marT="31750" marB="31750">
                    <a:lnL w="12700" cap="flat" cmpd="sng" algn="ctr">
                      <a:solidFill>
                        <a:srgbClr val="1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endParaRPr lang="en-US" sz="2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1750" marR="31750" marT="31750" marB="31750">
                    <a:lnL w="12700" cap="flat" cmpd="sng" algn="ctr">
                      <a:solidFill>
                        <a:srgbClr val="1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endParaRPr lang="en-US" sz="2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1750" marR="31750" marT="31750" marB="31750">
                    <a:lnL w="12700" cap="flat" cmpd="sng" algn="ctr">
                      <a:solidFill>
                        <a:srgbClr val="1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02C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3243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6880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ình ảnh 3">
            <a:extLst>
              <a:ext uri="{FF2B5EF4-FFF2-40B4-BE49-F238E27FC236}">
                <a16:creationId xmlns:a16="http://schemas.microsoft.com/office/drawing/2014/main" id="{D9AEFEE2-D743-8F05-2EB6-EF8DDC248E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5" b="23843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7AA27F6-1499-E8BA-8CC9-36BE51BB883C}"/>
              </a:ext>
            </a:extLst>
          </p:cNvPr>
          <p:cNvSpPr/>
          <p:nvPr/>
        </p:nvSpPr>
        <p:spPr>
          <a:xfrm>
            <a:off x="2521820" y="1530417"/>
            <a:ext cx="9161994" cy="3436219"/>
          </a:xfrm>
          <a:prstGeom prst="roundRect">
            <a:avLst/>
          </a:prstGeom>
          <a:solidFill>
            <a:srgbClr val="CCECFF"/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Hình ảnh 6" descr="Ảnh có chứa mẫu họa&#10;&#10;Mô tả được tạo tự động">
            <a:extLst>
              <a:ext uri="{FF2B5EF4-FFF2-40B4-BE49-F238E27FC236}">
                <a16:creationId xmlns:a16="http://schemas.microsoft.com/office/drawing/2014/main" id="{DEA06674-89B9-6D56-FAD9-4C8C69D45B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857" b="91531" l="9878" r="89878">
                        <a14:foregroundMark x1="57224" y1="9184" x2="52163" y2="7959"/>
                        <a14:foregroundMark x1="46204" y1="88367" x2="48000" y2="915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30" t="4179" r="21610" b="4477"/>
          <a:stretch/>
        </p:blipFill>
        <p:spPr>
          <a:xfrm flipH="1">
            <a:off x="-184239" y="3109801"/>
            <a:ext cx="2955539" cy="360795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6B97E7C-AE4E-FB80-058F-34263EE367CC}"/>
              </a:ext>
            </a:extLst>
          </p:cNvPr>
          <p:cNvSpPr txBox="1"/>
          <p:nvPr/>
        </p:nvSpPr>
        <p:spPr>
          <a:xfrm>
            <a:off x="3378582" y="2115953"/>
            <a:ext cx="72765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48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Chia </a:t>
            </a:r>
            <a:r>
              <a:rPr lang="en-US" sz="48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sẻ</a:t>
            </a:r>
            <a:r>
              <a:rPr lang="en-US" sz="48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sự</a:t>
            </a:r>
            <a:r>
              <a:rPr lang="en-US" sz="48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lựa</a:t>
            </a:r>
            <a:r>
              <a:rPr lang="en-US" sz="48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chọn</a:t>
            </a:r>
            <a:r>
              <a:rPr lang="en-US" sz="48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của</a:t>
            </a:r>
            <a:r>
              <a:rPr lang="en-US" sz="48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</a:t>
            </a:r>
            <a:r>
              <a:rPr lang="en-US" sz="48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sau</a:t>
            </a:r>
            <a:r>
              <a:rPr lang="en-US" sz="48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khi</a:t>
            </a:r>
            <a:r>
              <a:rPr lang="en-US" sz="48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so </a:t>
            </a:r>
            <a:r>
              <a:rPr lang="en-US" sz="48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sánh</a:t>
            </a:r>
            <a:r>
              <a:rPr lang="en-US" sz="48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giá</a:t>
            </a:r>
            <a:r>
              <a:rPr lang="en-US" sz="48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tiền</a:t>
            </a:r>
            <a:r>
              <a:rPr lang="en-US" sz="48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các</a:t>
            </a:r>
            <a:r>
              <a:rPr lang="en-US" sz="48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món</a:t>
            </a:r>
            <a:r>
              <a:rPr lang="en-US" sz="48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đồ</a:t>
            </a:r>
            <a:r>
              <a:rPr lang="en-US" sz="48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định</a:t>
            </a:r>
            <a:r>
              <a:rPr lang="en-US" sz="48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mua</a:t>
            </a:r>
            <a:r>
              <a:rPr lang="en-US" sz="48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769653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2963FFB-CB3B-BD14-A87D-CF13C5301034}"/>
              </a:ext>
            </a:extLst>
          </p:cNvPr>
          <p:cNvSpPr/>
          <p:nvPr/>
        </p:nvSpPr>
        <p:spPr>
          <a:xfrm>
            <a:off x="546652" y="304800"/>
            <a:ext cx="11072191" cy="6248400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03018A2-E84C-35AB-3FCD-54F8B6B613E5}"/>
              </a:ext>
            </a:extLst>
          </p:cNvPr>
          <p:cNvGrpSpPr/>
          <p:nvPr/>
        </p:nvGrpSpPr>
        <p:grpSpPr>
          <a:xfrm>
            <a:off x="787579" y="2939289"/>
            <a:ext cx="4278451" cy="2175001"/>
            <a:chOff x="892354" y="3758439"/>
            <a:chExt cx="4278451" cy="2175001"/>
          </a:xfrm>
        </p:grpSpPr>
        <p:pic>
          <p:nvPicPr>
            <p:cNvPr id="4" name="Picture 9">
              <a:extLst>
                <a:ext uri="{FF2B5EF4-FFF2-40B4-BE49-F238E27FC236}">
                  <a16:creationId xmlns:a16="http://schemas.microsoft.com/office/drawing/2014/main" id="{44803D12-FDA8-01EB-5206-CE66CB15B7A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2354" y="3758439"/>
              <a:ext cx="4278451" cy="2171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7EE9A3FD-AA79-66AE-A47D-0467BAA67A6C}"/>
                </a:ext>
              </a:extLst>
            </p:cNvPr>
            <p:cNvSpPr/>
            <p:nvPr/>
          </p:nvSpPr>
          <p:spPr>
            <a:xfrm>
              <a:off x="1442720" y="5405120"/>
              <a:ext cx="3169920" cy="528320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Thảo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luận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nhóm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</a:p>
          </p:txBody>
        </p:sp>
      </p:grpSp>
      <p:sp>
        <p:nvSpPr>
          <p:cNvPr id="9" name="Speech Bubble: Rectangle with Corners Rounded 4">
            <a:extLst>
              <a:ext uri="{FF2B5EF4-FFF2-40B4-BE49-F238E27FC236}">
                <a16:creationId xmlns:a16="http://schemas.microsoft.com/office/drawing/2014/main" id="{6D83AF44-5A2F-5E98-6873-6F48F69ADFDC}"/>
              </a:ext>
            </a:extLst>
          </p:cNvPr>
          <p:cNvSpPr/>
          <p:nvPr/>
        </p:nvSpPr>
        <p:spPr>
          <a:xfrm flipH="1">
            <a:off x="2686048" y="438150"/>
            <a:ext cx="8829675" cy="1828800"/>
          </a:xfrm>
          <a:prstGeom prst="wedgeRoundRectCallout">
            <a:avLst>
              <a:gd name="adj1" fmla="val 39625"/>
              <a:gd name="adj2" fmla="val 83893"/>
              <a:gd name="adj3" fmla="val 16667"/>
            </a:avLst>
          </a:prstGeom>
          <a:solidFill>
            <a:schemeClr val="bg1"/>
          </a:solidFill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2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 đã tìm hiểu giá tiền các món đồ muốn mua ở những địa điểm nào? Giá tiền món đồ ở các nơi có chênh lệch không? Chất lượng, mẫu mã món đồ có khác nhau không? Theo em, vì sao có sự chênh lệch về giá tiền như vậy?</a:t>
            </a:r>
          </a:p>
        </p:txBody>
      </p:sp>
      <p:sp>
        <p:nvSpPr>
          <p:cNvPr id="10" name="Speech Bubble: Rectangle with Corners Rounded 4">
            <a:extLst>
              <a:ext uri="{FF2B5EF4-FFF2-40B4-BE49-F238E27FC236}">
                <a16:creationId xmlns:a16="http://schemas.microsoft.com/office/drawing/2014/main" id="{960AC867-004F-A998-E334-773AB39AAFB8}"/>
              </a:ext>
            </a:extLst>
          </p:cNvPr>
          <p:cNvSpPr/>
          <p:nvPr/>
        </p:nvSpPr>
        <p:spPr>
          <a:xfrm flipH="1">
            <a:off x="5534658" y="3171825"/>
            <a:ext cx="5866767" cy="1752600"/>
          </a:xfrm>
          <a:prstGeom prst="wedgeRoundRectCallout">
            <a:avLst>
              <a:gd name="adj1" fmla="val 54568"/>
              <a:gd name="adj2" fmla="val 18893"/>
              <a:gd name="adj3" fmla="val 16667"/>
            </a:avLst>
          </a:prstGeom>
          <a:solidFill>
            <a:schemeClr val="bg1"/>
          </a:solidFill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2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Với số tiền đang có, em sẽ chọn món đồ với giá rẻ hơn nhưng chất lượng không bằng hay với giá cao hơn nhưng chất lượng tốt hơn?</a:t>
            </a:r>
          </a:p>
        </p:txBody>
      </p:sp>
    </p:spTree>
    <p:extLst>
      <p:ext uri="{BB962C8B-B14F-4D97-AF65-F5344CB8AC3E}">
        <p14:creationId xmlns:p14="http://schemas.microsoft.com/office/powerpoint/2010/main" val="3490093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2963FFB-CB3B-BD14-A87D-CF13C5301034}"/>
              </a:ext>
            </a:extLst>
          </p:cNvPr>
          <p:cNvSpPr/>
          <p:nvPr/>
        </p:nvSpPr>
        <p:spPr>
          <a:xfrm>
            <a:off x="247650" y="180975"/>
            <a:ext cx="11677650" cy="6372225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95E691-443A-CFB4-56CE-811B5231EF06}"/>
              </a:ext>
            </a:extLst>
          </p:cNvPr>
          <p:cNvSpPr txBox="1"/>
          <p:nvPr/>
        </p:nvSpPr>
        <p:spPr>
          <a:xfrm>
            <a:off x="1076325" y="476250"/>
            <a:ext cx="10629900" cy="74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72808B9-B5BC-9272-F7B4-BC89B5941181}"/>
              </a:ext>
            </a:extLst>
          </p:cNvPr>
          <p:cNvSpPr txBox="1"/>
          <p:nvPr/>
        </p:nvSpPr>
        <p:spPr>
          <a:xfrm>
            <a:off x="838200" y="381000"/>
            <a:ext cx="109537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Lựa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chọn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một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món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đồ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mà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bạn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trong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lớp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muốn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mua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nhiều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nhất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để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thảo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luận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về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các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tiêu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chí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quyết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định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mua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610DB8E-C338-5CCC-3FF4-0E6610DDEF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899" y="1662112"/>
            <a:ext cx="10182225" cy="4169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70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2963FFB-CB3B-BD14-A87D-CF13C5301034}"/>
              </a:ext>
            </a:extLst>
          </p:cNvPr>
          <p:cNvSpPr/>
          <p:nvPr/>
        </p:nvSpPr>
        <p:spPr>
          <a:xfrm>
            <a:off x="546652" y="304800"/>
            <a:ext cx="11072191" cy="6248400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480338F-8844-C50C-2857-7F3A1F816B79}"/>
              </a:ext>
            </a:extLst>
          </p:cNvPr>
          <p:cNvSpPr/>
          <p:nvPr/>
        </p:nvSpPr>
        <p:spPr>
          <a:xfrm>
            <a:off x="1333501" y="230998"/>
            <a:ext cx="9115424" cy="536713"/>
          </a:xfrm>
          <a:prstGeom prst="roundRect">
            <a:avLst/>
          </a:prstGeom>
          <a:solidFill>
            <a:schemeClr val="accent2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“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Bí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kíp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”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mua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hàng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2E734FE-E1BA-1021-3372-2CDD778A1DCE}"/>
              </a:ext>
            </a:extLst>
          </p:cNvPr>
          <p:cNvSpPr txBox="1"/>
          <p:nvPr/>
        </p:nvSpPr>
        <p:spPr>
          <a:xfrm>
            <a:off x="1019175" y="1019175"/>
            <a:ext cx="997267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800" i="1" dirty="0">
                <a:latin typeface="Cambria" panose="02040503050406030204" pitchFamily="18" charset="0"/>
                <a:ea typeface="Cambria" panose="02040503050406030204" pitchFamily="18" charset="0"/>
              </a:rPr>
              <a:t>Khi đi mua hàng</a:t>
            </a:r>
            <a:endParaRPr lang="vi-VN" sz="4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vi-VN" sz="2800" dirty="0">
                <a:latin typeface="Cambria" panose="02040503050406030204" pitchFamily="18" charset="0"/>
                <a:ea typeface="Cambria" panose="02040503050406030204" pitchFamily="18" charset="0"/>
              </a:rPr>
              <a:t>Ta luôn tự hỏi:</a:t>
            </a:r>
            <a:endParaRPr lang="vi-VN" sz="4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vi-VN" sz="2800" i="1" dirty="0">
                <a:latin typeface="Cambria" panose="02040503050406030204" pitchFamily="18" charset="0"/>
                <a:ea typeface="Cambria" panose="02040503050406030204" pitchFamily="18" charset="0"/>
              </a:rPr>
              <a:t>Đồ mình MUỐN mua</a:t>
            </a:r>
            <a:endParaRPr lang="en-US" sz="2800" i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vi-VN" sz="2800" i="1" dirty="0">
                <a:latin typeface="Cambria" panose="02040503050406030204" pitchFamily="18" charset="0"/>
                <a:ea typeface="Cambria" panose="02040503050406030204" pitchFamily="18" charset="0"/>
              </a:rPr>
              <a:t>Có CẦN không nhỉ?</a:t>
            </a:r>
            <a:endParaRPr lang="vi-VN" sz="4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vi-VN" sz="2800" i="1" dirty="0">
                <a:latin typeface="Cambria" panose="02040503050406030204" pitchFamily="18" charset="0"/>
                <a:ea typeface="Cambria" panose="02040503050406030204" pitchFamily="18" charset="0"/>
              </a:rPr>
              <a:t>Tiền mình có ĐỦ?</a:t>
            </a:r>
            <a:endParaRPr lang="en-US" sz="2800" i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vi-VN" sz="2800" i="1" dirty="0">
                <a:latin typeface="Cambria" panose="02040503050406030204" pitchFamily="18" charset="0"/>
                <a:ea typeface="Cambria" panose="02040503050406030204" pitchFamily="18" charset="0"/>
              </a:rPr>
              <a:t>ĐẮT - RẺ thế nào?</a:t>
            </a:r>
            <a:endParaRPr lang="vi-VN" sz="4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vi-VN" sz="2800" i="1" dirty="0">
                <a:latin typeface="Cambria" panose="02040503050406030204" pitchFamily="18" charset="0"/>
                <a:ea typeface="Cambria" panose="02040503050406030204" pitchFamily="18" charset="0"/>
              </a:rPr>
              <a:t>CHẤT LƯỢNG ra sao?</a:t>
            </a:r>
            <a:endParaRPr lang="en-US" sz="2800" i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vi-VN" sz="2800" i="1" dirty="0">
                <a:latin typeface="Cambria" panose="02040503050406030204" pitchFamily="18" charset="0"/>
                <a:ea typeface="Cambria" panose="02040503050406030204" pitchFamily="18" charset="0"/>
              </a:rPr>
              <a:t>Và HẠN SỬ DỤNG</a:t>
            </a:r>
            <a:endParaRPr lang="en-US" sz="2800" i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vi-VN" sz="2800" i="1" dirty="0">
                <a:latin typeface="Cambria" panose="02040503050406030204" pitchFamily="18" charset="0"/>
                <a:ea typeface="Cambria" panose="02040503050406030204" pitchFamily="18" charset="0"/>
              </a:rPr>
              <a:t>Rồi mới quyết định!</a:t>
            </a:r>
            <a:endParaRPr lang="en-US" sz="2800" i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vi-VN" sz="2800" i="1" dirty="0">
                <a:latin typeface="Cambria" panose="02040503050406030204" pitchFamily="18" charset="0"/>
                <a:ea typeface="Cambria" panose="02040503050406030204" pitchFamily="18" charset="0"/>
              </a:rPr>
              <a:t>Vì ta là người</a:t>
            </a:r>
            <a:endParaRPr lang="vi-VN" sz="4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vi-VN" sz="2800" dirty="0">
                <a:latin typeface="Cambria" panose="02040503050406030204" pitchFamily="18" charset="0"/>
                <a:ea typeface="Cambria" panose="02040503050406030204" pitchFamily="18" charset="0"/>
              </a:rPr>
              <a:t>TIÊU DÙNG THÔNG MINH</a:t>
            </a:r>
            <a:endParaRPr lang="en-US" sz="4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r"/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(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Thuỵ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Anh)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5799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</p:bldLst>
  </p:timing>
</p:sld>
</file>

<file path=ppt/theme/theme1.xml><?xml version="1.0" encoding="utf-8"?>
<a:theme xmlns:a="http://schemas.openxmlformats.org/drawingml/2006/main" name="Office 主题​​">
  <a:themeElements>
    <a:clrScheme name="自定义 1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B232D"/>
      </a:accent1>
      <a:accent2>
        <a:srgbClr val="F6F00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0F0F0"/>
        </a:solidFill>
        <a:ln w="76200">
          <a:solidFill>
            <a:srgbClr val="F5B8F6"/>
          </a:solidFill>
          <a:prstDash val="dash"/>
        </a:ln>
      </a:spPr>
      <a:bodyPr rtlCol="0" anchor="ctr"/>
      <a:lstStyle>
        <a:defPPr algn="ctr">
          <a:defRPr/>
        </a:defPPr>
      </a:lstStyle>
      <a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357</Words>
  <Application>Microsoft Office PowerPoint</Application>
  <PresentationFormat>Widescreen</PresentationFormat>
  <Paragraphs>42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等线</vt:lpstr>
      <vt:lpstr>Arial</vt:lpstr>
      <vt:lpstr>Calibri</vt:lpstr>
      <vt:lpstr>Calibri Light</vt:lpstr>
      <vt:lpstr>Cambria</vt:lpstr>
      <vt:lpstr>Times New Roman</vt:lpstr>
      <vt:lpstr>Office 主题​​</vt:lpstr>
      <vt:lpstr>Chủ đề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Administrator</cp:lastModifiedBy>
  <cp:revision>37</cp:revision>
  <dcterms:created xsi:type="dcterms:W3CDTF">2023-10-29T11:45:59Z</dcterms:created>
  <dcterms:modified xsi:type="dcterms:W3CDTF">2026-04-14T03:13:45Z</dcterms:modified>
</cp:coreProperties>
</file>