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6"/>
  </p:notesMasterIdLst>
  <p:sldIdLst>
    <p:sldId id="401" r:id="rId4"/>
    <p:sldId id="3951" r:id="rId5"/>
    <p:sldId id="3952" r:id="rId6"/>
    <p:sldId id="3953" r:id="rId7"/>
    <p:sldId id="3954" r:id="rId8"/>
    <p:sldId id="293" r:id="rId9"/>
    <p:sldId id="3962" r:id="rId10"/>
    <p:sldId id="3965" r:id="rId11"/>
    <p:sldId id="3975" r:id="rId12"/>
    <p:sldId id="3972" r:id="rId13"/>
    <p:sldId id="3976" r:id="rId14"/>
    <p:sldId id="5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62E97-36E8-4E31-A18B-ED71AF35506C}" type="datetimeFigureOut">
              <a:rPr lang="en-US" smtClean="0"/>
              <a:t>14/04/2026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25689-DD1E-4CAE-BEFB-842ABE6E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76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28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86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62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6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80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4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8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2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1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6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16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7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8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5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467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940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347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199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348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64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779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36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948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617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813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2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80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321921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659416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17625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602494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684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727253"/>
      </p:ext>
    </p:extLst>
  </p:cSld>
  <p:clrMapOvr>
    <a:masterClrMapping/>
  </p:clrMapOvr>
  <p:transition spd="slow" advClick="0" advTm="200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141514"/>
      </p:ext>
    </p:extLst>
  </p:cSld>
  <p:clrMapOvr>
    <a:masterClrMapping/>
  </p:clrMapOvr>
  <p:transition spd="slow" advClick="0" advTm="200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193447"/>
      </p:ext>
    </p:extLst>
  </p:cSld>
  <p:clrMapOvr>
    <a:masterClrMapping/>
  </p:clrMapOvr>
  <p:transition spd="slow" advClick="0" advTm="200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208861"/>
      </p:ext>
    </p:extLst>
  </p:cSld>
  <p:clrMapOvr>
    <a:masterClrMapping/>
  </p:clrMapOvr>
  <p:transition spd="slow" advClick="0" advTm="200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97247"/>
      </p:ext>
    </p:extLst>
  </p:cSld>
  <p:clrMapOvr>
    <a:masterClrMapping/>
  </p:clrMapOvr>
  <p:transition spd="slow" advClick="0" advTm="2000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538365"/>
      </p:ext>
    </p:extLst>
  </p:cSld>
  <p:clrMapOvr>
    <a:masterClrMapping/>
  </p:clrMapOvr>
  <p:transition spd="slow" advClick="0" advTm="2000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75190"/>
      </p:ext>
    </p:extLst>
  </p:cSld>
  <p:clrMapOvr>
    <a:masterClrMapping/>
  </p:clrMapOvr>
  <p:transition spd="slow" advClick="0" advTm="2000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381145"/>
      </p:ext>
    </p:extLst>
  </p:cSld>
  <p:clrMapOvr>
    <a:masterClrMapping/>
  </p:clrMapOvr>
  <p:transition spd="slow" advClick="0" advTm="2000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6326"/>
      </p:ext>
    </p:extLst>
  </p:cSld>
  <p:clrMapOvr>
    <a:masterClrMapping/>
  </p:clrMapOvr>
  <p:transition spd="slow" advClick="0" advTm="2000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185006"/>
      </p:ext>
    </p:extLst>
  </p:cSld>
  <p:clrMapOvr>
    <a:masterClrMapping/>
  </p:clrMapOvr>
  <p:transition spd="slow" advClick="0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660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45599"/>
      </p:ext>
    </p:extLst>
  </p:cSld>
  <p:clrMapOvr>
    <a:masterClrMapping/>
  </p:clrMapOvr>
  <p:transition spd="slow" advClick="0" advTm="2000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849512"/>
      </p:ext>
    </p:extLst>
  </p:cSld>
  <p:clrMapOvr>
    <a:masterClrMapping/>
  </p:clrMapOvr>
  <p:transition spd="slow" advClick="0" advTm="2000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442726"/>
      </p:ext>
    </p:extLst>
  </p:cSld>
  <p:clrMapOvr>
    <a:masterClrMapping/>
  </p:clrMapOvr>
  <p:transition spd="slow" advClick="0" advTm="2000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557813"/>
      </p:ext>
    </p:extLst>
  </p:cSld>
  <p:clrMapOvr>
    <a:masterClrMapping/>
  </p:clrMapOvr>
  <p:transition spd="slow" advClick="0" advTm="2000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539814"/>
      </p:ext>
    </p:extLst>
  </p:cSld>
  <p:clrMapOvr>
    <a:masterClrMapping/>
  </p:clrMapOvr>
  <p:transition spd="slow" advClick="0" advTm="2000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427829"/>
      </p:ext>
    </p:extLst>
  </p:cSld>
  <p:clrMapOvr>
    <a:masterClrMapping/>
  </p:clrMapOvr>
  <p:transition spd="slow" advClick="0" advTm="2000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292346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229454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876340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154859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5069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49984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810261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821021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736258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944493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905890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58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08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56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6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3E7A2F6-44BA-453F-A05A-7E316B1066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5112F26-3B41-BB97-125B-7BB49949EE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5" y="2286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2EE5880-8C4C-41FF-867A-31F1A54973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9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8304AED-DF9B-45BE-A7C1-B5D2FD9E53CB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21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  <p:sldLayoutId id="2147483727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sv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0C478-C035-FA6F-AA34-F931B28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29" y="447"/>
            <a:ext cx="12190413" cy="7140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62439-CF74-0E00-34EA-EDB8372EC665}"/>
              </a:ext>
            </a:extLst>
          </p:cNvPr>
          <p:cNvSpPr txBox="1"/>
          <p:nvPr/>
        </p:nvSpPr>
        <p:spPr>
          <a:xfrm>
            <a:off x="50662" y="1180992"/>
            <a:ext cx="12057080" cy="132326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A38FDC1-6A6C-54F5-7E8E-7326CD88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8" y="2708824"/>
            <a:ext cx="12190412" cy="12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nấm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ình động con bướm">
            <a:extLst>
              <a:ext uri="{FF2B5EF4-FFF2-40B4-BE49-F238E27FC236}">
                <a16:creationId xmlns:a16="http://schemas.microsoft.com/office/drawing/2014/main" id="{F754281D-D15C-B244-9762-7C27AF54A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792">
            <a:off x="11159276" y="2674807"/>
            <a:ext cx="1161899" cy="87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ết quả hình ảnh cho hình động con bướm">
            <a:extLst>
              <a:ext uri="{FF2B5EF4-FFF2-40B4-BE49-F238E27FC236}">
                <a16:creationId xmlns:a16="http://schemas.microsoft.com/office/drawing/2014/main" id="{FBF50010-B9A7-4DF3-1D67-9A0E7A5E93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6">
            <a:off x="527939" y="85006"/>
            <a:ext cx="1022877" cy="116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2241" y="254376"/>
            <a:ext cx="5084086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PHƯỜNG HƯNG ĐẠO</a:t>
            </a:r>
          </a:p>
          <a:p>
            <a:pPr algn="ctr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 HỌC ĐA PHÚC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2622" y="831234"/>
            <a:ext cx="1356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0309" y="4562094"/>
            <a:ext cx="6658944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 THỰC HIỆN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PHẠM THỊ THU HƯƠNG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CF9D60-424C-0F14-9D5F-54B7A36B9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013753"/>
              </p:ext>
            </p:extLst>
          </p:nvPr>
        </p:nvGraphicFramePr>
        <p:xfrm>
          <a:off x="893852" y="770562"/>
          <a:ext cx="9976207" cy="5210709"/>
        </p:xfrm>
        <a:graphic>
          <a:graphicData uri="http://schemas.openxmlformats.org/drawingml/2006/table">
            <a:tbl>
              <a:tblPr/>
              <a:tblGrid>
                <a:gridCol w="1623317">
                  <a:extLst>
                    <a:ext uri="{9D8B030D-6E8A-4147-A177-3AD203B41FA5}">
                      <a16:colId xmlns:a16="http://schemas.microsoft.com/office/drawing/2014/main" val="1440104983"/>
                    </a:ext>
                  </a:extLst>
                </a:gridCol>
                <a:gridCol w="1777429">
                  <a:extLst>
                    <a:ext uri="{9D8B030D-6E8A-4147-A177-3AD203B41FA5}">
                      <a16:colId xmlns:a16="http://schemas.microsoft.com/office/drawing/2014/main" val="3124678153"/>
                    </a:ext>
                  </a:extLst>
                </a:gridCol>
                <a:gridCol w="3873357">
                  <a:extLst>
                    <a:ext uri="{9D8B030D-6E8A-4147-A177-3AD203B41FA5}">
                      <a16:colId xmlns:a16="http://schemas.microsoft.com/office/drawing/2014/main" val="1597364794"/>
                    </a:ext>
                  </a:extLst>
                </a:gridCol>
                <a:gridCol w="2702104">
                  <a:extLst>
                    <a:ext uri="{9D8B030D-6E8A-4147-A177-3AD203B41FA5}">
                      <a16:colId xmlns:a16="http://schemas.microsoft.com/office/drawing/2014/main" val="3617709284"/>
                    </a:ext>
                  </a:extLst>
                </a:gridCol>
              </a:tblGrid>
              <a:tr h="11787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Nơi sống</a:t>
                      </a:r>
                      <a:endParaRPr lang="vi-V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Ích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lợi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hại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89505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rơm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Rơm, rạ mục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 thức ăn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30095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sò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648624"/>
                  </a:ext>
                </a:extLst>
              </a:tr>
              <a:tr h="7808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tai mèo (mộc nhĩ)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66194"/>
                  </a:ext>
                </a:extLst>
              </a:tr>
              <a:tr h="7974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mốc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3993"/>
                  </a:ext>
                </a:extLst>
              </a:tr>
              <a:tr h="9554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men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87576"/>
                  </a:ext>
                </a:extLst>
              </a:tr>
              <a:tr h="5359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độc đỏ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4787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45A61A-FE21-8761-59EE-3A55927A7A2B}"/>
              </a:ext>
            </a:extLst>
          </p:cNvPr>
          <p:cNvSpPr txBox="1"/>
          <p:nvPr/>
        </p:nvSpPr>
        <p:spPr>
          <a:xfrm>
            <a:off x="5250095" y="2404152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 cây khô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B4784-AC3C-7D01-FE9B-2289AF6D9976}"/>
              </a:ext>
            </a:extLst>
          </p:cNvPr>
          <p:cNvSpPr txBox="1"/>
          <p:nvPr/>
        </p:nvSpPr>
        <p:spPr>
          <a:xfrm>
            <a:off x="8435084" y="2373331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thức ăn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178F-EC59-8E64-AAA7-5071589D8F3D}"/>
              </a:ext>
            </a:extLst>
          </p:cNvPr>
          <p:cNvSpPr txBox="1"/>
          <p:nvPr/>
        </p:nvSpPr>
        <p:spPr>
          <a:xfrm>
            <a:off x="5106257" y="3051426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Gỗ mục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822B51-E956-08E9-7ECB-B00D809CD7DD}"/>
              </a:ext>
            </a:extLst>
          </p:cNvPr>
          <p:cNvSpPr txBox="1"/>
          <p:nvPr/>
        </p:nvSpPr>
        <p:spPr>
          <a:xfrm>
            <a:off x="8270697" y="3010329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thức ăn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525CA-79E2-D2D9-7441-7DF014DD20C1}"/>
              </a:ext>
            </a:extLst>
          </p:cNvPr>
          <p:cNvSpPr txBox="1"/>
          <p:nvPr/>
        </p:nvSpPr>
        <p:spPr>
          <a:xfrm>
            <a:off x="4500081" y="3863084"/>
            <a:ext cx="356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phẩm để lâu ngày...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C88D9-2FE5-98A7-9E9C-F8762C979A97}"/>
              </a:ext>
            </a:extLst>
          </p:cNvPr>
          <p:cNvSpPr txBox="1"/>
          <p:nvPr/>
        </p:nvSpPr>
        <p:spPr>
          <a:xfrm>
            <a:off x="8075486" y="3719246"/>
            <a:ext cx="270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 hại thực phẩm, hỏng đồ dùng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3703B2-B9E4-40CA-0F61-28FF5FEF2E76}"/>
              </a:ext>
            </a:extLst>
          </p:cNvPr>
          <p:cNvSpPr txBox="1"/>
          <p:nvPr/>
        </p:nvSpPr>
        <p:spPr>
          <a:xfrm>
            <a:off x="4294598" y="4561727"/>
            <a:ext cx="373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trái cây và quả mọng, trong dạ dày của động vật và trên da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5BCE8B-3E39-5D47-E0D9-D2522F3B64B1}"/>
              </a:ext>
            </a:extLst>
          </p:cNvPr>
          <p:cNvSpPr txBox="1"/>
          <p:nvPr/>
        </p:nvSpPr>
        <p:spPr>
          <a:xfrm>
            <a:off x="8096034" y="4551454"/>
            <a:ext cx="270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trong chế biến thực phẩm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3B68E6-9798-DA6D-125F-FBCD4F1C311C}"/>
              </a:ext>
            </a:extLst>
          </p:cNvPr>
          <p:cNvSpPr txBox="1"/>
          <p:nvPr/>
        </p:nvSpPr>
        <p:spPr>
          <a:xfrm>
            <a:off x="4407614" y="5404208"/>
            <a:ext cx="373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đất, cây mục...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3C7553-EAC9-50F8-D132-0E49ECBCDCF3}"/>
              </a:ext>
            </a:extLst>
          </p:cNvPr>
          <p:cNvSpPr txBox="1"/>
          <p:nvPr/>
        </p:nvSpPr>
        <p:spPr>
          <a:xfrm>
            <a:off x="8085760" y="5435031"/>
            <a:ext cx="287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 độc nếu ăn phải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F8386F0-B2E5-45DF-A34E-E0DE44B0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93" y="526424"/>
            <a:ext cx="91253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BBC07C0-69F1-942A-DCF9-230C36B9B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933" y="1651677"/>
            <a:ext cx="4610100" cy="4705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A6D338-5B0A-7CD1-8F91-CD99951F1E84}"/>
              </a:ext>
            </a:extLst>
          </p:cNvPr>
          <p:cNvSpPr/>
          <p:nvPr/>
        </p:nvSpPr>
        <p:spPr>
          <a:xfrm>
            <a:off x="1232900" y="2219219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6A445-6E9D-CDFF-5679-BCFD2C1415A4}"/>
              </a:ext>
            </a:extLst>
          </p:cNvPr>
          <p:cNvSpPr/>
          <p:nvPr/>
        </p:nvSpPr>
        <p:spPr>
          <a:xfrm>
            <a:off x="8291246" y="2116478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344DE-AAB3-6DAF-88D9-2130456F6169}"/>
              </a:ext>
            </a:extLst>
          </p:cNvPr>
          <p:cNvSpPr/>
          <p:nvPr/>
        </p:nvSpPr>
        <p:spPr>
          <a:xfrm>
            <a:off x="2311685" y="3688424"/>
            <a:ext cx="1356190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Sấy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C80B8-6A0F-D3F4-ED29-DB8762EF800C}"/>
              </a:ext>
            </a:extLst>
          </p:cNvPr>
          <p:cNvSpPr/>
          <p:nvPr/>
        </p:nvSpPr>
        <p:spPr>
          <a:xfrm>
            <a:off x="8393985" y="3154166"/>
            <a:ext cx="3164441" cy="1078787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73C369-B06C-0F41-0FEF-50AACF5D0550}"/>
              </a:ext>
            </a:extLst>
          </p:cNvPr>
          <p:cNvSpPr/>
          <p:nvPr/>
        </p:nvSpPr>
        <p:spPr>
          <a:xfrm>
            <a:off x="565077" y="4931595"/>
            <a:ext cx="3164441" cy="1078787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CA29DE-EF3B-ACA5-81D5-0DBE5810FA3E}"/>
              </a:ext>
            </a:extLst>
          </p:cNvPr>
          <p:cNvSpPr/>
          <p:nvPr/>
        </p:nvSpPr>
        <p:spPr>
          <a:xfrm>
            <a:off x="8342617" y="5137080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7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8E87BF-FE7A-4A46-9363-0C99ECB46743}"/>
              </a:ext>
            </a:extLst>
          </p:cNvPr>
          <p:cNvSpPr txBox="1">
            <a:spLocks/>
          </p:cNvSpPr>
          <p:nvPr/>
        </p:nvSpPr>
        <p:spPr>
          <a:xfrm>
            <a:off x="1481783" y="340146"/>
            <a:ext cx="9228435" cy="2301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 w="762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Trò chơi</a:t>
            </a:r>
            <a:endParaRPr kumimoji="0" lang="en-US" sz="7200" b="0" i="0" u="none" strike="noStrike" kern="1200" cap="none" spc="0" normalizeH="0" baseline="0" noProof="0" dirty="0">
              <a:ln w="76200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0CBBF4-F958-4A25-80A1-D61312C8F939}"/>
              </a:ext>
            </a:extLst>
          </p:cNvPr>
          <p:cNvSpPr/>
          <p:nvPr/>
        </p:nvSpPr>
        <p:spPr>
          <a:xfrm>
            <a:off x="2976091" y="1420828"/>
            <a:ext cx="62398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endParaRPr kumimoji="0" lang="en-US" sz="8000" b="1" i="0" u="none" strike="noStrike" kern="1200" cap="none" spc="0" normalizeH="0" baseline="0" noProof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id="{2A7C4DC7-9787-4CA6-ACB4-5DC3D2ED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4569" y="1393099"/>
            <a:ext cx="2715673" cy="2715673"/>
          </a:xfrm>
          <a:prstGeom prst="rect">
            <a:avLst/>
          </a:prstGeom>
        </p:spPr>
      </p:pic>
      <p:pic>
        <p:nvPicPr>
          <p:cNvPr id="17" name="Graphic 16" descr="Heart">
            <a:extLst>
              <a:ext uri="{FF2B5EF4-FFF2-40B4-BE49-F238E27FC236}">
                <a16:creationId xmlns:a16="http://schemas.microsoft.com/office/drawing/2014/main" id="{3344677E-4162-4ACD-A585-837A9A0F1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84253">
            <a:off x="2080926" y="1146551"/>
            <a:ext cx="995866" cy="99586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BA5514-AB98-40CE-BF65-4EBE6CEB805D}"/>
              </a:ext>
            </a:extLst>
          </p:cNvPr>
          <p:cNvGrpSpPr/>
          <p:nvPr/>
        </p:nvGrpSpPr>
        <p:grpSpPr>
          <a:xfrm>
            <a:off x="6836961" y="3157645"/>
            <a:ext cx="2828146" cy="3057773"/>
            <a:chOff x="6836961" y="3157645"/>
            <a:chExt cx="2828146" cy="3057773"/>
          </a:xfrm>
        </p:grpSpPr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id="{05EBE566-7AD8-47ED-9E6C-CEC0CB188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094324">
              <a:off x="8437876" y="4823557"/>
              <a:ext cx="1227231" cy="1227231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D3CFD1FF-86D6-43BE-9E9D-89EA6E683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36961" y="3157645"/>
              <a:ext cx="2258285" cy="305777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B08F48-58B6-46D9-AE73-E5C8D8B10119}"/>
              </a:ext>
            </a:extLst>
          </p:cNvPr>
          <p:cNvGrpSpPr/>
          <p:nvPr/>
        </p:nvGrpSpPr>
        <p:grpSpPr>
          <a:xfrm>
            <a:off x="2179456" y="3315717"/>
            <a:ext cx="2846570" cy="3091256"/>
            <a:chOff x="2116475" y="3315717"/>
            <a:chExt cx="2846570" cy="3091256"/>
          </a:xfrm>
        </p:grpSpPr>
        <p:pic>
          <p:nvPicPr>
            <p:cNvPr id="16" name="Graphic 15" descr="Heart">
              <a:extLst>
                <a:ext uri="{FF2B5EF4-FFF2-40B4-BE49-F238E27FC236}">
                  <a16:creationId xmlns:a16="http://schemas.microsoft.com/office/drawing/2014/main" id="{34D24341-FBF3-4B60-A141-542F5ADAD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004939">
              <a:off x="2116475" y="4834817"/>
              <a:ext cx="1572156" cy="1572156"/>
            </a:xfrm>
            <a:prstGeom prst="rect">
              <a:avLst/>
            </a:prstGeom>
          </p:spPr>
        </p:pic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7CA985D2-8BFD-4A20-82C3-6B578BF06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55742" y="3315717"/>
              <a:ext cx="2107303" cy="298353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10C9C1-0B0A-47A6-B09A-4AE1145F534A}"/>
              </a:ext>
            </a:extLst>
          </p:cNvPr>
          <p:cNvGrpSpPr/>
          <p:nvPr/>
        </p:nvGrpSpPr>
        <p:grpSpPr>
          <a:xfrm>
            <a:off x="4780336" y="2939261"/>
            <a:ext cx="2447125" cy="3748931"/>
            <a:chOff x="4717355" y="2939261"/>
            <a:chExt cx="2447125" cy="3748931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B226370C-F8F1-46EC-A698-DDCC7BEDD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7355" y="2939261"/>
              <a:ext cx="2447125" cy="3276157"/>
            </a:xfrm>
            <a:prstGeom prst="rect">
              <a:avLst/>
            </a:prstGeom>
          </p:spPr>
        </p:pic>
        <p:pic>
          <p:nvPicPr>
            <p:cNvPr id="21" name="Graphic 20" descr="Heart">
              <a:extLst>
                <a:ext uri="{FF2B5EF4-FFF2-40B4-BE49-F238E27FC236}">
                  <a16:creationId xmlns:a16="http://schemas.microsoft.com/office/drawing/2014/main" id="{6CF8ADAE-7151-4A01-908F-D16E97ED0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92555">
              <a:off x="5331713" y="5470307"/>
              <a:ext cx="1217885" cy="1217885"/>
            </a:xfrm>
            <a:prstGeom prst="rect">
              <a:avLst/>
            </a:prstGeom>
          </p:spPr>
        </p:pic>
      </p:grpSp>
      <p:pic>
        <p:nvPicPr>
          <p:cNvPr id="22" name="Graphic 21" descr="Heart">
            <a:extLst>
              <a:ext uri="{FF2B5EF4-FFF2-40B4-BE49-F238E27FC236}">
                <a16:creationId xmlns:a16="http://schemas.microsoft.com/office/drawing/2014/main" id="{F0DAE4B7-5D6D-40F7-9D82-D06E1DEDFC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319884">
            <a:off x="1082152" y="2999709"/>
            <a:ext cx="926486" cy="92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328612" y="428625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2494857" y="2187121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đỏ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trắng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2494857" y="3161971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hương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đùi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EF9C8-22E5-4CD9-B70A-F1021736E27E}"/>
              </a:ext>
            </a:extLst>
          </p:cNvPr>
          <p:cNvSpPr txBox="1"/>
          <p:nvPr/>
        </p:nvSpPr>
        <p:spPr>
          <a:xfrm>
            <a:off x="2494857" y="3967754"/>
            <a:ext cx="7052275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tai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mèo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id="{A4842CB6-529B-4401-A870-71DAE4FC0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8561" y="2114407"/>
            <a:ext cx="1224992" cy="12249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2551980-E071-4DBD-9DC7-CFB66E2AE40F}"/>
              </a:ext>
            </a:extLst>
          </p:cNvPr>
          <p:cNvGrpSpPr/>
          <p:nvPr/>
        </p:nvGrpSpPr>
        <p:grpSpPr>
          <a:xfrm>
            <a:off x="8757303" y="3485050"/>
            <a:ext cx="2846570" cy="3091256"/>
            <a:chOff x="2116475" y="3315717"/>
            <a:chExt cx="2846570" cy="3091256"/>
          </a:xfrm>
        </p:grpSpPr>
        <p:pic>
          <p:nvPicPr>
            <p:cNvPr id="12" name="Graphic 11" descr="Heart">
              <a:extLst>
                <a:ext uri="{FF2B5EF4-FFF2-40B4-BE49-F238E27FC236}">
                  <a16:creationId xmlns:a16="http://schemas.microsoft.com/office/drawing/2014/main" id="{C2BCC915-3814-4A92-BA2C-90DD64D31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004939">
              <a:off x="2116475" y="4834817"/>
              <a:ext cx="1572156" cy="1572156"/>
            </a:xfrm>
            <a:prstGeom prst="rect">
              <a:avLst/>
            </a:pr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70DBB619-B27D-4BB1-A15B-8C7B3152E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5742" y="3315717"/>
              <a:ext cx="2107303" cy="2983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4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328612" y="428625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2909718" y="2062905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quay,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2909718" y="2899172"/>
            <a:ext cx="6700307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nấu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canh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xào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luộc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8F0E49-3633-4C67-806F-0DF4BE886671}"/>
              </a:ext>
            </a:extLst>
          </p:cNvPr>
          <p:cNvSpPr txBox="1"/>
          <p:nvPr/>
        </p:nvSpPr>
        <p:spPr>
          <a:xfrm>
            <a:off x="2968986" y="4052668"/>
            <a:ext cx="7984764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ngâm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50B839-0C44-4937-9527-0FFF65FD0267}"/>
              </a:ext>
            </a:extLst>
          </p:cNvPr>
          <p:cNvGrpSpPr/>
          <p:nvPr/>
        </p:nvGrpSpPr>
        <p:grpSpPr>
          <a:xfrm>
            <a:off x="9744875" y="3109069"/>
            <a:ext cx="2447125" cy="3748931"/>
            <a:chOff x="4717355" y="2939261"/>
            <a:chExt cx="2447125" cy="3748931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D1C15819-8389-4805-8DDF-29B7C1E8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7355" y="2939261"/>
              <a:ext cx="2447125" cy="3276157"/>
            </a:xfrm>
            <a:prstGeom prst="rect">
              <a:avLst/>
            </a:prstGeom>
          </p:spPr>
        </p:pic>
        <p:pic>
          <p:nvPicPr>
            <p:cNvPr id="12" name="Graphic 11" descr="Heart">
              <a:extLst>
                <a:ext uri="{FF2B5EF4-FFF2-40B4-BE49-F238E27FC236}">
                  <a16:creationId xmlns:a16="http://schemas.microsoft.com/office/drawing/2014/main" id="{F7A807EB-D10E-4CD8-B678-C31FC304F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2555">
              <a:off x="5331713" y="5470307"/>
              <a:ext cx="1217885" cy="1217885"/>
            </a:xfrm>
            <a:prstGeom prst="rect">
              <a:avLst/>
            </a:prstGeom>
          </p:spPr>
        </p:pic>
      </p:grpSp>
      <p:pic>
        <p:nvPicPr>
          <p:cNvPr id="13" name="Graphic 12" descr="Heart with pulse">
            <a:extLst>
              <a:ext uri="{FF2B5EF4-FFF2-40B4-BE49-F238E27FC236}">
                <a16:creationId xmlns:a16="http://schemas.microsoft.com/office/drawing/2014/main" id="{FF6D5898-CA2D-4B7E-8FFC-43C6DD5BA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0916" y="3912608"/>
            <a:ext cx="1224992" cy="1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422275" y="597958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thường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sắc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4123414" y="1962352"/>
            <a:ext cx="4164955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trắng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4123414" y="2920909"/>
            <a:ext cx="3898568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EF9C8-22E5-4CD9-B70A-F1021736E27E}"/>
              </a:ext>
            </a:extLst>
          </p:cNvPr>
          <p:cNvSpPr txBox="1"/>
          <p:nvPr/>
        </p:nvSpPr>
        <p:spPr>
          <a:xfrm>
            <a:off x="4191147" y="3801251"/>
            <a:ext cx="3898568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57B6A3-28E6-41E9-A701-0861088969DA}"/>
              </a:ext>
            </a:extLst>
          </p:cNvPr>
          <p:cNvGrpSpPr/>
          <p:nvPr/>
        </p:nvGrpSpPr>
        <p:grpSpPr>
          <a:xfrm>
            <a:off x="9066064" y="3608939"/>
            <a:ext cx="2828146" cy="3057773"/>
            <a:chOff x="6836961" y="3157645"/>
            <a:chExt cx="2828146" cy="3057773"/>
          </a:xfrm>
        </p:grpSpPr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id="{84430DFD-EA93-416B-9E15-C78C87141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094324">
              <a:off x="8437876" y="4823557"/>
              <a:ext cx="1227231" cy="1227231"/>
            </a:xfrm>
            <a:prstGeom prst="rect">
              <a:avLst/>
            </a:prstGeom>
          </p:spPr>
        </p:pic>
        <p:pic>
          <p:nvPicPr>
            <p:cNvPr id="12" name="图片 12">
              <a:extLst>
                <a:ext uri="{FF2B5EF4-FFF2-40B4-BE49-F238E27FC236}">
                  <a16:creationId xmlns:a16="http://schemas.microsoft.com/office/drawing/2014/main" id="{2F37F0BD-D2B9-4351-8BCA-90BE09C0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6961" y="3157645"/>
              <a:ext cx="2258285" cy="3057773"/>
            </a:xfrm>
            <a:prstGeom prst="rect">
              <a:avLst/>
            </a:prstGeom>
          </p:spPr>
        </p:pic>
      </p:grpSp>
      <p:pic>
        <p:nvPicPr>
          <p:cNvPr id="13" name="Graphic 12" descr="Heart with pulse">
            <a:extLst>
              <a:ext uri="{FF2B5EF4-FFF2-40B4-BE49-F238E27FC236}">
                <a16:creationId xmlns:a16="http://schemas.microsoft.com/office/drawing/2014/main" id="{BAAFBE23-9816-40F7-BDB9-72948CAB4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4111" y="2816504"/>
            <a:ext cx="1224992" cy="1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67F1BCB-BA12-4A98-92D9-F65723E1E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0" y="0"/>
            <a:ext cx="12937639" cy="6917789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D90EE3-BECD-4184-9A5D-3043A5163C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5" b="67145"/>
          <a:stretch>
            <a:fillRect/>
          </a:stretch>
        </p:blipFill>
        <p:spPr>
          <a:xfrm>
            <a:off x="874127" y="2558287"/>
            <a:ext cx="3658347" cy="19582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E88B10-EA80-42D6-9B3C-15B2B9812B50}"/>
              </a:ext>
            </a:extLst>
          </p:cNvPr>
          <p:cNvSpPr/>
          <p:nvPr/>
        </p:nvSpPr>
        <p:spPr>
          <a:xfrm>
            <a:off x="4433303" y="2767279"/>
            <a:ext cx="47615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A8C49226-A668-417F-B200-74D459DF37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1" t="10173" b="10285"/>
          <a:stretch/>
        </p:blipFill>
        <p:spPr>
          <a:xfrm>
            <a:off x="8579184" y="2359360"/>
            <a:ext cx="3834490" cy="44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F8386F0-B2E5-45DF-A34E-E0DE44B0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93" y="680536"/>
            <a:ext cx="91253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sơ đồ hình 1, hãy nêu đặc điểm, các bộ phận, ích lợi và tác hại của nấm đối với đời sống của con người và sinh vật.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765FE5-BC4F-2D9C-4385-CA5E6D334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211" y="1689029"/>
            <a:ext cx="51244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B341E9-FDEE-7B83-A12D-27DB29D5329C}"/>
              </a:ext>
            </a:extLst>
          </p:cNvPr>
          <p:cNvSpPr txBox="1"/>
          <p:nvPr/>
        </p:nvSpPr>
        <p:spPr>
          <a:xfrm>
            <a:off x="1006868" y="904126"/>
            <a:ext cx="1065430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Đặc điểm:</a:t>
            </a: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ấm rất đa dạng</a:t>
            </a: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Nấm có hình dạng, kích thước, màu sắc và nơi sống rất khác nhau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(đất ẩm, rơm rạ mục, thức ăn, hoa quả);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Nấm mũ</a:t>
            </a: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thường có một số bộ phận như mũ nấm, thân nấm và chân nấm.</a:t>
            </a:r>
          </a:p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Ích lợi:</a:t>
            </a: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Một số nấm được dùng làm thức ăn có hình dáng, màu sắc khác nhau;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Nấm men được dùng trong chế biến thực phẩm tạo ra các sản phẩm lên men như bánh mì, rượu, bia,…</a:t>
            </a:r>
          </a:p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Tác hại: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Một số nấm có hại với đời sống của con người và sinh vật. Trong đó có nhiều nấm gây hỏng thực phẩm như nấm mốc và nấm độc.)</a:t>
            </a:r>
          </a:p>
        </p:txBody>
      </p:sp>
    </p:spTree>
    <p:extLst>
      <p:ext uri="{BB962C8B-B14F-4D97-AF65-F5344CB8AC3E}">
        <p14:creationId xmlns:p14="http://schemas.microsoft.com/office/powerpoint/2010/main" val="291327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F8386F0-B2E5-45DF-A34E-E0DE44B0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93" y="680536"/>
            <a:ext cx="91253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 luận và hoàn thành bảng theo gợi ý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3149CD-84CA-8467-77D6-A08BFE4C4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95750"/>
              </p:ext>
            </p:extLst>
          </p:nvPr>
        </p:nvGraphicFramePr>
        <p:xfrm>
          <a:off x="2219218" y="1890445"/>
          <a:ext cx="8106312" cy="4257011"/>
        </p:xfrm>
        <a:graphic>
          <a:graphicData uri="http://schemas.openxmlformats.org/drawingml/2006/table">
            <a:tbl>
              <a:tblPr/>
              <a:tblGrid>
                <a:gridCol w="2026578">
                  <a:extLst>
                    <a:ext uri="{9D8B030D-6E8A-4147-A177-3AD203B41FA5}">
                      <a16:colId xmlns:a16="http://schemas.microsoft.com/office/drawing/2014/main" val="1440104983"/>
                    </a:ext>
                  </a:extLst>
                </a:gridCol>
                <a:gridCol w="2026578">
                  <a:extLst>
                    <a:ext uri="{9D8B030D-6E8A-4147-A177-3AD203B41FA5}">
                      <a16:colId xmlns:a16="http://schemas.microsoft.com/office/drawing/2014/main" val="3124678153"/>
                    </a:ext>
                  </a:extLst>
                </a:gridCol>
                <a:gridCol w="2026578">
                  <a:extLst>
                    <a:ext uri="{9D8B030D-6E8A-4147-A177-3AD203B41FA5}">
                      <a16:colId xmlns:a16="http://schemas.microsoft.com/office/drawing/2014/main" val="1597364794"/>
                    </a:ext>
                  </a:extLst>
                </a:gridCol>
                <a:gridCol w="2026578">
                  <a:extLst>
                    <a:ext uri="{9D8B030D-6E8A-4147-A177-3AD203B41FA5}">
                      <a16:colId xmlns:a16="http://schemas.microsoft.com/office/drawing/2014/main" val="3617709284"/>
                    </a:ext>
                  </a:extLst>
                </a:gridCol>
              </a:tblGrid>
              <a:tr h="9440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Nơi sống</a:t>
                      </a:r>
                      <a:endParaRPr lang="vi-V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Ích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lợi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hại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89505"/>
                  </a:ext>
                </a:extLst>
              </a:tr>
              <a:tr h="6518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rơm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Rơm, rạ mục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 thức ăn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30095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sò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648624"/>
                  </a:ext>
                </a:extLst>
              </a:tr>
              <a:tr h="9440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tai mèo (mộc nhĩ)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66194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mốc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3993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men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87576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độc đỏ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47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6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 ​​">
  <a:themeElements>
    <a:clrScheme name="自定义 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6B49"/>
      </a:accent1>
      <a:accent2>
        <a:srgbClr val="D76B49"/>
      </a:accent2>
      <a:accent3>
        <a:srgbClr val="D76B49"/>
      </a:accent3>
      <a:accent4>
        <a:srgbClr val="D76B49"/>
      </a:accent4>
      <a:accent5>
        <a:srgbClr val="D76B49"/>
      </a:accent5>
      <a:accent6>
        <a:srgbClr val="D76B49"/>
      </a:accent6>
      <a:hlink>
        <a:srgbClr val="D76B49"/>
      </a:hlink>
      <a:folHlink>
        <a:srgbClr val="D76B4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567</Words>
  <Application>Microsoft Office PowerPoint</Application>
  <PresentationFormat>Widescreen</PresentationFormat>
  <Paragraphs>97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等线</vt:lpstr>
      <vt:lpstr>等线 Light</vt:lpstr>
      <vt:lpstr>宋体</vt:lpstr>
      <vt:lpstr>Arial</vt:lpstr>
      <vt:lpstr>Calibri</vt:lpstr>
      <vt:lpstr>Calibri Light</vt:lpstr>
      <vt:lpstr>Cambria</vt:lpstr>
      <vt:lpstr>Times New Roman</vt:lpstr>
      <vt:lpstr>华康少女文字W5(P)</vt:lpstr>
      <vt:lpstr>Office 主题​​</vt:lpstr>
      <vt:lpstr>千图网海量PPT模板www.58pic.com ​​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17</cp:revision>
  <dcterms:created xsi:type="dcterms:W3CDTF">2023-11-11T12:57:13Z</dcterms:created>
  <dcterms:modified xsi:type="dcterms:W3CDTF">2026-04-14T01:55:33Z</dcterms:modified>
</cp:coreProperties>
</file>