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700" r:id="rId3"/>
    <p:sldMasterId id="2147483728" r:id="rId4"/>
  </p:sldMasterIdLst>
  <p:notesMasterIdLst>
    <p:notesMasterId r:id="rId22"/>
  </p:notesMasterIdLst>
  <p:sldIdLst>
    <p:sldId id="401" r:id="rId5"/>
    <p:sldId id="258" r:id="rId6"/>
    <p:sldId id="379" r:id="rId7"/>
    <p:sldId id="397" r:id="rId8"/>
    <p:sldId id="2007577494" r:id="rId9"/>
    <p:sldId id="3954" r:id="rId10"/>
    <p:sldId id="260" r:id="rId11"/>
    <p:sldId id="430" r:id="rId12"/>
    <p:sldId id="353" r:id="rId13"/>
    <p:sldId id="350" r:id="rId14"/>
    <p:sldId id="3956" r:id="rId15"/>
    <p:sldId id="2007577495" r:id="rId16"/>
    <p:sldId id="3953" r:id="rId17"/>
    <p:sldId id="274" r:id="rId18"/>
    <p:sldId id="3365" r:id="rId19"/>
    <p:sldId id="441" r:id="rId20"/>
    <p:sldId id="200757749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F167B6-890C-43CC-AAD1-09AC063E43DF}" type="datetimeFigureOut">
              <a:rPr lang="en-US" smtClean="0"/>
              <a:t>14/04/2026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C68052-019D-485B-925A-411B9019E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775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87AE-AB37-47EF-B868-11125CF1B1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87AE-AB37-47EF-B868-11125CF1B1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87AE-AB37-47EF-B868-11125CF1B1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451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5B925-22C6-43BA-9A74-53F784B92F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10600030101010101" charset="-122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10600030101010101" charset="-122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008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85E24-0492-4413-BBC8-A055B0947A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93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14/04/2026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975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14/04/2026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336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14/04/2026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38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14/04/2026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6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14/04/2026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301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14/04/2026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002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14/04/2026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893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14/04/2026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608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14/04/2026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888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14/04/2026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00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14/04/2026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57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14/04/2026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20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14/04/2026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70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14/04/2026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540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14/04/2026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096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14/04/2026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559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14/04/2026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220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8037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2026/4/14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2391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2026/4/14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1692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2026/4/14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5204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2026/4/14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888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14/04/2026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15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2026/4/14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4124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2026/4/14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4300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2026/4/14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6096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2026/4/14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3737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2026/4/14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1359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2026/4/14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6018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2026/4/14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8626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千图网海量PPT模板www.58pic.co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844062" y="641838"/>
            <a:ext cx="3552092" cy="606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5727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488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62F3E-2731-48C3-951A-22E7E2836CCD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7A35F-8A88-46FC-943F-3E539DEA5F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565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14/04/2026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686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81E50-43AB-E007-1D31-82F3476812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93C922-8DF8-EB01-3F03-63E53FDD8E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EFD5D7-1E29-5E3B-99F1-4585A24BF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B1C30-ABDF-4BF3-A65D-A7FEF6A5FF32}" type="datetimeFigureOut">
              <a:rPr lang="en-US" smtClean="0"/>
              <a:t>14/04/2026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97078-BC81-5D3E-3B9A-9D84B0A91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028580-D184-A4F0-84B4-42FB4DF2E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C5AE9-AD34-43D1-89DD-712E0EAE3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2867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6586F-A48C-12CF-E5E5-46D9C74B1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DF758-1B40-1276-5826-E474212CB5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86458-026B-EAF6-532E-98F369A92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B1C30-ABDF-4BF3-A65D-A7FEF6A5FF32}" type="datetimeFigureOut">
              <a:rPr lang="en-US" smtClean="0"/>
              <a:t>14/04/2026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AE5DD-F228-43D9-CDC9-CEE05047C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780314-B11A-477C-A3FF-DE04B9069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C5AE9-AD34-43D1-89DD-712E0EAE3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8487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EE13D-F39E-C281-1C49-CA1A03C36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458D2F-4EF7-D18A-C854-A1643E986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5AA050-E50A-CA9A-B2D1-E9887FFCF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B1C30-ABDF-4BF3-A65D-A7FEF6A5FF32}" type="datetimeFigureOut">
              <a:rPr lang="en-US" smtClean="0"/>
              <a:t>14/04/2026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008B8C-604B-2A46-1C1F-785AE026C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BDDDE-4F57-03EF-CA84-03FE540C2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C5AE9-AD34-43D1-89DD-712E0EAE3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1177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B7CF1-95F2-88EC-81C0-082AED7AD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CEEF8-4B3C-ABD7-48EF-F02FF6958B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386018-3E8F-A9FD-5679-B4450D8688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C40AC6-02CD-5123-4483-BCD39E953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B1C30-ABDF-4BF3-A65D-A7FEF6A5FF32}" type="datetimeFigureOut">
              <a:rPr lang="en-US" smtClean="0"/>
              <a:t>14/04/2026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1029F6-6DE1-4151-E691-5C06541EE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D65613-E9EA-6875-61DE-95CDE2195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C5AE9-AD34-43D1-89DD-712E0EAE3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768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5BB68-8741-3197-AEC5-6913DCFD6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53E99-9C75-0BFB-3F82-4D46371ED4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E4ED2B-074D-6365-5710-C92B85CD4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20F11D-F766-22AA-6C4C-D5C1CDA446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37DFBC-CFAC-1635-987F-D16B4C793C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48B7AB-092D-B1D4-1DBF-723C4E078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B1C30-ABDF-4BF3-A65D-A7FEF6A5FF32}" type="datetimeFigureOut">
              <a:rPr lang="en-US" smtClean="0"/>
              <a:t>14/04/2026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E5A536-952A-DA85-D986-9FE9B240F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CADB-6F85-03F4-2D51-1D232E3BA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C5AE9-AD34-43D1-89DD-712E0EAE3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2571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C6887-B68E-2B01-01FB-FC6658273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39D0B0-D9EB-7D6B-3E59-3C76880C4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B1C30-ABDF-4BF3-A65D-A7FEF6A5FF32}" type="datetimeFigureOut">
              <a:rPr lang="en-US" smtClean="0"/>
              <a:t>14/04/2026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A85D8A-F00D-2A45-C129-B46A020B3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47357C-7D44-9FB8-C8B7-76CA16779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C5AE9-AD34-43D1-89DD-712E0EAE3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0705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69DC18-566D-D5AF-8918-68B02F36D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B1C30-ABDF-4BF3-A65D-A7FEF6A5FF32}" type="datetimeFigureOut">
              <a:rPr lang="en-US" smtClean="0"/>
              <a:t>14/04/2026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D44A73-D407-AB17-CBD3-6102FA729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06B3AF-5AD1-6255-D07B-FEA0ABC8C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C5AE9-AD34-43D1-89DD-712E0EAE3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27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EE42-08B3-3C94-3B26-7E0121BFF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FB41F-C915-E4B0-89AF-85332C1F5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0B4FE3-6BF5-84B6-5BAD-C2D1870D6A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71A689-9CED-74E6-29D8-E606FDF92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B1C30-ABDF-4BF3-A65D-A7FEF6A5FF32}" type="datetimeFigureOut">
              <a:rPr lang="en-US" smtClean="0"/>
              <a:t>14/04/2026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9F95C1-BE20-1410-3ADF-3156FECF0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517448-BB9B-E4C8-7EFD-EF4E6BA69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C5AE9-AD34-43D1-89DD-712E0EAE3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5694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B2D0E-8DD1-F095-98AF-5FCD869AC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FC1DD0-A9B5-EE77-0500-9184CC2F0D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07D472-E621-B8EE-8E69-66BD0392BE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4EC6AC-0370-3340-F35D-0F5FD8B55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B1C30-ABDF-4BF3-A65D-A7FEF6A5FF32}" type="datetimeFigureOut">
              <a:rPr lang="en-US" smtClean="0"/>
              <a:t>14/04/2026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0AA0CA-556E-1778-F4BD-8418C7ADC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2A1DFF-0B4F-FD78-6C71-3DA4B385E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C5AE9-AD34-43D1-89DD-712E0EAE3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391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FCBBA-8A7A-09A7-D18C-CD62820AC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FDAE3E-FC31-119B-DFFD-7C2EF81A2F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E4ACD7-A60D-367C-C5CD-E82B6574B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B1C30-ABDF-4BF3-A65D-A7FEF6A5FF32}" type="datetimeFigureOut">
              <a:rPr lang="en-US" smtClean="0"/>
              <a:t>14/04/2026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B6C368-CF17-EF81-826C-1188A5538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15EDC4-9B86-E850-3108-8E1C3A9C6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C5AE9-AD34-43D1-89DD-712E0EAE3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09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14/04/2026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219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91D654-729F-54AB-EE27-E04B8B5500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97E95A-5765-CBCD-4E66-B13B84EEE6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50CF29-7AFD-644F-2D46-03DA3E695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B1C30-ABDF-4BF3-A65D-A7FEF6A5FF32}" type="datetimeFigureOut">
              <a:rPr lang="en-US" smtClean="0"/>
              <a:t>14/04/2026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6FF96-1819-B521-F235-D135CE10A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EE11FD-0B95-5081-E026-34711DCAE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C5AE9-AD34-43D1-89DD-712E0EAE3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614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14/04/2026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880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14/04/2026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406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14/04/2026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789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14/04/2026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512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16C56090-F0CF-420F-A6D0-066B42FA612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7A5F9DF-1E92-880A-7940-1CD9F16B7464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6" y="247650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565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9Slide.vn - 2019">
            <a:extLst>
              <a:ext uri="{FF2B5EF4-FFF2-40B4-BE49-F238E27FC236}">
                <a16:creationId xmlns:a16="http://schemas.microsoft.com/office/drawing/2014/main" id="{FBB4E968-DCD5-43A1-B4A2-748F22B0924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62"/>
          <a:stretch>
            <a:fillRect/>
          </a:stretch>
        </p:blipFill>
        <p:spPr>
          <a:xfrm rot="5400000">
            <a:off x="2667000" y="-2666997"/>
            <a:ext cx="6857999" cy="121920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2026/4/14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312975" y="284672"/>
            <a:ext cx="11619195" cy="629728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105" tIns="45053" rIns="90105" bIns="45053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603849" y="538410"/>
            <a:ext cx="11076317" cy="5776126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11" name="菱形 10"/>
          <p:cNvSpPr/>
          <p:nvPr userDrawn="1"/>
        </p:nvSpPr>
        <p:spPr>
          <a:xfrm>
            <a:off x="939585" y="764171"/>
            <a:ext cx="314131" cy="314131"/>
          </a:xfrm>
          <a:prstGeom prst="diamond">
            <a:avLst/>
          </a:prstGeom>
          <a:solidFill>
            <a:schemeClr val="accent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S Chinese Light" panose="020B0300000000000000" pitchFamily="34" charset="-122"/>
              <a:ea typeface="Noto Sans S Chinese Light" panose="020B0300000000000000" pitchFamily="34" charset="-122"/>
              <a:cs typeface="+mn-cs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2615786" y="804145"/>
            <a:ext cx="1576072" cy="246221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oto Sans S Chinese Light" panose="020B0300000000000000" pitchFamily="34" charset="-122"/>
                <a:ea typeface="Noto Sans S Chinese Light" panose="020B0300000000000000" pitchFamily="34" charset="-122"/>
                <a:cs typeface="+mn-cs"/>
              </a:rPr>
              <a:t>please add the title here</a:t>
            </a:r>
          </a:p>
        </p:txBody>
      </p:sp>
      <p:sp>
        <p:nvSpPr>
          <p:cNvPr id="13" name="矩形 12"/>
          <p:cNvSpPr/>
          <p:nvPr userDrawn="1"/>
        </p:nvSpPr>
        <p:spPr>
          <a:xfrm>
            <a:off x="1241525" y="777604"/>
            <a:ext cx="14446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oto Sans S Chinese Light" panose="020B0300000000000000" pitchFamily="34" charset="-122"/>
                <a:ea typeface="Noto Sans S Chinese Light" panose="020B0300000000000000" pitchFamily="34" charset="-122"/>
                <a:cs typeface="+mn-cs"/>
                <a:sym typeface="+mn-ea"/>
              </a:rPr>
              <a:t>添加标题内容</a:t>
            </a:r>
          </a:p>
        </p:txBody>
      </p:sp>
    </p:spTree>
    <p:extLst>
      <p:ext uri="{BB962C8B-B14F-4D97-AF65-F5344CB8AC3E}">
        <p14:creationId xmlns:p14="http://schemas.microsoft.com/office/powerpoint/2010/main" val="3841635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EAB0D937-8FEA-4082-BE8E-39EBED182F2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62F3E-2731-48C3-951A-22E7E2836CCD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67A35F-8A88-46FC-943F-3E539DEA5F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489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7D1D24-4E3F-8B99-74DA-C40D7D904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B17D59-02F1-7664-8574-871363613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84126E-CE71-0F9E-1DC2-BBACC56B16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B1C30-ABDF-4BF3-A65D-A7FEF6A5FF32}" type="datetimeFigureOut">
              <a:rPr lang="en-US" smtClean="0"/>
              <a:t>14/04/2026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30F129-0D75-7A20-0906-E249E33251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23AA1-C550-AFA5-6914-6FFF2B4A17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C5AE9-AD34-43D1-89DD-712E0EAE3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636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0.xml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6.xml"/><Relationship Id="rId6" Type="http://schemas.microsoft.com/office/2007/relationships/hdphoto" Target="../media/hdphoto3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B0C478-C035-FA6F-AA34-F931B2895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29" y="447"/>
            <a:ext cx="12190413" cy="71400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D62439-CF74-0E00-34EA-EDB8372EC665}"/>
              </a:ext>
            </a:extLst>
          </p:cNvPr>
          <p:cNvSpPr txBox="1"/>
          <p:nvPr/>
        </p:nvSpPr>
        <p:spPr>
          <a:xfrm>
            <a:off x="50662" y="1180992"/>
            <a:ext cx="12057080" cy="132326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FA38FDC1-6A6C-54F5-7E8E-7326CD884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18" y="2708824"/>
            <a:ext cx="12190412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3600" b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Chế độ ăn uống cân bằng</a:t>
            </a:r>
            <a:r>
              <a:rPr lang="vi-VN" alt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(T1)</a:t>
            </a:r>
            <a:endParaRPr lang="en-US" alt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Kết quả hình ảnh cho hình động con bướm">
            <a:extLst>
              <a:ext uri="{FF2B5EF4-FFF2-40B4-BE49-F238E27FC236}">
                <a16:creationId xmlns:a16="http://schemas.microsoft.com/office/drawing/2014/main" id="{F754281D-D15C-B244-9762-7C27AF54A0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15792">
            <a:off x="11159276" y="2674807"/>
            <a:ext cx="1161899" cy="87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Kết quả hình ảnh cho hình động con bướm">
            <a:extLst>
              <a:ext uri="{FF2B5EF4-FFF2-40B4-BE49-F238E27FC236}">
                <a16:creationId xmlns:a16="http://schemas.microsoft.com/office/drawing/2014/main" id="{FBF50010-B9A7-4DF3-1D67-9A0E7A5E93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1636">
            <a:off x="527939" y="85006"/>
            <a:ext cx="1022877" cy="1161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02241" y="254376"/>
            <a:ext cx="5084086" cy="646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UBND </a:t>
            </a:r>
            <a:r>
              <a:rPr lang="vi-VN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PHƯỜNG HƯNG ĐẠO</a:t>
            </a:r>
          </a:p>
          <a:p>
            <a:pPr algn="ctr"/>
            <a:r>
              <a:rPr lang="en-US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TIỂU HỌC ĐA PHÚC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112622" y="831234"/>
            <a:ext cx="135622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350309" y="4562094"/>
            <a:ext cx="6658944" cy="830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GV THỰC HIỆN</a:t>
            </a:r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PHẠM THỊ THU HƯƠNG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202</a:t>
            </a:r>
            <a:r>
              <a:rPr lang="vi-VN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- 202</a:t>
            </a:r>
            <a:r>
              <a:rPr lang="vi-VN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19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EB610BB2-8CD8-4433-B3EA-836DE5D18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couple of dolls holding balloons&#10;&#10;Description automatically generated with low confidence">
            <a:extLst>
              <a:ext uri="{FF2B5EF4-FFF2-40B4-BE49-F238E27FC236}">
                <a16:creationId xmlns:a16="http://schemas.microsoft.com/office/drawing/2014/main" id="{980B55C1-C317-4DDC-AA97-9BFC3ADBB0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357" y="1026817"/>
            <a:ext cx="6596293" cy="659629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CACEFE8-6E15-4AD9-AD63-BAE64F389915}"/>
              </a:ext>
            </a:extLst>
          </p:cNvPr>
          <p:cNvGrpSpPr/>
          <p:nvPr/>
        </p:nvGrpSpPr>
        <p:grpSpPr>
          <a:xfrm>
            <a:off x="8735999" y="3179981"/>
            <a:ext cx="2884467" cy="2618444"/>
            <a:chOff x="8176431" y="3179981"/>
            <a:chExt cx="2884467" cy="2618444"/>
          </a:xfrm>
        </p:grpSpPr>
        <p:pic>
          <p:nvPicPr>
            <p:cNvPr id="8" name="Picture 7" descr="A picture containing circle&#10;&#10;Description automatically generated">
              <a:extLst>
                <a:ext uri="{FF2B5EF4-FFF2-40B4-BE49-F238E27FC236}">
                  <a16:creationId xmlns:a16="http://schemas.microsoft.com/office/drawing/2014/main" id="{30206F37-8E6D-4B63-9A64-33B1B101B1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25" b="50000"/>
            <a:stretch/>
          </p:blipFill>
          <p:spPr>
            <a:xfrm rot="1585570">
              <a:off x="8176431" y="3179981"/>
              <a:ext cx="2884467" cy="261844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DE6FDD6-9E79-4351-B7AA-3117777C07F6}"/>
                </a:ext>
              </a:extLst>
            </p:cNvPr>
            <p:cNvSpPr txBox="1"/>
            <p:nvPr/>
          </p:nvSpPr>
          <p:spPr>
            <a:xfrm>
              <a:off x="8767391" y="3612040"/>
              <a:ext cx="205002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 xét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49DE5EB-9CF8-41A2-B377-C90EA47513F7}"/>
              </a:ext>
            </a:extLst>
          </p:cNvPr>
          <p:cNvGrpSpPr/>
          <p:nvPr/>
        </p:nvGrpSpPr>
        <p:grpSpPr>
          <a:xfrm>
            <a:off x="238420" y="0"/>
            <a:ext cx="3224320" cy="4569074"/>
            <a:chOff x="54029" y="0"/>
            <a:chExt cx="3224320" cy="4569074"/>
          </a:xfrm>
        </p:grpSpPr>
        <p:pic>
          <p:nvPicPr>
            <p:cNvPr id="15" name="Picture 14" descr="A group of cell phones&#10;&#10;Description automatically generated with medium confidence">
              <a:extLst>
                <a:ext uri="{FF2B5EF4-FFF2-40B4-BE49-F238E27FC236}">
                  <a16:creationId xmlns:a16="http://schemas.microsoft.com/office/drawing/2014/main" id="{00555BD5-E439-4A64-B848-87D73D6E0E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r="24080" b="69687"/>
            <a:stretch/>
          </p:blipFill>
          <p:spPr>
            <a:xfrm>
              <a:off x="54029" y="0"/>
              <a:ext cx="3224320" cy="4569074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1FE26A7-DBA7-4E79-9858-8B708194D39A}"/>
                </a:ext>
              </a:extLst>
            </p:cNvPr>
            <p:cNvGrpSpPr/>
            <p:nvPr/>
          </p:nvGrpSpPr>
          <p:grpSpPr>
            <a:xfrm>
              <a:off x="629310" y="1463490"/>
              <a:ext cx="1884084" cy="2677657"/>
              <a:chOff x="7026460" y="2579491"/>
              <a:chExt cx="4129874" cy="2677657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C2449C1-52DD-4697-9451-1A1A7263DE68}"/>
                  </a:ext>
                </a:extLst>
              </p:cNvPr>
              <p:cNvSpPr txBox="1"/>
              <p:nvPr/>
            </p:nvSpPr>
            <p:spPr>
              <a:xfrm>
                <a:off x="7026460" y="2579492"/>
                <a:ext cx="4129874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200" b="0" i="0" u="none" strike="noStrike" kern="1200" cap="none" spc="0" normalizeH="0" baseline="0" noProof="0">
                    <a:ln w="1270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Trình bày trước lớp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43FA3F6-9771-4A5F-8A1D-DBCF0A2EA249}"/>
                  </a:ext>
                </a:extLst>
              </p:cNvPr>
              <p:cNvSpPr txBox="1"/>
              <p:nvPr/>
            </p:nvSpPr>
            <p:spPr>
              <a:xfrm>
                <a:off x="7026460" y="2579491"/>
                <a:ext cx="4129874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200" b="0" i="0" u="none" strike="noStrike" kern="1200" cap="none" spc="0" normalizeH="0" baseline="0" noProof="0">
                    <a:ln>
                      <a:solidFill>
                        <a:sysClr val="windowText" lastClr="000000"/>
                      </a:solidFill>
                    </a:ln>
                    <a:solidFill>
                      <a:srgbClr val="FFC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Trình bày trước lớp</a:t>
                </a: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31C5D38-58FB-4E67-86E8-6EC4277E33E5}"/>
              </a:ext>
            </a:extLst>
          </p:cNvPr>
          <p:cNvGrpSpPr/>
          <p:nvPr/>
        </p:nvGrpSpPr>
        <p:grpSpPr>
          <a:xfrm>
            <a:off x="2293651" y="3733142"/>
            <a:ext cx="2541768" cy="2574067"/>
            <a:chOff x="1734083" y="3733142"/>
            <a:chExt cx="2541768" cy="2574067"/>
          </a:xfrm>
        </p:grpSpPr>
        <p:pic>
          <p:nvPicPr>
            <p:cNvPr id="5" name="Picture 4" descr="A picture containing circle&#10;&#10;Description automatically generated">
              <a:extLst>
                <a:ext uri="{FF2B5EF4-FFF2-40B4-BE49-F238E27FC236}">
                  <a16:creationId xmlns:a16="http://schemas.microsoft.com/office/drawing/2014/main" id="{EB5583E9-C708-4B94-B2C6-11867F880C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 r="37969"/>
            <a:stretch/>
          </p:blipFill>
          <p:spPr>
            <a:xfrm rot="4908972" flipH="1">
              <a:off x="1717933" y="3749292"/>
              <a:ext cx="2574067" cy="254176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91F3CC4-B1BB-4BAE-99CC-AE5508599694}"/>
                </a:ext>
              </a:extLst>
            </p:cNvPr>
            <p:cNvSpPr txBox="1"/>
            <p:nvPr/>
          </p:nvSpPr>
          <p:spPr>
            <a:xfrm>
              <a:off x="1873045" y="4324963"/>
              <a:ext cx="205002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Trình bày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222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752005" cy="6858003"/>
            <a:chOff x="2" y="0"/>
            <a:chExt cx="12752005" cy="6858003"/>
          </a:xfrm>
        </p:grpSpPr>
        <p:pic>
          <p:nvPicPr>
            <p:cNvPr id="5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3795624" y="-2804979"/>
              <a:ext cx="6069601" cy="11843164"/>
            </a:xfrm>
            <a:prstGeom prst="rect">
              <a:avLst/>
            </a:prstGeom>
          </p:spPr>
        </p:pic>
      </p:grpSp>
      <p:pic>
        <p:nvPicPr>
          <p:cNvPr id="13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>
            <a:off x="8602134" y="-7331"/>
            <a:ext cx="3589866" cy="21017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72" b="99181" l="1432" r="42039">
                        <a14:foregroundMark x1="8694" y1="47322" x2="13229" y2="91808"/>
                        <a14:foregroundMark x1="14524" y1="44739" x2="14354" y2="95400"/>
                        <a14:foregroundMark x1="9444" y1="44739" x2="6751" y2="48834"/>
                        <a14:foregroundMark x1="28230" y1="13233" x2="27412" y2="96408"/>
                        <a14:foregroundMark x1="30924" y1="34783" x2="31674" y2="94203"/>
                        <a14:foregroundMark x1="21855" y1="21802" x2="30651" y2="14430"/>
                        <a14:foregroundMark x1="22025" y1="23188" x2="22025" y2="26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389"/>
          <a:stretch/>
        </p:blipFill>
        <p:spPr>
          <a:xfrm>
            <a:off x="-556212" y="1596514"/>
            <a:ext cx="3864491" cy="541386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15758A3-6BCA-47A4-A0A9-68CF81CAF526}"/>
              </a:ext>
            </a:extLst>
          </p:cNvPr>
          <p:cNvSpPr txBox="1"/>
          <p:nvPr/>
        </p:nvSpPr>
        <p:spPr>
          <a:xfrm>
            <a:off x="3120895" y="1125781"/>
            <a:ext cx="863274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/>
              </a:rPr>
              <a:t>Các bữa chỉ ăn thịt, cá mà không ăn rau xanh, quả chín: </a:t>
            </a:r>
            <a:r>
              <a:rPr lang="vi-VN" sz="3200" dirty="0">
                <a:solidFill>
                  <a:prstClr val="black"/>
                </a:solidFill>
                <a:latin typeface="Calibri" panose="020F0502020204030204"/>
              </a:rPr>
              <a:t>Cơ thể sẽ thiếu vi-ta-min, chất khoáng làm cơ thể yếu ớt, mệt mỏi, tiêu hóa kém và thừa chất chất béo không tốt cho cơ thể.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E36F20-69F0-E433-86B6-5AA6E60A17BC}"/>
              </a:ext>
            </a:extLst>
          </p:cNvPr>
          <p:cNvSpPr txBox="1"/>
          <p:nvPr/>
        </p:nvSpPr>
        <p:spPr>
          <a:xfrm>
            <a:off x="2997605" y="3478563"/>
            <a:ext cx="86327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/>
              </a:rPr>
              <a:t>Chỉ ăn canh trong bữa cơm mà trong ngày không uống nước: </a:t>
            </a:r>
            <a:r>
              <a:rPr lang="vi-VN" sz="3200" dirty="0">
                <a:solidFill>
                  <a:prstClr val="black"/>
                </a:solidFill>
                <a:latin typeface="Calibri" panose="020F0502020204030204"/>
              </a:rPr>
              <a:t>cơ thể không có đủ nước để duy trì các hoạt động của cơ thể.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8319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3505" y="-2667001"/>
            <a:ext cx="6858003" cy="12192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8D93ED6-6E10-4F7E-A76B-3E6E33695177}"/>
              </a:ext>
            </a:extLst>
          </p:cNvPr>
          <p:cNvSpPr/>
          <p:nvPr/>
        </p:nvSpPr>
        <p:spPr>
          <a:xfrm>
            <a:off x="307759" y="228600"/>
            <a:ext cx="11576482" cy="6400800"/>
          </a:xfrm>
          <a:prstGeom prst="roundRect">
            <a:avLst>
              <a:gd name="adj" fmla="val 6681"/>
            </a:avLst>
          </a:prstGeom>
          <a:solidFill>
            <a:schemeClr val="bg1">
              <a:alpha val="86000"/>
            </a:schemeClr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D9784B7-67F5-48C3-BC3D-D4A6713F91B7}"/>
              </a:ext>
            </a:extLst>
          </p:cNvPr>
          <p:cNvGrpSpPr/>
          <p:nvPr/>
        </p:nvGrpSpPr>
        <p:grpSpPr>
          <a:xfrm>
            <a:off x="131682" y="102741"/>
            <a:ext cx="11498664" cy="1777431"/>
            <a:chOff x="34679" y="286381"/>
            <a:chExt cx="13064409" cy="207402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B2B4A00-90C0-42E7-9BF0-927C4443E07F}"/>
                </a:ext>
              </a:extLst>
            </p:cNvPr>
            <p:cNvGrpSpPr/>
            <p:nvPr/>
          </p:nvGrpSpPr>
          <p:grpSpPr>
            <a:xfrm>
              <a:off x="303837" y="286381"/>
              <a:ext cx="12795251" cy="2074023"/>
              <a:chOff x="466067" y="31401"/>
              <a:chExt cx="19665818" cy="1057444"/>
            </a:xfrm>
          </p:grpSpPr>
          <p:sp>
            <p:nvSpPr>
              <p:cNvPr id="20" name="Google Shape;128;p2">
                <a:extLst>
                  <a:ext uri="{FF2B5EF4-FFF2-40B4-BE49-F238E27FC236}">
                    <a16:creationId xmlns:a16="http://schemas.microsoft.com/office/drawing/2014/main" id="{8B2428FF-41BE-4F24-86CE-7B428504E91D}"/>
                  </a:ext>
                </a:extLst>
              </p:cNvPr>
              <p:cNvSpPr/>
              <p:nvPr/>
            </p:nvSpPr>
            <p:spPr>
              <a:xfrm>
                <a:off x="466067" y="31401"/>
                <a:ext cx="19665818" cy="1057444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2155CD"/>
                </a:solidFill>
                <a:prstDash val="lgDashDot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4E6E48D-BD7D-48A5-932B-A4603DBDF448}"/>
                  </a:ext>
                </a:extLst>
              </p:cNvPr>
              <p:cNvSpPr txBox="1"/>
              <p:nvPr/>
            </p:nvSpPr>
            <p:spPr>
              <a:xfrm>
                <a:off x="1220910" y="95787"/>
                <a:ext cx="18749503" cy="970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Quan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sát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1,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đọc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thông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tin SGK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trang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89.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- Thức ăn nào có nguồn gốc từ động vật, thức ăn nào có nguồn gốc từ thực vật?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- Ăn những thức ăn chứa chất đạm, chất béo từ thịt, cá,... có ích lợi gì?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- Ăn thức ăn chứa chất đạm từ đậu, đỗ, lạc,... có ích lợi gì?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F4DE0A1A-2D22-49EE-9909-353B2FC91C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79" y="490664"/>
              <a:ext cx="729353" cy="729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1ECF20F-FA74-0435-6455-71B151234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6085" y="2010144"/>
            <a:ext cx="5820112" cy="452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86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3505" y="-2667001"/>
            <a:ext cx="6858003" cy="12192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8D93ED6-6E10-4F7E-A76B-3E6E33695177}"/>
              </a:ext>
            </a:extLst>
          </p:cNvPr>
          <p:cNvSpPr/>
          <p:nvPr/>
        </p:nvSpPr>
        <p:spPr>
          <a:xfrm>
            <a:off x="307759" y="228600"/>
            <a:ext cx="11576482" cy="6400800"/>
          </a:xfrm>
          <a:prstGeom prst="roundRect">
            <a:avLst>
              <a:gd name="adj" fmla="val 6681"/>
            </a:avLst>
          </a:prstGeom>
          <a:solidFill>
            <a:schemeClr val="bg1">
              <a:alpha val="86000"/>
            </a:schemeClr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F25378F-214D-8766-EAE0-3CDB8F5067B5}"/>
              </a:ext>
            </a:extLst>
          </p:cNvPr>
          <p:cNvGrpSpPr/>
          <p:nvPr/>
        </p:nvGrpSpPr>
        <p:grpSpPr>
          <a:xfrm>
            <a:off x="749598" y="770562"/>
            <a:ext cx="7638805" cy="3760341"/>
            <a:chOff x="4080010" y="1484380"/>
            <a:chExt cx="7638805" cy="484022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1876D75-AEE9-04E3-ABC7-3669041E7B35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2" name="Rectangle: Diagonal Corners Rounded 4">
                <a:extLst>
                  <a:ext uri="{FF2B5EF4-FFF2-40B4-BE49-F238E27FC236}">
                    <a16:creationId xmlns:a16="http://schemas.microsoft.com/office/drawing/2014/main" id="{6081A2C5-F7AD-3D80-F957-18D4109E2E18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Rectangle: Diagonal Corners Rounded 30">
                <a:extLst>
                  <a:ext uri="{FF2B5EF4-FFF2-40B4-BE49-F238E27FC236}">
                    <a16:creationId xmlns:a16="http://schemas.microsoft.com/office/drawing/2014/main" id="{92170788-1BAD-DF6E-45BC-CA5372B51BD8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13EAFB9-D191-EA0D-9B94-85B82BB3D763}"/>
                </a:ext>
              </a:extLst>
            </p:cNvPr>
            <p:cNvSpPr txBox="1"/>
            <p:nvPr/>
          </p:nvSpPr>
          <p:spPr>
            <a:xfrm>
              <a:off x="4080010" y="1843219"/>
              <a:ext cx="6815563" cy="1388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Thức ăn có nguồn gốc từ động vật: </a:t>
              </a: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Thịt luộc, canh cá, thịt kho tàu, bơ tươi.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C6C76A8-8001-0F7F-9460-507D3A19F93A}"/>
                </a:ext>
              </a:extLst>
            </p:cNvPr>
            <p:cNvSpPr txBox="1"/>
            <p:nvPr/>
          </p:nvSpPr>
          <p:spPr>
            <a:xfrm>
              <a:off x="4182752" y="3407315"/>
              <a:ext cx="6815563" cy="20543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Thức ăn có nguồn gốc từ thực vật: </a:t>
              </a: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Đậu rán, lạc rang (đậu phộng rang), dầu đậu nành.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E3470C49-79CA-359E-86BF-5347C8EB8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999" y="2311247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19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752005" cy="6858003"/>
            <a:chOff x="2" y="0"/>
            <a:chExt cx="12752005" cy="6858003"/>
          </a:xfrm>
        </p:grpSpPr>
        <p:pic>
          <p:nvPicPr>
            <p:cNvPr id="5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3795624" y="-2804979"/>
              <a:ext cx="6069601" cy="11843164"/>
            </a:xfrm>
            <a:prstGeom prst="rect">
              <a:avLst/>
            </a:prstGeom>
          </p:spPr>
        </p:pic>
      </p:grpSp>
      <p:pic>
        <p:nvPicPr>
          <p:cNvPr id="13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>
            <a:off x="8602134" y="-7331"/>
            <a:ext cx="3589866" cy="21017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72" b="99181" l="1432" r="42039">
                        <a14:foregroundMark x1="8694" y1="47322" x2="13229" y2="91808"/>
                        <a14:foregroundMark x1="14524" y1="44739" x2="14354" y2="95400"/>
                        <a14:foregroundMark x1="9444" y1="44739" x2="6751" y2="48834"/>
                        <a14:foregroundMark x1="28230" y1="13233" x2="27412" y2="96408"/>
                        <a14:foregroundMark x1="30924" y1="34783" x2="31674" y2="94203"/>
                        <a14:foregroundMark x1="21855" y1="21802" x2="30651" y2="14430"/>
                        <a14:foregroundMark x1="22025" y1="23188" x2="22025" y2="26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389"/>
          <a:stretch/>
        </p:blipFill>
        <p:spPr>
          <a:xfrm>
            <a:off x="-504840" y="2377874"/>
            <a:ext cx="3299412" cy="462223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15758A3-6BCA-47A4-A0A9-68CF81CAF526}"/>
              </a:ext>
            </a:extLst>
          </p:cNvPr>
          <p:cNvSpPr txBox="1"/>
          <p:nvPr/>
        </p:nvSpPr>
        <p:spPr>
          <a:xfrm>
            <a:off x="2537717" y="1027906"/>
            <a:ext cx="89151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v"/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/>
              </a:rPr>
              <a:t>Chất đạm, chất béo có nguồn gốc từ động vật </a:t>
            </a:r>
            <a:r>
              <a:rPr lang="vi-VN" sz="3200" dirty="0">
                <a:solidFill>
                  <a:prstClr val="black"/>
                </a:solidFill>
                <a:latin typeface="Calibri" panose="020F0502020204030204"/>
              </a:rPr>
              <a:t>(như thịt lợn, gà, bò, mỡ lợn, bơ,...) có chứa một số thành phần cần thiết cho sự phát triển cơ thể. 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/>
              </a:rPr>
              <a:t>Chất đạm, chất béo từ cá </a:t>
            </a:r>
            <a:r>
              <a:rPr lang="vi-VN" sz="3200" dirty="0">
                <a:solidFill>
                  <a:prstClr val="black"/>
                </a:solidFill>
                <a:latin typeface="Calibri" panose="020F0502020204030204"/>
              </a:rPr>
              <a:t>lại dễ tiêu hoá và tốt cho tim mạch.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3D099E-FF81-271A-1EE8-4DC98E950C35}"/>
              </a:ext>
            </a:extLst>
          </p:cNvPr>
          <p:cNvSpPr txBox="1"/>
          <p:nvPr/>
        </p:nvSpPr>
        <p:spPr>
          <a:xfrm>
            <a:off x="2702104" y="3627268"/>
            <a:ext cx="89151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v"/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/>
              </a:rPr>
              <a:t>Chất đạm, chất béo có nguồn gốc từ thực vật </a:t>
            </a:r>
            <a:r>
              <a:rPr lang="vi-VN" sz="3200" dirty="0">
                <a:solidFill>
                  <a:prstClr val="black"/>
                </a:solidFill>
                <a:latin typeface="Calibri" panose="020F0502020204030204"/>
              </a:rPr>
              <a:t>(đậu, đỗ, lạc, dầu ăn) cơ thể dễ hấp thụ, tốt cho tim mạch.</a:t>
            </a:r>
          </a:p>
        </p:txBody>
      </p:sp>
    </p:spTree>
    <p:extLst>
      <p:ext uri="{BB962C8B-B14F-4D97-AF65-F5344CB8AC3E}">
        <p14:creationId xmlns:p14="http://schemas.microsoft.com/office/powerpoint/2010/main" val="278575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B63AC7F-7CD0-46E3-8C1E-FAF0951626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8A48E18-3F60-4BC5-A208-9E58793A2702}"/>
              </a:ext>
            </a:extLst>
          </p:cNvPr>
          <p:cNvSpPr/>
          <p:nvPr/>
        </p:nvSpPr>
        <p:spPr>
          <a:xfrm>
            <a:off x="1900719" y="544530"/>
            <a:ext cx="8887145" cy="4543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A332E1-372F-D5DE-D4BC-886469638A9F}"/>
              </a:ext>
            </a:extLst>
          </p:cNvPr>
          <p:cNvSpPr txBox="1"/>
          <p:nvPr/>
        </p:nvSpPr>
        <p:spPr>
          <a:xfrm>
            <a:off x="2110115" y="871436"/>
            <a:ext cx="865712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590" marR="0" lvl="0" indent="0" algn="ctr" defTabSz="914400" rtl="0" eaLnBrk="1" fontAlgn="auto" latinLnBrk="0" hangingPunct="1"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thêm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béo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nguồn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gốc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6ACF86-204D-B81C-CC1F-E230B4B6A2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1905" y="3065112"/>
            <a:ext cx="2119822" cy="27083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85B74A-5D4A-E433-D40B-4C6AA1F53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3853" y="3065112"/>
            <a:ext cx="1874856" cy="270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40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extLst>
    <p:ext uri="{E180D4A7-C9FB-4DFB-919C-405C955672EB}">
      <p14:showEvtLst xmlns:p14="http://schemas.microsoft.com/office/powerpoint/2010/main">
        <p14:playEvt time="0" objId="8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C9A5676-560C-4BE5-8520-5B4744D65C42}"/>
              </a:ext>
            </a:extLst>
          </p:cNvPr>
          <p:cNvGrpSpPr/>
          <p:nvPr/>
        </p:nvGrpSpPr>
        <p:grpSpPr>
          <a:xfrm>
            <a:off x="0" y="0"/>
            <a:ext cx="12192000" cy="6858003"/>
            <a:chOff x="2" y="0"/>
            <a:chExt cx="12192000" cy="6858003"/>
          </a:xfrm>
        </p:grpSpPr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8413C11D-90E5-46DA-8ADA-F78BB13B7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8" name="图片 2">
              <a:extLst>
                <a:ext uri="{FF2B5EF4-FFF2-40B4-BE49-F238E27FC236}">
                  <a16:creationId xmlns:a16="http://schemas.microsoft.com/office/drawing/2014/main" id="{DC633D79-E0B5-4F4D-AE4A-E77F6D1901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3253701" y="-1535916"/>
              <a:ext cx="5684600" cy="10490689"/>
            </a:xfrm>
            <a:prstGeom prst="rect">
              <a:avLst/>
            </a:prstGeom>
          </p:spPr>
        </p:pic>
      </p:grpSp>
      <p:pic>
        <p:nvPicPr>
          <p:cNvPr id="3" name="Picture 4">
            <a:extLst>
              <a:ext uri="{FF2B5EF4-FFF2-40B4-BE49-F238E27FC236}">
                <a16:creationId xmlns:a16="http://schemas.microsoft.com/office/drawing/2014/main" id="{34839272-94CE-40C8-8666-2EDE9C3F9DD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23228" y="2645250"/>
            <a:ext cx="1615439" cy="4102524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095075BD-EED9-411C-A78B-B0997BD7ED0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45231" y="2661920"/>
            <a:ext cx="1910079" cy="40691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B77BFE-CE49-E0A0-F223-D59CA9C3EC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1942" y="2468927"/>
            <a:ext cx="3590855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87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A picture containing text, shelf&#10;&#10;Description automatically generated">
            <a:extLst>
              <a:ext uri="{FF2B5EF4-FFF2-40B4-BE49-F238E27FC236}">
                <a16:creationId xmlns:a16="http://schemas.microsoft.com/office/drawing/2014/main" id="{8D1FEF41-8E32-4B8E-9CA2-640A7A102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2E4F7C1-0CEC-4C80-9CC9-820B3DB69465}"/>
              </a:ext>
            </a:extLst>
          </p:cNvPr>
          <p:cNvGrpSpPr/>
          <p:nvPr/>
        </p:nvGrpSpPr>
        <p:grpSpPr>
          <a:xfrm>
            <a:off x="0" y="0"/>
            <a:ext cx="7177754" cy="3171825"/>
            <a:chOff x="0" y="493614"/>
            <a:chExt cx="7177754" cy="2275007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1E9A468-E38A-44DB-A67D-8A93AEC374F6}"/>
                </a:ext>
              </a:extLst>
            </p:cNvPr>
            <p:cNvGrpSpPr/>
            <p:nvPr/>
          </p:nvGrpSpPr>
          <p:grpSpPr>
            <a:xfrm>
              <a:off x="188905" y="493614"/>
              <a:ext cx="6988849" cy="2275007"/>
              <a:chOff x="188905" y="493614"/>
              <a:chExt cx="6988849" cy="2275007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AA0E05D2-1404-45FF-87D2-CFE62F7EE4EE}"/>
                  </a:ext>
                </a:extLst>
              </p:cNvPr>
              <p:cNvSpPr/>
              <p:nvPr/>
            </p:nvSpPr>
            <p:spPr>
              <a:xfrm>
                <a:off x="312868" y="590381"/>
                <a:ext cx="6864886" cy="2178240"/>
              </a:xfrm>
              <a:prstGeom prst="roundRect">
                <a:avLst/>
              </a:prstGeom>
              <a:solidFill>
                <a:srgbClr val="0070C0"/>
              </a:solidFill>
              <a:ln>
                <a:solidFill>
                  <a:schemeClr val="tx1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279125FB-FCF6-423D-845C-D71FEE3D2786}"/>
                  </a:ext>
                </a:extLst>
              </p:cNvPr>
              <p:cNvSpPr/>
              <p:nvPr/>
            </p:nvSpPr>
            <p:spPr>
              <a:xfrm>
                <a:off x="188905" y="493614"/>
                <a:ext cx="6864886" cy="217824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6" name="Hộp Văn bản 6">
              <a:extLst>
                <a:ext uri="{FF2B5EF4-FFF2-40B4-BE49-F238E27FC236}">
                  <a16:creationId xmlns:a16="http://schemas.microsoft.com/office/drawing/2014/main" id="{41C9A74A-CBEE-42F9-85E8-8BDA548196DA}"/>
                </a:ext>
              </a:extLst>
            </p:cNvPr>
            <p:cNvSpPr txBox="1"/>
            <p:nvPr/>
          </p:nvSpPr>
          <p:spPr>
            <a:xfrm>
              <a:off x="0" y="584884"/>
              <a:ext cx="6946844" cy="993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b="1" i="0" dirty="0" err="1">
                  <a:solidFill>
                    <a:srgbClr val="000000"/>
                  </a:solidFill>
                  <a:effectLst/>
                </a:rPr>
                <a:t>Vì</a:t>
              </a:r>
              <a:r>
                <a:rPr lang="en-US" sz="2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</a:rPr>
                <a:t>sao</a:t>
              </a:r>
              <a:r>
                <a:rPr lang="en-US" sz="2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</a:rPr>
                <a:t>chúng</a:t>
              </a:r>
              <a:r>
                <a:rPr lang="en-US" sz="2800" b="1" i="0" dirty="0">
                  <a:solidFill>
                    <a:srgbClr val="000000"/>
                  </a:solidFill>
                  <a:effectLst/>
                </a:rPr>
                <a:t> ta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</a:rPr>
                <a:t>cần</a:t>
              </a:r>
              <a:r>
                <a:rPr lang="en-US" sz="2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</a:rPr>
                <a:t>ăn</a:t>
              </a:r>
              <a:r>
                <a:rPr lang="en-US" sz="2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</a:rPr>
                <a:t>phối</a:t>
              </a:r>
              <a:r>
                <a:rPr lang="en-US" sz="2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</a:rPr>
                <a:t>hợp</a:t>
              </a:r>
              <a:r>
                <a:rPr lang="en-US" sz="2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</a:rPr>
                <a:t>thức</a:t>
              </a:r>
              <a:r>
                <a:rPr lang="en-US" sz="2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</a:rPr>
                <a:t>ăn</a:t>
              </a:r>
              <a:r>
                <a:rPr lang="en-US" sz="2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</a:rPr>
                <a:t>chứa</a:t>
              </a:r>
              <a:r>
                <a:rPr lang="en-US" sz="2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</a:rPr>
                <a:t>chất</a:t>
              </a:r>
              <a:r>
                <a:rPr lang="en-US" sz="2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</a:rPr>
                <a:t>đạm</a:t>
              </a:r>
              <a:r>
                <a:rPr lang="en-US" sz="2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</a:rPr>
                <a:t>có</a:t>
              </a:r>
              <a:r>
                <a:rPr lang="en-US" sz="2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</a:rPr>
                <a:t>nguồn</a:t>
              </a:r>
              <a:r>
                <a:rPr lang="en-US" sz="2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</a:rPr>
                <a:t>gốc</a:t>
              </a:r>
              <a:r>
                <a:rPr lang="en-US" sz="2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</a:rPr>
                <a:t>từ</a:t>
              </a:r>
              <a:r>
                <a:rPr lang="en-US" sz="2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</a:rPr>
                <a:t>thực</a:t>
              </a:r>
              <a:r>
                <a:rPr lang="en-US" sz="2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</a:rPr>
                <a:t>vật</a:t>
              </a:r>
              <a:r>
                <a:rPr lang="en-US" sz="2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</a:rPr>
                <a:t>và</a:t>
              </a:r>
              <a:r>
                <a:rPr lang="en-US" sz="2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</a:rPr>
                <a:t>động</a:t>
              </a:r>
              <a:r>
                <a:rPr lang="en-US" sz="2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</a:rPr>
                <a:t>vật</a:t>
              </a:r>
              <a:r>
                <a:rPr lang="en-US" sz="2800" b="1" i="0" dirty="0">
                  <a:solidFill>
                    <a:srgbClr val="000000"/>
                  </a:solidFill>
                  <a:effectLst/>
                </a:rPr>
                <a:t>?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Hộp Văn bản 6">
              <a:extLst>
                <a:ext uri="{FF2B5EF4-FFF2-40B4-BE49-F238E27FC236}">
                  <a16:creationId xmlns:a16="http://schemas.microsoft.com/office/drawing/2014/main" id="{475FA928-6363-EEE5-1FB5-C8732B340C2A}"/>
                </a:ext>
              </a:extLst>
            </p:cNvPr>
            <p:cNvSpPr txBox="1"/>
            <p:nvPr/>
          </p:nvSpPr>
          <p:spPr>
            <a:xfrm>
              <a:off x="91382" y="1652034"/>
              <a:ext cx="6746819" cy="993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b="1" i="0" dirty="0" err="1">
                  <a:solidFill>
                    <a:srgbClr val="000000"/>
                  </a:solidFill>
                  <a:effectLst/>
                </a:rPr>
                <a:t>Vì</a:t>
              </a:r>
              <a:r>
                <a:rPr lang="en-US" sz="2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</a:rPr>
                <a:t>sao</a:t>
              </a:r>
              <a:r>
                <a:rPr lang="en-US" sz="2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</a:rPr>
                <a:t>chúng</a:t>
              </a:r>
              <a:r>
                <a:rPr lang="en-US" sz="2800" b="1" i="0" dirty="0">
                  <a:solidFill>
                    <a:srgbClr val="000000"/>
                  </a:solidFill>
                  <a:effectLst/>
                </a:rPr>
                <a:t> ta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</a:rPr>
                <a:t>cần</a:t>
              </a:r>
              <a:r>
                <a:rPr lang="en-US" sz="2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</a:rPr>
                <a:t>ăn</a:t>
              </a:r>
              <a:r>
                <a:rPr lang="en-US" sz="2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</a:rPr>
                <a:t>phối</a:t>
              </a:r>
              <a:r>
                <a:rPr lang="en-US" sz="2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</a:rPr>
                <a:t>hợp</a:t>
              </a:r>
              <a:r>
                <a:rPr lang="en-US" sz="2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</a:rPr>
                <a:t>thức</a:t>
              </a:r>
              <a:r>
                <a:rPr lang="en-US" sz="2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</a:rPr>
                <a:t>ăn</a:t>
              </a:r>
              <a:r>
                <a:rPr lang="en-US" sz="2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</a:rPr>
                <a:t>chứa</a:t>
              </a:r>
              <a:r>
                <a:rPr lang="en-US" sz="2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</a:rPr>
                <a:t>chất</a:t>
              </a:r>
              <a:r>
                <a:rPr lang="en-US" sz="2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</a:rPr>
                <a:t>béo</a:t>
              </a:r>
              <a:r>
                <a:rPr lang="en-US" sz="2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</a:rPr>
                <a:t>có</a:t>
              </a:r>
              <a:r>
                <a:rPr lang="en-US" sz="2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</a:rPr>
                <a:t>nguồn</a:t>
              </a:r>
              <a:r>
                <a:rPr lang="en-US" sz="2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</a:rPr>
                <a:t>gốc</a:t>
              </a:r>
              <a:r>
                <a:rPr lang="en-US" sz="2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</a:rPr>
                <a:t>từ</a:t>
              </a:r>
              <a:r>
                <a:rPr lang="en-US" sz="2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</a:rPr>
                <a:t>thực</a:t>
              </a:r>
              <a:r>
                <a:rPr lang="en-US" sz="2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</a:rPr>
                <a:t>vật</a:t>
              </a:r>
              <a:r>
                <a:rPr lang="en-US" sz="2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</a:rPr>
                <a:t>và</a:t>
              </a:r>
              <a:r>
                <a:rPr lang="en-US" sz="2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</a:rPr>
                <a:t>động</a:t>
              </a:r>
              <a:r>
                <a:rPr lang="en-US" sz="2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</a:rPr>
                <a:t>vật</a:t>
              </a:r>
              <a:r>
                <a:rPr lang="en-US" sz="2800" b="1" i="0" dirty="0">
                  <a:solidFill>
                    <a:srgbClr val="000000"/>
                  </a:solidFill>
                  <a:effectLst/>
                </a:rPr>
                <a:t>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endParaRPr>
            </a:p>
          </p:txBody>
        </p:sp>
      </p:grpSp>
      <p:pic>
        <p:nvPicPr>
          <p:cNvPr id="39" name="Picture 38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F0093047-C648-4DC2-8328-F3A25FB763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550" b="46120" l="38059" r="61860">
                        <a14:foregroundMark x1="53288" y1="10550" x2="53288" y2="10550"/>
                        <a14:foregroundMark x1="61860" y1="26839" x2="61860" y2="26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37" t="7198" r="36088" b="49468"/>
          <a:stretch/>
        </p:blipFill>
        <p:spPr>
          <a:xfrm>
            <a:off x="6153893" y="1788064"/>
            <a:ext cx="1773257" cy="1787027"/>
          </a:xfrm>
          <a:prstGeom prst="rect">
            <a:avLst/>
          </a:prstGeom>
        </p:spPr>
      </p:pic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C5C37BF3-2A22-40C8-C9F9-EAE9EC8D37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624" y="3415214"/>
            <a:ext cx="6449961" cy="32713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2DBEF1-94EE-550B-55B4-9F39430C2F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0054" y="-191806"/>
            <a:ext cx="4669941" cy="375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53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53493" y="-3"/>
            <a:ext cx="12192517" cy="6858003"/>
            <a:chOff x="2" y="0"/>
            <a:chExt cx="12192517" cy="6858003"/>
          </a:xfrm>
        </p:grpSpPr>
        <p:pic>
          <p:nvPicPr>
            <p:cNvPr id="5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5159581" y="-2504811"/>
              <a:ext cx="3890368" cy="10175509"/>
            </a:xfrm>
            <a:prstGeom prst="rect">
              <a:avLst/>
            </a:prstGeom>
          </p:spPr>
        </p:pic>
      </p:grpSp>
      <p:pic>
        <p:nvPicPr>
          <p:cNvPr id="10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90" b="80395"/>
          <a:stretch/>
        </p:blipFill>
        <p:spPr>
          <a:xfrm>
            <a:off x="1" y="29777"/>
            <a:ext cx="4825218" cy="2825026"/>
          </a:xfrm>
          <a:prstGeom prst="rect">
            <a:avLst/>
          </a:prstGeom>
        </p:spPr>
      </p:pic>
      <p:pic>
        <p:nvPicPr>
          <p:cNvPr id="11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>
            <a:off x="7313289" y="0"/>
            <a:ext cx="4825218" cy="28250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72" b="99181" l="1432" r="42039">
                        <a14:foregroundMark x1="8694" y1="47322" x2="13229" y2="91808"/>
                        <a14:foregroundMark x1="14524" y1="44739" x2="14354" y2="95400"/>
                        <a14:foregroundMark x1="9444" y1="44739" x2="6751" y2="48834"/>
                        <a14:foregroundMark x1="28230" y1="13233" x2="27412" y2="96408"/>
                        <a14:foregroundMark x1="30924" y1="34783" x2="31674" y2="94203"/>
                        <a14:foregroundMark x1="21855" y1="21802" x2="30651" y2="14430"/>
                        <a14:foregroundMark x1="22025" y1="23188" x2="22025" y2="26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389"/>
          <a:stretch/>
        </p:blipFill>
        <p:spPr>
          <a:xfrm>
            <a:off x="53493" y="1157104"/>
            <a:ext cx="4270371" cy="5982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3452" y="1736843"/>
            <a:ext cx="9035055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52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1C93ACD-C5E4-EB22-6A2F-A26DDD72DC3F}"/>
              </a:ext>
            </a:extLst>
          </p:cNvPr>
          <p:cNvSpPr/>
          <p:nvPr/>
        </p:nvSpPr>
        <p:spPr>
          <a:xfrm>
            <a:off x="2124075" y="2482215"/>
            <a:ext cx="6877050" cy="1223010"/>
          </a:xfrm>
          <a:prstGeom prst="rect">
            <a:avLst/>
          </a:prstGeom>
          <a:solidFill>
            <a:srgbClr val="FBE5D6"/>
          </a:solidFill>
          <a:ln w="28575" cap="flat" cmpd="sng" algn="ctr">
            <a:solidFill>
              <a:srgbClr val="FBE5D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lang="vi-VN" sz="3200" kern="0" dirty="0">
                <a:solidFill>
                  <a:prstClr val="black"/>
                </a:solidFill>
              </a:rPr>
              <a:t>Giúp cơ thể phát triển và lớn lên.</a:t>
            </a:r>
            <a:endParaRPr kumimoji="0" lang="en-US" altLang="vi-VN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F5D691-CCE7-5391-CD30-A26642653B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70AD4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>
            <a:fillRect/>
          </a:stretch>
        </p:blipFill>
        <p:spPr>
          <a:xfrm>
            <a:off x="8554339" y="2925929"/>
            <a:ext cx="885137" cy="708059"/>
          </a:xfrm>
          <a:prstGeom prst="rect">
            <a:avLst/>
          </a:prstGeom>
        </p:spPr>
      </p:pic>
      <p:sp>
        <p:nvSpPr>
          <p:cNvPr id="9" name="Snip Diagonal Corner Rectangle 8">
            <a:extLst>
              <a:ext uri="{FF2B5EF4-FFF2-40B4-BE49-F238E27FC236}">
                <a16:creationId xmlns:a16="http://schemas.microsoft.com/office/drawing/2014/main" id="{3EEFA70A-FDF3-8E85-FB2A-8455C321E847}"/>
              </a:ext>
            </a:extLst>
          </p:cNvPr>
          <p:cNvSpPr/>
          <p:nvPr/>
        </p:nvSpPr>
        <p:spPr>
          <a:xfrm>
            <a:off x="2556516" y="755449"/>
            <a:ext cx="7078967" cy="1300191"/>
          </a:xfrm>
          <a:prstGeom prst="snip2DiagRect">
            <a:avLst>
              <a:gd name="adj1" fmla="val 32459"/>
              <a:gd name="adj2" fmla="val 16667"/>
            </a:avLst>
          </a:prstGeom>
          <a:solidFill>
            <a:sysClr val="window" lastClr="FFFFFF"/>
          </a:solidFill>
          <a:ln w="381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prstClr val="black"/>
                </a:solidFill>
                <a:latin typeface="Arial" panose="020B0604020202020204" pitchFamily="34" charset="0"/>
              </a:rPr>
              <a:t>Nêu</a:t>
            </a:r>
            <a:r>
              <a:rPr lang="en-US" sz="3600" kern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" panose="020B0604020202020204" pitchFamily="34" charset="0"/>
              </a:rPr>
              <a:t>vai</a:t>
            </a:r>
            <a:r>
              <a:rPr lang="en-US" sz="3600" kern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" panose="020B0604020202020204" pitchFamily="34" charset="0"/>
              </a:rPr>
              <a:t>trò</a:t>
            </a:r>
            <a:r>
              <a:rPr lang="en-US" sz="3600" kern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" panose="020B0604020202020204" pitchFamily="34" charset="0"/>
              </a:rPr>
              <a:t>của</a:t>
            </a:r>
            <a:r>
              <a:rPr lang="en-US" sz="3600" kern="0" dirty="0">
                <a:solidFill>
                  <a:prstClr val="black"/>
                </a:solidFill>
                <a:latin typeface="Arial" panose="020B0604020202020204" pitchFamily="34" charset="0"/>
              </a:rPr>
              <a:t> c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hất </a:t>
            </a:r>
            <a:r>
              <a:rPr lang="en-US" sz="3600" kern="0" dirty="0" err="1">
                <a:solidFill>
                  <a:prstClr val="black"/>
                </a:solidFill>
                <a:latin typeface="Arial" panose="020B0604020202020204" pitchFamily="34" charset="0"/>
              </a:rPr>
              <a:t>đạm</a:t>
            </a:r>
            <a:r>
              <a:rPr lang="en-US" sz="3600" kern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đối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với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cơ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thể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0" name="Content Placeholder 8" descr="pixlr-bg-result (29)">
            <a:hlinkClick r:id="rId5" action="ppaction://hlinksldjump"/>
            <a:extLst>
              <a:ext uri="{FF2B5EF4-FFF2-40B4-BE49-F238E27FC236}">
                <a16:creationId xmlns:a16="http://schemas.microsoft.com/office/drawing/2014/main" id="{76CD7118-CC98-60B9-D02F-7F92C42C0E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32790" y="3272038"/>
            <a:ext cx="4580255" cy="3985260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F76C04E4-DD22-354B-8565-59717CB7838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166306" y="3429000"/>
            <a:ext cx="1176615" cy="2988098"/>
          </a:xfrm>
          <a:prstGeom prst="rect">
            <a:avLst/>
          </a:prstGeom>
        </p:spPr>
      </p:pic>
      <p:sp>
        <p:nvSpPr>
          <p:cNvPr id="12" name="Action Button: Home 3">
            <a:hlinkClick r:id="rId5" action="ppaction://hlinksldjump"/>
            <a:extLst>
              <a:ext uri="{FF2B5EF4-FFF2-40B4-BE49-F238E27FC236}">
                <a16:creationId xmlns:a16="http://schemas.microsoft.com/office/drawing/2014/main" id="{6ED0CA72-B4ED-F881-4A29-0DCCD7E6F068}"/>
              </a:ext>
            </a:extLst>
          </p:cNvPr>
          <p:cNvSpPr/>
          <p:nvPr/>
        </p:nvSpPr>
        <p:spPr>
          <a:xfrm>
            <a:off x="9039853" y="5264668"/>
            <a:ext cx="1191260" cy="974725"/>
          </a:xfrm>
          <a:prstGeom prst="actionButtonHom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DF6317D-5B5C-4B51-9644-6FAB6762F80F}"/>
              </a:ext>
            </a:extLst>
          </p:cNvPr>
          <p:cNvSpPr/>
          <p:nvPr/>
        </p:nvSpPr>
        <p:spPr>
          <a:xfrm>
            <a:off x="2124075" y="2390776"/>
            <a:ext cx="6877050" cy="1685924"/>
          </a:xfrm>
          <a:prstGeom prst="rect">
            <a:avLst/>
          </a:prstGeom>
          <a:solidFill>
            <a:srgbClr val="FBE5D6"/>
          </a:solidFill>
          <a:ln w="28575" cap="flat" cmpd="sng" algn="ctr">
            <a:solidFill>
              <a:srgbClr val="FBE5D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lang="vi-VN" sz="3200" kern="0" dirty="0">
                <a:solidFill>
                  <a:prstClr val="black"/>
                </a:solidFill>
              </a:rPr>
              <a:t>Tăng cường sức đề kháng, giúp cơ thể chống lại bệnh tật và giúp tiêu hóa tốt.</a:t>
            </a:r>
            <a:endParaRPr kumimoji="0" lang="en-US" altLang="vi-VN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5D9C11-048F-195C-57DA-D50CC98077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70AD4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>
            <a:fillRect/>
          </a:stretch>
        </p:blipFill>
        <p:spPr>
          <a:xfrm>
            <a:off x="8554339" y="2925929"/>
            <a:ext cx="885137" cy="708059"/>
          </a:xfrm>
          <a:prstGeom prst="rect">
            <a:avLst/>
          </a:prstGeom>
        </p:spPr>
      </p:pic>
      <p:sp>
        <p:nvSpPr>
          <p:cNvPr id="9" name="Snip Diagonal Corner Rectangle 8">
            <a:extLst>
              <a:ext uri="{FF2B5EF4-FFF2-40B4-BE49-F238E27FC236}">
                <a16:creationId xmlns:a16="http://schemas.microsoft.com/office/drawing/2014/main" id="{E2BD50C0-EE82-F0D4-F354-5F71FE0F3334}"/>
              </a:ext>
            </a:extLst>
          </p:cNvPr>
          <p:cNvSpPr/>
          <p:nvPr/>
        </p:nvSpPr>
        <p:spPr>
          <a:xfrm>
            <a:off x="2556516" y="755449"/>
            <a:ext cx="7078967" cy="1300191"/>
          </a:xfrm>
          <a:prstGeom prst="snip2DiagRect">
            <a:avLst>
              <a:gd name="adj1" fmla="val 32459"/>
              <a:gd name="adj2" fmla="val 16667"/>
            </a:avLst>
          </a:prstGeom>
          <a:solidFill>
            <a:sysClr val="window" lastClr="FFFFFF"/>
          </a:solidFill>
          <a:ln w="381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prstClr val="black"/>
                </a:solidFill>
                <a:latin typeface="Arial" panose="020B0604020202020204" pitchFamily="34" charset="0"/>
              </a:rPr>
              <a:t>Nêu</a:t>
            </a:r>
            <a:r>
              <a:rPr lang="en-US" sz="3600" kern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" panose="020B0604020202020204" pitchFamily="34" charset="0"/>
              </a:rPr>
              <a:t>vai</a:t>
            </a:r>
            <a:r>
              <a:rPr lang="en-US" sz="3600" kern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" panose="020B0604020202020204" pitchFamily="34" charset="0"/>
              </a:rPr>
              <a:t>trò</a:t>
            </a:r>
            <a:r>
              <a:rPr lang="en-US" sz="3600" kern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" panose="020B0604020202020204" pitchFamily="34" charset="0"/>
              </a:rPr>
              <a:t>của</a:t>
            </a:r>
            <a:r>
              <a:rPr lang="en-US" sz="3600" kern="0" dirty="0">
                <a:solidFill>
                  <a:prstClr val="black"/>
                </a:solidFill>
                <a:latin typeface="Arial" panose="020B0604020202020204" pitchFamily="34" charset="0"/>
              </a:rPr>
              <a:t> Vi-ta-min, </a:t>
            </a:r>
            <a:r>
              <a:rPr lang="en-US" sz="3600" kern="0" dirty="0" err="1">
                <a:solidFill>
                  <a:prstClr val="black"/>
                </a:solidFill>
                <a:latin typeface="Arial" panose="020B0604020202020204" pitchFamily="34" charset="0"/>
              </a:rPr>
              <a:t>chất</a:t>
            </a:r>
            <a:r>
              <a:rPr lang="en-US" sz="3600" kern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" panose="020B0604020202020204" pitchFamily="34" charset="0"/>
              </a:rPr>
              <a:t>khoáng</a:t>
            </a:r>
            <a:r>
              <a:rPr lang="en-US" sz="3600" kern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đối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với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cơ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thể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0" name="Content Placeholder 8" descr="pixlr-bg-result (29)">
            <a:hlinkClick r:id="rId5" action="ppaction://hlinksldjump"/>
            <a:extLst>
              <a:ext uri="{FF2B5EF4-FFF2-40B4-BE49-F238E27FC236}">
                <a16:creationId xmlns:a16="http://schemas.microsoft.com/office/drawing/2014/main" id="{4150DF30-ABBF-51C8-0AD7-CF041E452F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89940" y="3491113"/>
            <a:ext cx="4580255" cy="3985260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0D597EF1-FE14-FBAE-7190-E4692A75D85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166306" y="3429000"/>
            <a:ext cx="1176615" cy="2988098"/>
          </a:xfrm>
          <a:prstGeom prst="rect">
            <a:avLst/>
          </a:prstGeom>
        </p:spPr>
      </p:pic>
      <p:sp>
        <p:nvSpPr>
          <p:cNvPr id="13" name="Action Button: Home 3">
            <a:hlinkClick r:id="rId5" action="ppaction://hlinksldjump"/>
            <a:extLst>
              <a:ext uri="{FF2B5EF4-FFF2-40B4-BE49-F238E27FC236}">
                <a16:creationId xmlns:a16="http://schemas.microsoft.com/office/drawing/2014/main" id="{3E2F7757-5751-E091-6BCD-550D236EAF87}"/>
              </a:ext>
            </a:extLst>
          </p:cNvPr>
          <p:cNvSpPr/>
          <p:nvPr/>
        </p:nvSpPr>
        <p:spPr>
          <a:xfrm>
            <a:off x="9039853" y="5264668"/>
            <a:ext cx="1191260" cy="974725"/>
          </a:xfrm>
          <a:prstGeom prst="actionButtonHom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DF6317D-5B5C-4B51-9644-6FAB6762F80F}"/>
              </a:ext>
            </a:extLst>
          </p:cNvPr>
          <p:cNvSpPr/>
          <p:nvPr/>
        </p:nvSpPr>
        <p:spPr>
          <a:xfrm>
            <a:off x="2124075" y="2390776"/>
            <a:ext cx="6877050" cy="1685924"/>
          </a:xfrm>
          <a:prstGeom prst="rect">
            <a:avLst/>
          </a:prstGeom>
          <a:solidFill>
            <a:srgbClr val="FBE5D6"/>
          </a:solidFill>
          <a:ln w="28575" cap="flat" cmpd="sng" algn="ctr">
            <a:solidFill>
              <a:srgbClr val="FBE5D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lang="vi-VN" sz="3200" kern="0" dirty="0">
                <a:solidFill>
                  <a:prstClr val="black"/>
                </a:solidFill>
              </a:rPr>
              <a:t>Dự trữ năng lượng, giúp cơ thể hấp thụ các vi-ta-min A, D, E, K.</a:t>
            </a:r>
            <a:endParaRPr kumimoji="0" lang="en-US" altLang="vi-VN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5D9C11-048F-195C-57DA-D50CC98077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70AD4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>
            <a:fillRect/>
          </a:stretch>
        </p:blipFill>
        <p:spPr>
          <a:xfrm>
            <a:off x="8554339" y="2925929"/>
            <a:ext cx="885137" cy="708059"/>
          </a:xfrm>
          <a:prstGeom prst="rect">
            <a:avLst/>
          </a:prstGeom>
        </p:spPr>
      </p:pic>
      <p:sp>
        <p:nvSpPr>
          <p:cNvPr id="9" name="Snip Diagonal Corner Rectangle 8">
            <a:extLst>
              <a:ext uri="{FF2B5EF4-FFF2-40B4-BE49-F238E27FC236}">
                <a16:creationId xmlns:a16="http://schemas.microsoft.com/office/drawing/2014/main" id="{E2BD50C0-EE82-F0D4-F354-5F71FE0F3334}"/>
              </a:ext>
            </a:extLst>
          </p:cNvPr>
          <p:cNvSpPr/>
          <p:nvPr/>
        </p:nvSpPr>
        <p:spPr>
          <a:xfrm>
            <a:off x="2556516" y="755449"/>
            <a:ext cx="7078967" cy="1300191"/>
          </a:xfrm>
          <a:prstGeom prst="snip2DiagRect">
            <a:avLst>
              <a:gd name="adj1" fmla="val 32459"/>
              <a:gd name="adj2" fmla="val 16667"/>
            </a:avLst>
          </a:prstGeom>
          <a:solidFill>
            <a:sysClr val="window" lastClr="FFFFFF"/>
          </a:solidFill>
          <a:ln w="381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Nêu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vai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trò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chất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béo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đối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với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cơ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thể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Content Placeholder 8" descr="pixlr-bg-result (29)">
            <a:hlinkClick r:id="rId5" action="ppaction://hlinksldjump"/>
            <a:extLst>
              <a:ext uri="{FF2B5EF4-FFF2-40B4-BE49-F238E27FC236}">
                <a16:creationId xmlns:a16="http://schemas.microsoft.com/office/drawing/2014/main" id="{4150DF30-ABBF-51C8-0AD7-CF041E452F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89940" y="3491113"/>
            <a:ext cx="4580255" cy="3985260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0D597EF1-FE14-FBAE-7190-E4692A75D85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166306" y="3429000"/>
            <a:ext cx="1176615" cy="2988098"/>
          </a:xfrm>
          <a:prstGeom prst="rect">
            <a:avLst/>
          </a:prstGeom>
        </p:spPr>
      </p:pic>
      <p:sp>
        <p:nvSpPr>
          <p:cNvPr id="13" name="Action Button: Home 3">
            <a:hlinkClick r:id="rId5" action="ppaction://hlinksldjump"/>
            <a:extLst>
              <a:ext uri="{FF2B5EF4-FFF2-40B4-BE49-F238E27FC236}">
                <a16:creationId xmlns:a16="http://schemas.microsoft.com/office/drawing/2014/main" id="{3E2F7757-5751-E091-6BCD-550D236EAF87}"/>
              </a:ext>
            </a:extLst>
          </p:cNvPr>
          <p:cNvSpPr/>
          <p:nvPr/>
        </p:nvSpPr>
        <p:spPr>
          <a:xfrm>
            <a:off x="9039853" y="5264668"/>
            <a:ext cx="1191260" cy="974725"/>
          </a:xfrm>
          <a:prstGeom prst="actionButtonHom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5030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C32F65A-484B-4D84-BF42-9E496708CA5F}"/>
              </a:ext>
            </a:extLst>
          </p:cNvPr>
          <p:cNvGrpSpPr/>
          <p:nvPr/>
        </p:nvGrpSpPr>
        <p:grpSpPr>
          <a:xfrm>
            <a:off x="-495709" y="-181734"/>
            <a:ext cx="13183417" cy="7221467"/>
            <a:chOff x="-621217" y="-108433"/>
            <a:chExt cx="13183417" cy="7221467"/>
          </a:xfrm>
        </p:grpSpPr>
        <p:pic>
          <p:nvPicPr>
            <p:cNvPr id="11" name="图片 3">
              <a:extLst>
                <a:ext uri="{FF2B5EF4-FFF2-40B4-BE49-F238E27FC236}">
                  <a16:creationId xmlns:a16="http://schemas.microsoft.com/office/drawing/2014/main" id="{A188D668-1D75-47B8-8B47-027B15537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12" name="图片 2">
              <a:extLst>
                <a:ext uri="{FF2B5EF4-FFF2-40B4-BE49-F238E27FC236}">
                  <a16:creationId xmlns:a16="http://schemas.microsoft.com/office/drawing/2014/main" id="{8E0BBEDB-3582-46B2-84FB-51D658F33B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2359758" y="-3089408"/>
              <a:ext cx="7221467" cy="13183417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41835C1C-C7B0-4CC2-AE24-A8C598C349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745" y="5115293"/>
            <a:ext cx="2578260" cy="117104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5E78880-5F5A-4225-ABD0-C2A7370EDA0E}"/>
              </a:ext>
            </a:extLst>
          </p:cNvPr>
          <p:cNvSpPr txBox="1"/>
          <p:nvPr/>
        </p:nvSpPr>
        <p:spPr>
          <a:xfrm>
            <a:off x="3618870" y="1481785"/>
            <a:ext cx="727772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6600" u="sng" dirty="0">
                <a:solidFill>
                  <a:srgbClr val="FF0000"/>
                </a:solidFill>
                <a:latin typeface="Calibri" panose="020F0502020204030204"/>
              </a:rPr>
              <a:t>Hoạt động 1:</a:t>
            </a:r>
            <a:endParaRPr lang="en-US" sz="6600" u="sng" dirty="0">
              <a:solidFill>
                <a:srgbClr val="FF0000"/>
              </a:solidFill>
              <a:latin typeface="Calibri" panose="020F0502020204030204"/>
            </a:endParaRPr>
          </a:p>
          <a:p>
            <a:pPr lvl="0" algn="ctr">
              <a:defRPr/>
            </a:pPr>
            <a:r>
              <a:rPr lang="vi-VN" sz="6600" dirty="0">
                <a:solidFill>
                  <a:srgbClr val="FF0000"/>
                </a:solidFill>
                <a:latin typeface="Calibri" panose="020F0502020204030204"/>
              </a:rPr>
              <a:t>Ăn phối hợp nhiều loại thức ăn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7" name="Content Placeholder 6" descr="pixlr-bg-result (31)"/>
          <p:cNvPicPr>
            <a:picLocks noGrp="1" noChangeAspect="1"/>
          </p:cNvPicPr>
          <p:nvPr>
            <p:ph sz="half" idx="4294967295"/>
          </p:nvPr>
        </p:nvPicPr>
        <p:blipFill>
          <a:blip r:embed="rId6"/>
          <a:stretch>
            <a:fillRect/>
          </a:stretch>
        </p:blipFill>
        <p:spPr>
          <a:xfrm flipH="1">
            <a:off x="0" y="2817813"/>
            <a:ext cx="4337050" cy="435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95000"/>
                  </a:scheme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47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3505" y="-2667001"/>
            <a:ext cx="6858003" cy="12192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8D93ED6-6E10-4F7E-A76B-3E6E33695177}"/>
              </a:ext>
            </a:extLst>
          </p:cNvPr>
          <p:cNvSpPr/>
          <p:nvPr/>
        </p:nvSpPr>
        <p:spPr>
          <a:xfrm>
            <a:off x="307759" y="228600"/>
            <a:ext cx="11576482" cy="6400800"/>
          </a:xfrm>
          <a:prstGeom prst="roundRect">
            <a:avLst>
              <a:gd name="adj" fmla="val 6681"/>
            </a:avLst>
          </a:prstGeom>
          <a:solidFill>
            <a:schemeClr val="bg1">
              <a:alpha val="86000"/>
            </a:schemeClr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D9784B7-67F5-48C3-BC3D-D4A6713F91B7}"/>
              </a:ext>
            </a:extLst>
          </p:cNvPr>
          <p:cNvGrpSpPr/>
          <p:nvPr/>
        </p:nvGrpSpPr>
        <p:grpSpPr>
          <a:xfrm>
            <a:off x="131682" y="169336"/>
            <a:ext cx="11498664" cy="2142348"/>
            <a:chOff x="34679" y="364088"/>
            <a:chExt cx="13064409" cy="249983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B2B4A00-90C0-42E7-9BF0-927C4443E07F}"/>
                </a:ext>
              </a:extLst>
            </p:cNvPr>
            <p:cNvGrpSpPr/>
            <p:nvPr/>
          </p:nvGrpSpPr>
          <p:grpSpPr>
            <a:xfrm>
              <a:off x="303837" y="364088"/>
              <a:ext cx="12795251" cy="2499833"/>
              <a:chOff x="466067" y="71020"/>
              <a:chExt cx="19665818" cy="1274544"/>
            </a:xfrm>
          </p:grpSpPr>
          <p:sp>
            <p:nvSpPr>
              <p:cNvPr id="20" name="Google Shape;128;p2">
                <a:extLst>
                  <a:ext uri="{FF2B5EF4-FFF2-40B4-BE49-F238E27FC236}">
                    <a16:creationId xmlns:a16="http://schemas.microsoft.com/office/drawing/2014/main" id="{8B2428FF-41BE-4F24-86CE-7B428504E91D}"/>
                  </a:ext>
                </a:extLst>
              </p:cNvPr>
              <p:cNvSpPr/>
              <p:nvPr/>
            </p:nvSpPr>
            <p:spPr>
              <a:xfrm>
                <a:off x="466067" y="71020"/>
                <a:ext cx="19665818" cy="1274544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2155CD"/>
                </a:solidFill>
                <a:prstDash val="lgDashDot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4E6E48D-BD7D-48A5-932B-A4603DBDF448}"/>
                  </a:ext>
                </a:extLst>
              </p:cNvPr>
              <p:cNvSpPr txBox="1"/>
              <p:nvPr/>
            </p:nvSpPr>
            <p:spPr>
              <a:xfrm>
                <a:off x="1202969" y="193586"/>
                <a:ext cx="18749503" cy="1080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Quan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sát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bảng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biết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457200" marR="0" lvl="0" indent="-4572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Ngày nào có nhiều loại thức ăn khác nhau? Bữa ăn nào có đủ bốn nhóm chất dinh dưỡng?</a:t>
                </a:r>
              </a:p>
              <a:p>
                <a:pPr marL="457200" marR="0" lvl="0" indent="-4572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Thực đơn của ngày nào tốt cho sức khỏe của trẻ em? Vì sao?</a:t>
                </a:r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F4DE0A1A-2D22-49EE-9909-353B2FC91C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79" y="490664"/>
              <a:ext cx="729353" cy="729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E02CE24-C499-9B7A-1EBC-B2B0049E8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9324" y="2498118"/>
            <a:ext cx="6301682" cy="39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55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32555" y="-2667001"/>
            <a:ext cx="6858003" cy="12192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6AA1EC6-E986-4C58-B1C3-B5F58F8B3F36}"/>
              </a:ext>
            </a:extLst>
          </p:cNvPr>
          <p:cNvSpPr/>
          <p:nvPr/>
        </p:nvSpPr>
        <p:spPr>
          <a:xfrm>
            <a:off x="169621" y="228599"/>
            <a:ext cx="11814657" cy="6400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83E6902-DB9F-4677-935D-289F86A8DBFD}"/>
              </a:ext>
            </a:extLst>
          </p:cNvPr>
          <p:cNvSpPr/>
          <p:nvPr/>
        </p:nvSpPr>
        <p:spPr>
          <a:xfrm>
            <a:off x="3795220" y="472044"/>
            <a:ext cx="914400" cy="6457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A24D646-7085-43F1-ABE4-CDC503489D18}"/>
              </a:ext>
            </a:extLst>
          </p:cNvPr>
          <p:cNvSpPr/>
          <p:nvPr/>
        </p:nvSpPr>
        <p:spPr>
          <a:xfrm>
            <a:off x="7529000" y="1542052"/>
            <a:ext cx="1386400" cy="6457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7706645-9963-47C5-953E-C32061C18BF6}"/>
              </a:ext>
            </a:extLst>
          </p:cNvPr>
          <p:cNvSpPr/>
          <p:nvPr/>
        </p:nvSpPr>
        <p:spPr>
          <a:xfrm>
            <a:off x="7439274" y="3200397"/>
            <a:ext cx="1828798" cy="64571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1D1B2D-258D-4D6A-0CC6-AFF14B738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931" y="1285767"/>
            <a:ext cx="6567121" cy="406706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65EE461-74DC-69AE-0E55-F14923AD6751}"/>
              </a:ext>
            </a:extLst>
          </p:cNvPr>
          <p:cNvSpPr/>
          <p:nvPr/>
        </p:nvSpPr>
        <p:spPr>
          <a:xfrm>
            <a:off x="3226086" y="1304818"/>
            <a:ext cx="1705510" cy="404801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C14EC37-AC68-8E05-1DDC-35A6B8D2A8E7}"/>
              </a:ext>
            </a:extLst>
          </p:cNvPr>
          <p:cNvGrpSpPr/>
          <p:nvPr/>
        </p:nvGrpSpPr>
        <p:grpSpPr>
          <a:xfrm>
            <a:off x="6822040" y="1383957"/>
            <a:ext cx="5013789" cy="3506541"/>
            <a:chOff x="505477" y="2030867"/>
            <a:chExt cx="3930767" cy="40961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0325175-EB02-7B57-9889-1341391F7F3B}"/>
                </a:ext>
              </a:extLst>
            </p:cNvPr>
            <p:cNvSpPr/>
            <p:nvPr/>
          </p:nvSpPr>
          <p:spPr>
            <a:xfrm>
              <a:off x="505477" y="2030867"/>
              <a:ext cx="3930767" cy="239850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8E61CE9-FFF3-5498-B22B-DD5C3D3417A0}"/>
                </a:ext>
              </a:extLst>
            </p:cNvPr>
            <p:cNvSpPr txBox="1"/>
            <p:nvPr/>
          </p:nvSpPr>
          <p:spPr>
            <a:xfrm>
              <a:off x="521696" y="2141273"/>
              <a:ext cx="3834726" cy="3985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Ngày thứ năm có nhiều thức ăn được chế biến từ nhiều loại thực phẩm khác nhau và có đủ 4 nhóm chất dinh dưỡng.</a:t>
              </a:r>
              <a:endParaRPr kumimoji="0" lang="en-US" sz="2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A50FD10-45D0-A105-1A43-2B587AD02C21}"/>
              </a:ext>
            </a:extLst>
          </p:cNvPr>
          <p:cNvGrpSpPr/>
          <p:nvPr/>
        </p:nvGrpSpPr>
        <p:grpSpPr>
          <a:xfrm>
            <a:off x="6863136" y="3921673"/>
            <a:ext cx="5096910" cy="2053281"/>
            <a:chOff x="505477" y="2030867"/>
            <a:chExt cx="3995933" cy="239850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C35CFAF-25C0-0DED-0E52-85B814788F65}"/>
                </a:ext>
              </a:extLst>
            </p:cNvPr>
            <p:cNvSpPr/>
            <p:nvPr/>
          </p:nvSpPr>
          <p:spPr>
            <a:xfrm>
              <a:off x="505477" y="2030867"/>
              <a:ext cx="3930767" cy="239850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C3C7D85-0924-8D68-C331-68D0BF6826EF}"/>
                </a:ext>
              </a:extLst>
            </p:cNvPr>
            <p:cNvSpPr txBox="1"/>
            <p:nvPr/>
          </p:nvSpPr>
          <p:spPr>
            <a:xfrm>
              <a:off x="666684" y="2357301"/>
              <a:ext cx="3834726" cy="16178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Thực đơn của ngày thứ năm tốt cho sức khỏe của trẻ em (Vì có đủ 4 nhóm chất dinh dưỡng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)</a:t>
              </a:r>
              <a:endParaRPr kumimoji="0" lang="en-US" sz="2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C6BC1E3C-8A4D-1BF9-4304-51740FD0A247}"/>
              </a:ext>
            </a:extLst>
          </p:cNvPr>
          <p:cNvSpPr/>
          <p:nvPr/>
        </p:nvSpPr>
        <p:spPr>
          <a:xfrm>
            <a:off x="657546" y="5537771"/>
            <a:ext cx="2321959" cy="914400"/>
          </a:xfrm>
          <a:prstGeom prst="wedgeRoundRectCallout">
            <a:avLst>
              <a:gd name="adj1" fmla="val 17220"/>
              <a:gd name="adj2" fmla="val -7589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béo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B0F61F52-A1BD-251B-E249-F979EDD319C3}"/>
              </a:ext>
            </a:extLst>
          </p:cNvPr>
          <p:cNvSpPr/>
          <p:nvPr/>
        </p:nvSpPr>
        <p:spPr>
          <a:xfrm>
            <a:off x="4068566" y="5527497"/>
            <a:ext cx="2517169" cy="914400"/>
          </a:xfrm>
          <a:prstGeom prst="wedgeRoundRectCallout">
            <a:avLst>
              <a:gd name="adj1" fmla="val 17220"/>
              <a:gd name="adj2" fmla="val -7589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vi-ta-min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khoáng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5A338AA-7E58-10C5-53C1-4B41196B4D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7160" y="361320"/>
            <a:ext cx="4945599" cy="66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23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A picture containing text, shelf&#10;&#10;Description automatically generated">
            <a:extLst>
              <a:ext uri="{FF2B5EF4-FFF2-40B4-BE49-F238E27FC236}">
                <a16:creationId xmlns:a16="http://schemas.microsoft.com/office/drawing/2014/main" id="{8D1FEF41-8E32-4B8E-9CA2-640A7A102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4" descr="Premium Vector | Two school children talking vector. characters family  brother and sister. boy and girl kids. illustration funny clipart set.  isolated image cli… | Kids talking, Family cartoon, Children illustration">
            <a:extLst>
              <a:ext uri="{FF2B5EF4-FFF2-40B4-BE49-F238E27FC236}">
                <a16:creationId xmlns:a16="http://schemas.microsoft.com/office/drawing/2014/main" id="{EDAD2184-B493-4FD6-95EB-C3C136961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10" b="92322" l="9744" r="89776">
                        <a14:foregroundMark x1="23163" y1="15539" x2="27476" y2="59049"/>
                        <a14:foregroundMark x1="27476" y1="59049" x2="25080" y2="80622"/>
                        <a14:foregroundMark x1="35144" y1="24680" x2="33546" y2="35832"/>
                        <a14:foregroundMark x1="33706" y1="25411" x2="30511" y2="37477"/>
                        <a14:foregroundMark x1="20767" y1="49726" x2="20767" y2="49726"/>
                        <a14:foregroundMark x1="30831" y1="48263" x2="30831" y2="48263"/>
                        <a14:foregroundMark x1="32109" y1="45887" x2="32109" y2="45887"/>
                        <a14:foregroundMark x1="64856" y1="25046" x2="69808" y2="40951"/>
                        <a14:foregroundMark x1="72684" y1="23766" x2="71406" y2="31079"/>
                        <a14:foregroundMark x1="67891" y1="8592" x2="67891" y2="8592"/>
                        <a14:foregroundMark x1="30831" y1="92322" x2="30831" y2="92322"/>
                        <a14:foregroundMark x1="36262" y1="92139" x2="36262" y2="92139"/>
                        <a14:foregroundMark x1="68211" y1="86654" x2="68211" y2="86654"/>
                        <a14:foregroundMark x1="80192" y1="84826" x2="80192" y2="84826"/>
                        <a14:foregroundMark x1="70288" y1="85375" x2="70288" y2="85375"/>
                        <a14:foregroundMark x1="46965" y1="45155" x2="46965" y2="451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934" y="2906105"/>
            <a:ext cx="4633010" cy="404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Premium Vector | Two boys talking to each other isolated on white | Student  cartoon, Cartoon boy, Cute couple cartoon">
            <a:extLst>
              <a:ext uri="{FF2B5EF4-FFF2-40B4-BE49-F238E27FC236}">
                <a16:creationId xmlns:a16="http://schemas.microsoft.com/office/drawing/2014/main" id="{0677D5FC-124B-43C4-AE0F-4E0503F55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04" b="91374" l="9904" r="89936">
                        <a14:foregroundMark x1="23962" y1="28914" x2="28435" y2="51597"/>
                        <a14:foregroundMark x1="28435" y1="51597" x2="28435" y2="51597"/>
                        <a14:foregroundMark x1="31470" y1="21885" x2="31470" y2="21885"/>
                        <a14:foregroundMark x1="27316" y1="20447" x2="23962" y2="27955"/>
                        <a14:foregroundMark x1="81470" y1="54633" x2="81470" y2="54633"/>
                        <a14:foregroundMark x1="63419" y1="86741" x2="63419" y2="86741"/>
                        <a14:foregroundMark x1="64058" y1="81789" x2="64696" y2="88019"/>
                        <a14:foregroundMark x1="75240" y1="81150" x2="81150" y2="88498"/>
                        <a14:foregroundMark x1="24281" y1="74121" x2="23163" y2="85304"/>
                        <a14:foregroundMark x1="34185" y1="74281" x2="34824" y2="85942"/>
                        <a14:foregroundMark x1="23642" y1="86581" x2="34665" y2="88658"/>
                        <a14:foregroundMark x1="77955" y1="54313" x2="79073" y2="56709"/>
                        <a14:foregroundMark x1="63738" y1="53355" x2="61342" y2="56709"/>
                        <a14:foregroundMark x1="57188" y1="88019" x2="57188" y2="88019"/>
                        <a14:foregroundMark x1="84185" y1="88019" x2="84185" y2="88019"/>
                        <a14:foregroundMark x1="27157" y1="66613" x2="26677" y2="76358"/>
                        <a14:backgroundMark x1="54313" y1="90895" x2="59904" y2="94249"/>
                        <a14:backgroundMark x1="57668" y1="90575" x2="60543" y2="913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324" y="3429000"/>
            <a:ext cx="3521676" cy="352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Premium Vector | Two schoolchildren speak vector. children laugh and play.  the black woman is beautiful. two girls stand cartoons. illustration funny  clipart set cute set">
            <a:extLst>
              <a:ext uri="{FF2B5EF4-FFF2-40B4-BE49-F238E27FC236}">
                <a16:creationId xmlns:a16="http://schemas.microsoft.com/office/drawing/2014/main" id="{78DFE65C-8BE3-49B4-A999-0BDD85700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54" b="94891" l="9904" r="89936">
                        <a14:foregroundMark x1="19808" y1="15876" x2="19808" y2="15876"/>
                        <a14:foregroundMark x1="32588" y1="31934" x2="32588" y2="31934"/>
                        <a14:foregroundMark x1="32109" y1="31569" x2="32109" y2="35949"/>
                        <a14:foregroundMark x1="29233" y1="22628" x2="28754" y2="28102"/>
                        <a14:foregroundMark x1="27316" y1="24635" x2="26518" y2="29015"/>
                        <a14:foregroundMark x1="34665" y1="24270" x2="36741" y2="28102"/>
                        <a14:foregroundMark x1="67732" y1="17701" x2="61758" y2="68796"/>
                        <a14:foregroundMark x1="64211" y1="89417" x2="65016" y2="94891"/>
                        <a14:foregroundMark x1="67732" y1="45985" x2="75240" y2="80474"/>
                        <a14:foregroundMark x1="73642" y1="43978" x2="78275" y2="57847"/>
                        <a14:foregroundMark x1="78275" y1="57847" x2="78275" y2="57847"/>
                        <a14:foregroundMark x1="74920" y1="82117" x2="74920" y2="86914"/>
                        <a14:foregroundMark x1="77476" y1="89051" x2="78594" y2="93431"/>
                        <a14:foregroundMark x1="25719" y1="74088" x2="26677" y2="82299"/>
                        <a14:foregroundMark x1="32748" y1="72445" x2="33067" y2="76095"/>
                        <a14:foregroundMark x1="19169" y1="11496" x2="19169" y2="11496"/>
                        <a14:foregroundMark x1="33866" y1="26460" x2="33866" y2="26460"/>
                        <a14:foregroundMark x1="69169" y1="22445" x2="67572" y2="31387"/>
                        <a14:foregroundMark x1="60224" y1="25365" x2="59265" y2="30292"/>
                        <a14:foregroundMark x1="64537" y1="82847" x2="65016" y2="86679"/>
                        <a14:backgroundMark x1="63953" y1="86851" x2="64217" y2="89416"/>
                        <a14:backgroundMark x1="62300" y1="70803" x2="63557" y2="83006"/>
                        <a14:backgroundMark x1="61342" y1="70803" x2="61342" y2="70803"/>
                        <a14:backgroundMark x1="61661" y1="70255" x2="61661" y2="70255"/>
                        <a14:backgroundMark x1="61661" y1="70255" x2="61661" y2="70255"/>
                        <a14:backgroundMark x1="61661" y1="70255" x2="61661" y2="70255"/>
                        <a14:backgroundMark x1="61981" y1="72080" x2="61981" y2="72080"/>
                        <a14:backgroundMark x1="61502" y1="70255" x2="61502" y2="71533"/>
                        <a14:backgroundMark x1="61661" y1="68796" x2="61661" y2="71168"/>
                        <a14:backgroundMark x1="74121" y1="87226" x2="74920" y2="89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58" y="3465383"/>
            <a:ext cx="3875507" cy="339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D2E4F7C1-0CEC-4C80-9CC9-820B3DB69465}"/>
              </a:ext>
            </a:extLst>
          </p:cNvPr>
          <p:cNvGrpSpPr/>
          <p:nvPr/>
        </p:nvGrpSpPr>
        <p:grpSpPr>
          <a:xfrm>
            <a:off x="125476" y="0"/>
            <a:ext cx="7570724" cy="2657475"/>
            <a:chOff x="188905" y="493614"/>
            <a:chExt cx="6988849" cy="2275007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1E9A468-E38A-44DB-A67D-8A93AEC374F6}"/>
                </a:ext>
              </a:extLst>
            </p:cNvPr>
            <p:cNvGrpSpPr/>
            <p:nvPr/>
          </p:nvGrpSpPr>
          <p:grpSpPr>
            <a:xfrm>
              <a:off x="188905" y="493614"/>
              <a:ext cx="6988849" cy="2275007"/>
              <a:chOff x="188905" y="493614"/>
              <a:chExt cx="6988849" cy="2275007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AA0E05D2-1404-45FF-87D2-CFE62F7EE4EE}"/>
                  </a:ext>
                </a:extLst>
              </p:cNvPr>
              <p:cNvSpPr/>
              <p:nvPr/>
            </p:nvSpPr>
            <p:spPr>
              <a:xfrm>
                <a:off x="312868" y="590381"/>
                <a:ext cx="6864886" cy="2178240"/>
              </a:xfrm>
              <a:prstGeom prst="roundRect">
                <a:avLst/>
              </a:prstGeom>
              <a:solidFill>
                <a:srgbClr val="0070C0"/>
              </a:solidFill>
              <a:ln>
                <a:solidFill>
                  <a:schemeClr val="tx1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279125FB-FCF6-423D-845C-D71FEE3D2786}"/>
                  </a:ext>
                </a:extLst>
              </p:cNvPr>
              <p:cNvSpPr/>
              <p:nvPr/>
            </p:nvSpPr>
            <p:spPr>
              <a:xfrm>
                <a:off x="188905" y="493614"/>
                <a:ext cx="6864886" cy="217824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6" name="Hộp Văn bản 6">
              <a:extLst>
                <a:ext uri="{FF2B5EF4-FFF2-40B4-BE49-F238E27FC236}">
                  <a16:creationId xmlns:a16="http://schemas.microsoft.com/office/drawing/2014/main" id="{41C9A74A-CBEE-42F9-85E8-8BDA548196DA}"/>
                </a:ext>
              </a:extLst>
            </p:cNvPr>
            <p:cNvSpPr txBox="1"/>
            <p:nvPr/>
          </p:nvSpPr>
          <p:spPr>
            <a:xfrm>
              <a:off x="461937" y="583120"/>
              <a:ext cx="6460821" cy="19234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Điều gì s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ẽ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xảy ra với cơ thể nếu:</a:t>
              </a:r>
            </a:p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+ Các bữa ăn chỉ ăn thịt, cá mà không ăn rau xanh, quả chín.</a:t>
              </a:r>
            </a:p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+ Chỉ ăn canh trong bữa cơm mà trong ngày không uống nước.</a:t>
              </a:r>
            </a:p>
          </p:txBody>
        </p:sp>
      </p:grpSp>
      <p:pic>
        <p:nvPicPr>
          <p:cNvPr id="39" name="Picture 38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F0093047-C648-4DC2-8328-F3A25FB763A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550" b="46120" l="38059" r="61860">
                        <a14:foregroundMark x1="53288" y1="10550" x2="53288" y2="10550"/>
                        <a14:foregroundMark x1="61860" y1="26839" x2="61860" y2="26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37" t="7198" r="36088" b="49468"/>
          <a:stretch/>
        </p:blipFill>
        <p:spPr>
          <a:xfrm>
            <a:off x="6172943" y="1826164"/>
            <a:ext cx="1773257" cy="17870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2DC84D-68C6-0667-D417-692B3B4238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32904" y="-191806"/>
            <a:ext cx="4669941" cy="375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07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千图网海量PPT模板www.58pic.com ​​">
  <a:themeElements>
    <a:clrScheme name="自定义 255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A9659"/>
      </a:accent1>
      <a:accent2>
        <a:srgbClr val="3A9659"/>
      </a:accent2>
      <a:accent3>
        <a:srgbClr val="3A9659"/>
      </a:accent3>
      <a:accent4>
        <a:srgbClr val="3A9659"/>
      </a:accent4>
      <a:accent5>
        <a:srgbClr val="3A9659"/>
      </a:accent5>
      <a:accent6>
        <a:srgbClr val="3A9659"/>
      </a:accent6>
      <a:hlink>
        <a:srgbClr val="3A9659"/>
      </a:hlink>
      <a:folHlink>
        <a:srgbClr val="3A9659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671</Words>
  <Application>Microsoft Office PowerPoint</Application>
  <PresentationFormat>Widescreen</PresentationFormat>
  <Paragraphs>47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等线</vt:lpstr>
      <vt:lpstr>等线</vt:lpstr>
      <vt:lpstr>等线 Light</vt:lpstr>
      <vt:lpstr>宋体</vt:lpstr>
      <vt:lpstr>Arial</vt:lpstr>
      <vt:lpstr>Calibri</vt:lpstr>
      <vt:lpstr>Calibri Light</vt:lpstr>
      <vt:lpstr>Cambria</vt:lpstr>
      <vt:lpstr>Noto Sans S Chinese Light</vt:lpstr>
      <vt:lpstr>Times New Roman</vt:lpstr>
      <vt:lpstr>Wingdings</vt:lpstr>
      <vt:lpstr>1_Office Theme</vt:lpstr>
      <vt:lpstr>2_千图网海量PPT模板www.58pic.com ​​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28</cp:revision>
  <dcterms:created xsi:type="dcterms:W3CDTF">2023-11-12T06:41:20Z</dcterms:created>
  <dcterms:modified xsi:type="dcterms:W3CDTF">2026-04-14T02:50:05Z</dcterms:modified>
</cp:coreProperties>
</file>