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6" r:id="rId2"/>
    <p:sldMasterId id="2147483718" r:id="rId3"/>
  </p:sldMasterIdLst>
  <p:notesMasterIdLst>
    <p:notesMasterId r:id="rId19"/>
  </p:notesMasterIdLst>
  <p:sldIdLst>
    <p:sldId id="381" r:id="rId4"/>
    <p:sldId id="290" r:id="rId5"/>
    <p:sldId id="309" r:id="rId6"/>
    <p:sldId id="310" r:id="rId7"/>
    <p:sldId id="291" r:id="rId8"/>
    <p:sldId id="288" r:id="rId9"/>
    <p:sldId id="297" r:id="rId10"/>
    <p:sldId id="464" r:id="rId11"/>
    <p:sldId id="465" r:id="rId12"/>
    <p:sldId id="466" r:id="rId13"/>
    <p:sldId id="344" r:id="rId14"/>
    <p:sldId id="467" r:id="rId15"/>
    <p:sldId id="336" r:id="rId16"/>
    <p:sldId id="468" r:id="rId17"/>
    <p:sldId id="3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858"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87359-8A7A-4A30-8721-57A9F0DB90F9}" type="datetimeFigureOut">
              <a:rPr lang="en-US" smtClean="0"/>
              <a:t>14/04/2026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8288F-4104-42BB-BBFA-9BF856C22DF1}" type="slidenum">
              <a:rPr lang="en-US" smtClean="0"/>
              <a:t>‹#›</a:t>
            </a:fld>
            <a:endParaRPr lang="en-US"/>
          </a:p>
        </p:txBody>
      </p:sp>
    </p:spTree>
    <p:extLst>
      <p:ext uri="{BB962C8B-B14F-4D97-AF65-F5344CB8AC3E}">
        <p14:creationId xmlns:p14="http://schemas.microsoft.com/office/powerpoint/2010/main" val="281147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94734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02798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5110451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371040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04172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0780733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15311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695809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65106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973897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9014365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14639772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2383825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7280053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89292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549814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771758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013786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36868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72672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123496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244854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2347100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3288841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47905379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5370745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F7D9ED4D-CFC4-4836-93DE-5A3E0C021F68}" type="datetimeFigureOut">
              <a:rPr lang="zh-CN" altLang="en-US" smtClean="0"/>
              <a:t>2026/4/14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68EB9A-3794-40D5-BD96-AB4AD446DDC2}" type="slidenum">
              <a:rPr lang="zh-CN" altLang="en-US" smtClean="0"/>
              <a:t>‹#›</a:t>
            </a:fld>
            <a:endParaRPr lang="zh-CN" altLang="en-US"/>
          </a:p>
        </p:txBody>
      </p:sp>
    </p:spTree>
    <p:extLst>
      <p:ext uri="{BB962C8B-B14F-4D97-AF65-F5344CB8AC3E}">
        <p14:creationId xmlns:p14="http://schemas.microsoft.com/office/powerpoint/2010/main" val="3126797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14/04/2026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3920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33023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48533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14/04/2026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17207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14/04/2026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683934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14/04/2026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27164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608552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14/04/2026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0116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14/04/2026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303682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14/04/2026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43503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20883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14/04/2026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729263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25">
            <a:off x="3190649"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847120">
            <a:off x="10048241" y="1077087"/>
            <a:ext cx="686875" cy="66736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9689336" y="4772951"/>
            <a:ext cx="2152389" cy="1938991"/>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flipH="1">
            <a:off x="1106667" y="182800"/>
            <a:ext cx="1959229" cy="1637909"/>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2"/>
          <p:cNvGrpSpPr/>
          <p:nvPr/>
        </p:nvGrpSpPr>
        <p:grpSpPr>
          <a:xfrm>
            <a:off x="246374" y="4372213"/>
            <a:ext cx="1618860" cy="981127"/>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2"/>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0" y="26054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0800000">
            <a:off x="5061605"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 name="Google Shape;66;p2"/>
          <p:cNvGrpSpPr/>
          <p:nvPr/>
        </p:nvGrpSpPr>
        <p:grpSpPr>
          <a:xfrm>
            <a:off x="246367" y="5424801"/>
            <a:ext cx="775192" cy="1244873"/>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656133" y="2063734"/>
            <a:ext cx="589667" cy="604165"/>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2"/>
          <p:cNvSpPr/>
          <p:nvPr/>
        </p:nvSpPr>
        <p:spPr>
          <a:xfrm rot="4884482">
            <a:off x="357899"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06680" y="5649981"/>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96633" y="3833767"/>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 name="Google Shape;94;p2"/>
          <p:cNvGrpSpPr/>
          <p:nvPr/>
        </p:nvGrpSpPr>
        <p:grpSpPr>
          <a:xfrm>
            <a:off x="2023967" y="5510149"/>
            <a:ext cx="931643" cy="1244847"/>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2"/>
          <p:cNvGrpSpPr/>
          <p:nvPr/>
        </p:nvGrpSpPr>
        <p:grpSpPr>
          <a:xfrm>
            <a:off x="1106667" y="3128307"/>
            <a:ext cx="624448" cy="595327"/>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 name="Google Shape;107;p2"/>
          <p:cNvSpPr/>
          <p:nvPr/>
        </p:nvSpPr>
        <p:spPr>
          <a:xfrm>
            <a:off x="3335101" y="5967745"/>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150567"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438897"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9596233" y="5967734"/>
            <a:ext cx="411000" cy="57913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 name="Google Shape;113;p2"/>
          <p:cNvGrpSpPr/>
          <p:nvPr/>
        </p:nvGrpSpPr>
        <p:grpSpPr>
          <a:xfrm rot="8999956">
            <a:off x="10904379" y="96913"/>
            <a:ext cx="775175" cy="1244847"/>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2"/>
          <p:cNvGrpSpPr/>
          <p:nvPr/>
        </p:nvGrpSpPr>
        <p:grpSpPr>
          <a:xfrm>
            <a:off x="8550662" y="275221"/>
            <a:ext cx="931615" cy="888228"/>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9879088" y="2614345"/>
            <a:ext cx="1554283" cy="975852"/>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
          <p:cNvSpPr/>
          <p:nvPr/>
        </p:nvSpPr>
        <p:spPr>
          <a:xfrm>
            <a:off x="10026867" y="4060666"/>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8849735" y="564636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8346747" y="62119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7531635"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91656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75" name="Google Shape;375;p8"/>
          <p:cNvSpPr/>
          <p:nvPr/>
        </p:nvSpPr>
        <p:spPr>
          <a:xfrm rot="-25" flipH="1">
            <a:off x="3299541"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8"/>
          <p:cNvGrpSpPr/>
          <p:nvPr/>
        </p:nvGrpSpPr>
        <p:grpSpPr>
          <a:xfrm rot="-1847120" flipH="1">
            <a:off x="1030724" y="2768587"/>
            <a:ext cx="686875" cy="66736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8"/>
          <p:cNvSpPr/>
          <p:nvPr/>
        </p:nvSpPr>
        <p:spPr>
          <a:xfrm flipH="1">
            <a:off x="307211" y="1766929"/>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8"/>
          <p:cNvGrpSpPr/>
          <p:nvPr/>
        </p:nvGrpSpPr>
        <p:grpSpPr>
          <a:xfrm>
            <a:off x="9327341" y="622213"/>
            <a:ext cx="1618860" cy="981127"/>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 name="Google Shape;387;p8"/>
          <p:cNvSpPr/>
          <p:nvPr/>
        </p:nvSpPr>
        <p:spPr>
          <a:xfrm flipH="1">
            <a:off x="11365760"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8"/>
          <p:cNvSpPr/>
          <p:nvPr/>
        </p:nvSpPr>
        <p:spPr>
          <a:xfrm flipH="1">
            <a:off x="11535867" y="3259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8"/>
          <p:cNvSpPr/>
          <p:nvPr/>
        </p:nvSpPr>
        <p:spPr>
          <a:xfrm rot="10800000" flipH="1">
            <a:off x="5118807"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0" name="Google Shape;390;p8"/>
          <p:cNvGrpSpPr/>
          <p:nvPr/>
        </p:nvGrpSpPr>
        <p:grpSpPr>
          <a:xfrm flipH="1">
            <a:off x="11170448" y="5120018"/>
            <a:ext cx="775192" cy="1244873"/>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8"/>
          <p:cNvGrpSpPr/>
          <p:nvPr/>
        </p:nvGrpSpPr>
        <p:grpSpPr>
          <a:xfrm flipH="1">
            <a:off x="10946207" y="2063734"/>
            <a:ext cx="589667" cy="604165"/>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8"/>
          <p:cNvSpPr/>
          <p:nvPr/>
        </p:nvSpPr>
        <p:spPr>
          <a:xfrm rot="-4884482" flipH="1">
            <a:off x="11423166"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p:nvPr/>
        </p:nvSpPr>
        <p:spPr>
          <a:xfrm flipH="1">
            <a:off x="2705033" y="5581232"/>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8"/>
          <p:cNvSpPr/>
          <p:nvPr/>
        </p:nvSpPr>
        <p:spPr>
          <a:xfrm flipH="1">
            <a:off x="11259452" y="4371200"/>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7" name="Google Shape;417;p8"/>
          <p:cNvGrpSpPr/>
          <p:nvPr/>
        </p:nvGrpSpPr>
        <p:grpSpPr>
          <a:xfrm flipH="1">
            <a:off x="1710511" y="830510"/>
            <a:ext cx="1221484" cy="116463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8"/>
          <p:cNvSpPr/>
          <p:nvPr/>
        </p:nvSpPr>
        <p:spPr>
          <a:xfrm flipH="1">
            <a:off x="758653"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8"/>
          <p:cNvSpPr/>
          <p:nvPr/>
        </p:nvSpPr>
        <p:spPr>
          <a:xfrm flipH="1">
            <a:off x="573878"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8"/>
          <p:cNvSpPr/>
          <p:nvPr/>
        </p:nvSpPr>
        <p:spPr>
          <a:xfrm flipH="1">
            <a:off x="3593371" y="5903653"/>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5" name="Google Shape;425;p8"/>
          <p:cNvGrpSpPr/>
          <p:nvPr/>
        </p:nvGrpSpPr>
        <p:grpSpPr>
          <a:xfrm rot="-8999956" flipH="1">
            <a:off x="512454" y="96913"/>
            <a:ext cx="775175" cy="1244847"/>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8"/>
          <p:cNvSpPr/>
          <p:nvPr/>
        </p:nvSpPr>
        <p:spPr>
          <a:xfrm flipH="1">
            <a:off x="4326916"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1023377" y="4624945"/>
            <a:ext cx="310681" cy="35955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8" name="Google Shape;438;p8"/>
          <p:cNvGrpSpPr/>
          <p:nvPr/>
        </p:nvGrpSpPr>
        <p:grpSpPr>
          <a:xfrm>
            <a:off x="147851" y="4468102"/>
            <a:ext cx="2235944" cy="256807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p:nvPr/>
        </p:nvSpPr>
        <p:spPr>
          <a:xfrm>
            <a:off x="8797783" y="5222096"/>
            <a:ext cx="1864381" cy="1646445"/>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8"/>
          <p:cNvSpPr/>
          <p:nvPr/>
        </p:nvSpPr>
        <p:spPr>
          <a:xfrm>
            <a:off x="8767878" y="276314"/>
            <a:ext cx="361980" cy="524649"/>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8"/>
          <p:cNvSpPr/>
          <p:nvPr/>
        </p:nvSpPr>
        <p:spPr>
          <a:xfrm>
            <a:off x="7508883" y="6094216"/>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4794029" y="5860959"/>
            <a:ext cx="413001" cy="36872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3072384" y="171562"/>
            <a:ext cx="520981" cy="734141"/>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0662160" y="4984490"/>
            <a:ext cx="423312" cy="41844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7801399" y="537083"/>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10666"/>
            </a:lvl1pPr>
            <a:lvl2pPr lvl="1" algn="ctr">
              <a:spcBef>
                <a:spcPts val="0"/>
              </a:spcBef>
              <a:spcAft>
                <a:spcPts val="0"/>
              </a:spcAft>
              <a:buSzPts val="7400"/>
              <a:buNone/>
              <a:defRPr sz="9866"/>
            </a:lvl2pPr>
            <a:lvl3pPr lvl="2" algn="ctr">
              <a:spcBef>
                <a:spcPts val="0"/>
              </a:spcBef>
              <a:spcAft>
                <a:spcPts val="0"/>
              </a:spcAft>
              <a:buSzPts val="7400"/>
              <a:buNone/>
              <a:defRPr sz="9866"/>
            </a:lvl3pPr>
            <a:lvl4pPr lvl="3" algn="ctr">
              <a:spcBef>
                <a:spcPts val="0"/>
              </a:spcBef>
              <a:spcAft>
                <a:spcPts val="0"/>
              </a:spcAft>
              <a:buSzPts val="7400"/>
              <a:buNone/>
              <a:defRPr sz="9866"/>
            </a:lvl4pPr>
            <a:lvl5pPr lvl="4" algn="ctr">
              <a:spcBef>
                <a:spcPts val="0"/>
              </a:spcBef>
              <a:spcAft>
                <a:spcPts val="0"/>
              </a:spcAft>
              <a:buSzPts val="7400"/>
              <a:buNone/>
              <a:defRPr sz="9866"/>
            </a:lvl5pPr>
            <a:lvl6pPr lvl="5" algn="ctr">
              <a:spcBef>
                <a:spcPts val="0"/>
              </a:spcBef>
              <a:spcAft>
                <a:spcPts val="0"/>
              </a:spcAft>
              <a:buSzPts val="7400"/>
              <a:buNone/>
              <a:defRPr sz="9866"/>
            </a:lvl6pPr>
            <a:lvl7pPr lvl="6" algn="ctr">
              <a:spcBef>
                <a:spcPts val="0"/>
              </a:spcBef>
              <a:spcAft>
                <a:spcPts val="0"/>
              </a:spcAft>
              <a:buSzPts val="7400"/>
              <a:buNone/>
              <a:defRPr sz="9866"/>
            </a:lvl7pPr>
            <a:lvl8pPr lvl="7" algn="ctr">
              <a:spcBef>
                <a:spcPts val="0"/>
              </a:spcBef>
              <a:spcAft>
                <a:spcPts val="0"/>
              </a:spcAft>
              <a:buSzPts val="7400"/>
              <a:buNone/>
              <a:defRPr sz="9866"/>
            </a:lvl8pPr>
            <a:lvl9pPr lvl="8" algn="ctr">
              <a:spcBef>
                <a:spcPts val="0"/>
              </a:spcBef>
              <a:spcAft>
                <a:spcPts val="0"/>
              </a:spcAft>
              <a:buSzPts val="7400"/>
              <a:buNone/>
              <a:defRPr sz="9866"/>
            </a:lvl9pPr>
          </a:lstStyle>
          <a:p>
            <a:endParaRPr/>
          </a:p>
        </p:txBody>
      </p:sp>
    </p:spTree>
    <p:extLst>
      <p:ext uri="{BB962C8B-B14F-4D97-AF65-F5344CB8AC3E}">
        <p14:creationId xmlns:p14="http://schemas.microsoft.com/office/powerpoint/2010/main" val="3353505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686817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6428033" y="3425967"/>
            <a:ext cx="4337600" cy="14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810" name="Google Shape;810;p21"/>
          <p:cNvSpPr/>
          <p:nvPr/>
        </p:nvSpPr>
        <p:spPr>
          <a:xfrm rot="10800000">
            <a:off x="11337671"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21"/>
          <p:cNvSpPr/>
          <p:nvPr/>
        </p:nvSpPr>
        <p:spPr>
          <a:xfrm>
            <a:off x="11340968"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21"/>
          <p:cNvSpPr/>
          <p:nvPr/>
        </p:nvSpPr>
        <p:spPr>
          <a:xfrm>
            <a:off x="11026633"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21"/>
          <p:cNvSpPr/>
          <p:nvPr/>
        </p:nvSpPr>
        <p:spPr>
          <a:xfrm>
            <a:off x="11241049" y="1072936"/>
            <a:ext cx="376668" cy="32735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21"/>
          <p:cNvSpPr/>
          <p:nvPr/>
        </p:nvSpPr>
        <p:spPr>
          <a:xfrm rot="-2401151">
            <a:off x="10738932" y="5759755"/>
            <a:ext cx="299861" cy="17389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21"/>
          <p:cNvSpPr/>
          <p:nvPr/>
        </p:nvSpPr>
        <p:spPr>
          <a:xfrm>
            <a:off x="661200" y="2732818"/>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6" name="Google Shape;816;p21"/>
          <p:cNvGrpSpPr/>
          <p:nvPr/>
        </p:nvGrpSpPr>
        <p:grpSpPr>
          <a:xfrm>
            <a:off x="573379" y="356767"/>
            <a:ext cx="1465440" cy="1484495"/>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21"/>
          <p:cNvSpPr/>
          <p:nvPr/>
        </p:nvSpPr>
        <p:spPr>
          <a:xfrm>
            <a:off x="-5832" y="1479344"/>
            <a:ext cx="964973" cy="148447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21"/>
          <p:cNvSpPr/>
          <p:nvPr/>
        </p:nvSpPr>
        <p:spPr>
          <a:xfrm>
            <a:off x="2386336" y="323900"/>
            <a:ext cx="292763" cy="289416"/>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748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963" name="Google Shape;963;p27"/>
          <p:cNvGrpSpPr/>
          <p:nvPr/>
        </p:nvGrpSpPr>
        <p:grpSpPr>
          <a:xfrm>
            <a:off x="10456885" y="719332"/>
            <a:ext cx="1146843" cy="117504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6" name="Google Shape;976;p27"/>
          <p:cNvSpPr/>
          <p:nvPr/>
        </p:nvSpPr>
        <p:spPr>
          <a:xfrm>
            <a:off x="10926667" y="3059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7"/>
          <p:cNvSpPr/>
          <p:nvPr/>
        </p:nvSpPr>
        <p:spPr>
          <a:xfrm rot="2209237">
            <a:off x="11697373" y="762449"/>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7"/>
          <p:cNvSpPr/>
          <p:nvPr/>
        </p:nvSpPr>
        <p:spPr>
          <a:xfrm rot="2209237">
            <a:off x="10001439" y="1400082"/>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10047801" y="589684"/>
            <a:ext cx="357564" cy="259293"/>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7"/>
          <p:cNvSpPr/>
          <p:nvPr/>
        </p:nvSpPr>
        <p:spPr>
          <a:xfrm rot="10800000" flipH="1">
            <a:off x="-5846"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7"/>
          <p:cNvSpPr/>
          <p:nvPr/>
        </p:nvSpPr>
        <p:spPr>
          <a:xfrm flipH="1">
            <a:off x="511727"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7"/>
          <p:cNvSpPr/>
          <p:nvPr/>
        </p:nvSpPr>
        <p:spPr>
          <a:xfrm flipH="1">
            <a:off x="837917"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27"/>
          <p:cNvSpPr/>
          <p:nvPr/>
        </p:nvSpPr>
        <p:spPr>
          <a:xfrm flipH="1">
            <a:off x="2210151"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7"/>
          <p:cNvSpPr/>
          <p:nvPr/>
        </p:nvSpPr>
        <p:spPr>
          <a:xfrm flipH="1">
            <a:off x="511727" y="3896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7"/>
          <p:cNvSpPr/>
          <p:nvPr/>
        </p:nvSpPr>
        <p:spPr>
          <a:xfrm flipH="1">
            <a:off x="11697368"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4551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81124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987" name="Google Shape;987;p28"/>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8"/>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28"/>
          <p:cNvSpPr/>
          <p:nvPr/>
        </p:nvSpPr>
        <p:spPr>
          <a:xfrm>
            <a:off x="0" y="1894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28"/>
          <p:cNvSpPr/>
          <p:nvPr/>
        </p:nvSpPr>
        <p:spPr>
          <a:xfrm rot="10800000">
            <a:off x="7584639"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2" name="Google Shape;992;p28"/>
          <p:cNvGrpSpPr/>
          <p:nvPr/>
        </p:nvGrpSpPr>
        <p:grpSpPr>
          <a:xfrm>
            <a:off x="246367" y="5424801"/>
            <a:ext cx="775192" cy="1244873"/>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28"/>
          <p:cNvGrpSpPr/>
          <p:nvPr/>
        </p:nvGrpSpPr>
        <p:grpSpPr>
          <a:xfrm>
            <a:off x="11233684" y="6132567"/>
            <a:ext cx="589667" cy="604165"/>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6" name="Google Shape;1016;p28"/>
          <p:cNvSpPr/>
          <p:nvPr/>
        </p:nvSpPr>
        <p:spPr>
          <a:xfrm rot="4884482">
            <a:off x="1976766" y="429792"/>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28"/>
          <p:cNvSpPr/>
          <p:nvPr/>
        </p:nvSpPr>
        <p:spPr>
          <a:xfrm>
            <a:off x="772747" y="45165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28"/>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9" name="Google Shape;1019;p28"/>
          <p:cNvGrpSpPr/>
          <p:nvPr/>
        </p:nvGrpSpPr>
        <p:grpSpPr>
          <a:xfrm>
            <a:off x="1114251" y="3128307"/>
            <a:ext cx="624448" cy="595327"/>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28"/>
          <p:cNvSpPr/>
          <p:nvPr/>
        </p:nvSpPr>
        <p:spPr>
          <a:xfrm>
            <a:off x="2385104" y="62085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28"/>
          <p:cNvGrpSpPr/>
          <p:nvPr/>
        </p:nvGrpSpPr>
        <p:grpSpPr>
          <a:xfrm rot="8999956">
            <a:off x="10904379" y="96913"/>
            <a:ext cx="775175" cy="1244847"/>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28"/>
          <p:cNvSpPr/>
          <p:nvPr/>
        </p:nvSpPr>
        <p:spPr>
          <a:xfrm>
            <a:off x="9183213" y="936065"/>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8"/>
          <p:cNvSpPr/>
          <p:nvPr/>
        </p:nvSpPr>
        <p:spPr>
          <a:xfrm>
            <a:off x="5674484" y="722629"/>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4459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328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531814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035254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34908402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869534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133FC3-1B47-F7EE-C2F2-7BF340AEBECB}"/>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C53A9D82-C952-4331-60F5-59DF8E2D44BA}"/>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15863059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56" r:id="rId3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14/04/2026</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6168379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09015991"/>
      </p:ext>
    </p:extLst>
  </p:cSld>
  <p:clrMap bg1="lt1" tx1="dk1" bg2="dk2" tx2="lt2" accent1="accent1" accent2="accent2" accent3="accent3" accent4="accent4" accent5="accent5" accent6="accent6" hlink="hlink" folHlink="folHlink"/>
  <p:sldLayoutIdLst>
    <p:sldLayoutId id="2147483719" r:id="rId1"/>
    <p:sldLayoutId id="2147483721" r:id="rId2"/>
    <p:sldLayoutId id="2147483726" r:id="rId3"/>
    <p:sldLayoutId id="2147483735" r:id="rId4"/>
    <p:sldLayoutId id="2147483742" r:id="rId5"/>
    <p:sldLayoutId id="2147483747" r:id="rId6"/>
    <p:sldLayoutId id="21474837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4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7.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7.xml"/><Relationship Id="rId5" Type="http://schemas.openxmlformats.org/officeDocument/2006/relationships/image" Target="../media/image1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7.xml"/><Relationship Id="rId6" Type="http://schemas.openxmlformats.org/officeDocument/2006/relationships/image" Target="../media/image20.png"/><Relationship Id="rId5" Type="http://schemas.openxmlformats.org/officeDocument/2006/relationships/image" Target="../media/image1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4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Nấm ăn và nấm trong chế biến thực phẩm(T2)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kumimoji="0" lang="en-US"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60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hành</a:t>
            </a:r>
            <a:endParaRPr kumimoji="0" lang="en-US" sz="6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25192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917439" y="2752530"/>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427514"/>
            <a:ext cx="2376337" cy="4229879"/>
          </a:xfrm>
          <a:prstGeom prst="rect">
            <a:avLst/>
          </a:prstGeom>
        </p:spPr>
      </p:pic>
      <p:grpSp>
        <p:nvGrpSpPr>
          <p:cNvPr id="8" name="Group 7">
            <a:extLst>
              <a:ext uri="{FF2B5EF4-FFF2-40B4-BE49-F238E27FC236}">
                <a16:creationId xmlns:a16="http://schemas.microsoft.com/office/drawing/2014/main" id="{8AF10E19-FBB9-47FD-AC62-302EE69CF74F}"/>
              </a:ext>
            </a:extLst>
          </p:cNvPr>
          <p:cNvGrpSpPr/>
          <p:nvPr/>
        </p:nvGrpSpPr>
        <p:grpSpPr>
          <a:xfrm>
            <a:off x="2856216" y="302818"/>
            <a:ext cx="6678201" cy="1957498"/>
            <a:chOff x="437263" y="445235"/>
            <a:chExt cx="4971839" cy="2366916"/>
          </a:xfrm>
        </p:grpSpPr>
        <p:pic>
          <p:nvPicPr>
            <p:cNvPr id="9" name="Picture 8">
              <a:extLst>
                <a:ext uri="{FF2B5EF4-FFF2-40B4-BE49-F238E27FC236}">
                  <a16:creationId xmlns:a16="http://schemas.microsoft.com/office/drawing/2014/main" id="{A1FEBBF7-924F-4A2B-BCF3-B0168B7EC2E5}"/>
                </a:ext>
              </a:extLst>
            </p:cNvPr>
            <p:cNvPicPr>
              <a:picLocks noChangeAspect="1"/>
            </p:cNvPicPr>
            <p:nvPr/>
          </p:nvPicPr>
          <p:blipFill>
            <a:blip r:embed="rId6"/>
            <a:stretch>
              <a:fillRect/>
            </a:stretch>
          </p:blipFill>
          <p:spPr>
            <a:xfrm rot="175581">
              <a:off x="437263" y="445235"/>
              <a:ext cx="4971839" cy="2366916"/>
            </a:xfrm>
            <a:prstGeom prst="rect">
              <a:avLst/>
            </a:prstGeom>
          </p:spPr>
        </p:pic>
        <p:sp>
          <p:nvSpPr>
            <p:cNvPr id="10" name="TextBox 9">
              <a:extLst>
                <a:ext uri="{FF2B5EF4-FFF2-40B4-BE49-F238E27FC236}">
                  <a16:creationId xmlns:a16="http://schemas.microsoft.com/office/drawing/2014/main" id="{29D5B383-EB38-4AB3-9453-1E9710E0E149}"/>
                </a:ext>
              </a:extLst>
            </p:cNvPr>
            <p:cNvSpPr txBox="1"/>
            <p:nvPr/>
          </p:nvSpPr>
          <p:spPr>
            <a:xfrm>
              <a:off x="733077" y="702004"/>
              <a:ext cx="4349615" cy="1217562"/>
            </a:xfrm>
            <a:prstGeom prst="rect">
              <a:avLst/>
            </a:prstGeom>
            <a:noFill/>
          </p:spPr>
          <p:txBody>
            <a:bodyPr wrap="square" lIns="0" tIns="0" rIns="0" bIns="0" rtlCol="0">
              <a:spAutoFit/>
            </a:bodyPr>
            <a:lstStyle/>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Thực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hành</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từ</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p>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1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đến</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3</a:t>
              </a:r>
            </a:p>
          </p:txBody>
        </p:sp>
      </p:grpSp>
      <p:pic>
        <p:nvPicPr>
          <p:cNvPr id="12" name="Picture 11">
            <a:extLst>
              <a:ext uri="{FF2B5EF4-FFF2-40B4-BE49-F238E27FC236}">
                <a16:creationId xmlns:a16="http://schemas.microsoft.com/office/drawing/2014/main" id="{C643D2D9-3968-0D92-5A43-CF6D45DBAA58}"/>
              </a:ext>
            </a:extLst>
          </p:cNvPr>
          <p:cNvPicPr>
            <a:picLocks noChangeAspect="1"/>
          </p:cNvPicPr>
          <p:nvPr/>
        </p:nvPicPr>
        <p:blipFill>
          <a:blip r:embed="rId7"/>
          <a:stretch>
            <a:fillRect/>
          </a:stretch>
        </p:blipFill>
        <p:spPr>
          <a:xfrm>
            <a:off x="2912081" y="2707454"/>
            <a:ext cx="7040523" cy="360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7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1. </a:t>
            </a:r>
            <a:r>
              <a:rPr kumimoji="0" lang="vi-VN"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Nấm men có tác dụng gì trong quy trình làm bánh mì nêu trên?</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2383603" y="3092521"/>
            <a:ext cx="729903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Nấm men có vai trò lên men tinh bột trong bột m</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ì</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tạo ra khí các-bô-níc giúp làm nở bánh mì.</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defTabSz="1219170">
              <a:buClr>
                <a:srgbClr val="000000"/>
              </a:buClr>
            </a:pPr>
            <a:r>
              <a:rPr lang="en-US"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2. </a:t>
            </a:r>
            <a:r>
              <a:rPr lang="vi-VN"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Giai đoạn ủ ở bước 3 có tác dụng gì?</a:t>
            </a:r>
            <a:endParaRPr lang="en-US" sz="4000" b="1" kern="0" dirty="0">
              <a:solidFill>
                <a:srgbClr val="FFFFFF"/>
              </a:solidFill>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1325367" y="3986373"/>
            <a:ext cx="8480562" cy="2246756"/>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Giai đoạn ủ ở bước 3 có tác dụng tạo điều kiện thuận lợi cho cho nấm men hoạt động và lên men có chất bột đường.</a:t>
            </a:r>
            <a:endParaRPr lang="en-US" sz="3200" b="1" kern="0" dirty="0">
              <a:solidFill>
                <a:srgbClr val="002060"/>
              </a:solidFill>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pP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3.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Nêu</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tên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hình</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6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và</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cho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biết</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vai</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trò</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của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nấm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men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việc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tạo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ra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đó</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a:t>
            </a:r>
            <a:endPar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pic>
        <p:nvPicPr>
          <p:cNvPr id="6" name="Picture 5">
            <a:extLst>
              <a:ext uri="{FF2B5EF4-FFF2-40B4-BE49-F238E27FC236}">
                <a16:creationId xmlns:a16="http://schemas.microsoft.com/office/drawing/2014/main" id="{C2B98007-1AC5-C192-D654-9F2A7AEF54EF}"/>
              </a:ext>
            </a:extLst>
          </p:cNvPr>
          <p:cNvPicPr>
            <a:picLocks noChangeAspect="1"/>
          </p:cNvPicPr>
          <p:nvPr/>
        </p:nvPicPr>
        <p:blipFill>
          <a:blip r:embed="rId6"/>
          <a:stretch>
            <a:fillRect/>
          </a:stretch>
        </p:blipFill>
        <p:spPr>
          <a:xfrm>
            <a:off x="2661702" y="2421491"/>
            <a:ext cx="711517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5EF87EC8-5A2B-4F11-AB14-EE0693DF9BE4}"/>
              </a:ext>
            </a:extLst>
          </p:cNvPr>
          <p:cNvGrpSpPr/>
          <p:nvPr/>
        </p:nvGrpSpPr>
        <p:grpSpPr>
          <a:xfrm>
            <a:off x="2167847" y="5578868"/>
            <a:ext cx="8178230" cy="861659"/>
            <a:chOff x="1930387" y="277453"/>
            <a:chExt cx="7082984" cy="645989"/>
          </a:xfrm>
        </p:grpSpPr>
        <p:sp>
          <p:nvSpPr>
            <p:cNvPr id="8" name="Rectangle: Rounded Corners 14">
              <a:extLst>
                <a:ext uri="{FF2B5EF4-FFF2-40B4-BE49-F238E27FC236}">
                  <a16:creationId xmlns:a16="http://schemas.microsoft.com/office/drawing/2014/main" id="{0C50796F-F711-2694-F3FA-B1A4AFE734A3}"/>
                </a:ext>
              </a:extLst>
            </p:cNvPr>
            <p:cNvSpPr/>
            <p:nvPr/>
          </p:nvSpPr>
          <p:spPr>
            <a:xfrm>
              <a:off x="1930387" y="298622"/>
              <a:ext cx="7082984" cy="624820"/>
            </a:xfrm>
            <a:prstGeom prst="roundRect">
              <a:avLst>
                <a:gd name="adj" fmla="val 359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1" name="Text Box 62">
              <a:extLst>
                <a:ext uri="{FF2B5EF4-FFF2-40B4-BE49-F238E27FC236}">
                  <a16:creationId xmlns:a16="http://schemas.microsoft.com/office/drawing/2014/main" id="{7D864F8C-355C-3E8E-3855-26F5DEE8C49A}"/>
                </a:ext>
              </a:extLst>
            </p:cNvPr>
            <p:cNvSpPr txBox="1">
              <a:spLocks noChangeArrowheads="1"/>
            </p:cNvSpPr>
            <p:nvPr/>
          </p:nvSpPr>
          <p:spPr bwMode="auto">
            <a:xfrm>
              <a:off x="2222857" y="277453"/>
              <a:ext cx="6197133" cy="6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nl-NL" sz="2400" b="1" dirty="0">
                  <a:solidFill>
                    <a:srgbClr val="FF0000"/>
                  </a:solidFill>
                  <a:effectLst/>
                  <a:latin typeface="Cambria" panose="02040503050406030204" pitchFamily="18" charset="0"/>
                  <a:ea typeface="Cambria" panose="02040503050406030204" pitchFamily="18" charset="0"/>
                </a:rPr>
                <a:t>Nấm men hoạt động chủ yếu là lên men các chất bộ đường, giúp tạo ra các sản phẩm có giá trị cao.</a:t>
              </a:r>
              <a:endParaRPr lang="en-US" sz="24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90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39075" y="1034920"/>
            <a:ext cx="3400746" cy="4788160"/>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5" name="Rectangle 4"/>
            <p:cNvSpPr/>
            <p:nvPr/>
          </p:nvSpPr>
          <p:spPr>
            <a:xfrm>
              <a:off x="1697027" y="1132232"/>
              <a:ext cx="2390925" cy="2977739"/>
            </a:xfrm>
            <a:prstGeom prst="rect">
              <a:avLst/>
            </a:prstGeom>
          </p:spPr>
          <p:txBody>
            <a:bodyPr wrap="square">
              <a:spAutoFit/>
            </a:bodyPr>
            <a:lstStyle/>
            <a:p>
              <a:pPr algn="ctr" defTabSz="1219170">
                <a:buClr>
                  <a:srgbClr val="000000"/>
                </a:buClr>
              </a:pPr>
              <a:r>
                <a:rPr lang="vi-VN" altLang="en-US" sz="3600" kern="0" dirty="0">
                  <a:solidFill>
                    <a:srgbClr val="0070C0"/>
                  </a:solidFill>
                  <a:latin typeface="Cambria" panose="02040503050406030204" pitchFamily="18" charset="0"/>
                  <a:ea typeface="Cambria" panose="02040503050406030204" pitchFamily="18" charset="0"/>
                  <a:cs typeface="Baloo 2" pitchFamily="2" charset="0"/>
                  <a:sym typeface="Arial"/>
                </a:rPr>
                <a:t>Tìm hiểu và chia sẻ những ứng dụng khác của một số nấm men trong chế biến thực phẩm.</a:t>
              </a:r>
              <a:endParaRPr lang="en-US" sz="3600" kern="0" dirty="0">
                <a:solidFill>
                  <a:srgbClr val="0070C0"/>
                </a:solidFill>
                <a:latin typeface="Cambria" panose="02040503050406030204" pitchFamily="18" charset="0"/>
                <a:ea typeface="Cambria" panose="02040503050406030204" pitchFamily="18" charset="0"/>
                <a:cs typeface="Baloo 2" pitchFamily="2" charset="0"/>
                <a:sym typeface="Arial"/>
              </a:endParaRPr>
            </a:p>
          </p:txBody>
        </p:sp>
      </p:grpSp>
      <p:grpSp>
        <p:nvGrpSpPr>
          <p:cNvPr id="15" name="Group 14"/>
          <p:cNvGrpSpPr/>
          <p:nvPr/>
        </p:nvGrpSpPr>
        <p:grpSpPr>
          <a:xfrm>
            <a:off x="5445303" y="1034920"/>
            <a:ext cx="4785743" cy="4788159"/>
            <a:chOff x="4967405" y="776190"/>
            <a:chExt cx="2705879"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12" name="Rectangle 11"/>
            <p:cNvSpPr/>
            <p:nvPr/>
          </p:nvSpPr>
          <p:spPr>
            <a:xfrm>
              <a:off x="5077084" y="1140724"/>
              <a:ext cx="2474902" cy="2654573"/>
            </a:xfrm>
            <a:prstGeom prst="rect">
              <a:avLst/>
            </a:prstGeom>
          </p:spPr>
          <p:txBody>
            <a:bodyPr wrap="square">
              <a:spAutoFit/>
            </a:bodyPr>
            <a:lstStyle/>
            <a:p>
              <a:pPr marL="457200" indent="-457200" algn="just" defTabSz="1219170">
                <a:buClr>
                  <a:srgbClr val="000000"/>
                </a:buClr>
                <a:buFont typeface="Arial" panose="020B0604020202020204" pitchFamily="34" charset="0"/>
                <a:buChar char="•"/>
              </a:pP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Nấm men được sử dụng để sản xuất đồ uống có cồn như bia, rượu</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T</a:t>
              </a: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ạo chất men trong làm bánh</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789" y="-375277"/>
            <a:ext cx="3532872" cy="1736892"/>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6">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78E1650-A03B-601E-DADD-1FFD99EA3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134" b="70159"/>
          <a:stretch>
            <a:fillRect/>
          </a:stretch>
        </p:blipFill>
        <p:spPr>
          <a:xfrm>
            <a:off x="10631147" y="5519203"/>
            <a:ext cx="1317172" cy="1291623"/>
          </a:xfrm>
          <a:prstGeom prst="rect">
            <a:avLst/>
          </a:prstGeom>
        </p:spPr>
      </p:pic>
      <p:sp>
        <p:nvSpPr>
          <p:cNvPr id="6" name="TextBox 5">
            <a:extLst>
              <a:ext uri="{FF2B5EF4-FFF2-40B4-BE49-F238E27FC236}">
                <a16:creationId xmlns:a16="http://schemas.microsoft.com/office/drawing/2014/main" id="{B0E5E540-3608-68AB-5312-9DEF474228EA}"/>
              </a:ext>
            </a:extLst>
          </p:cNvPr>
          <p:cNvSpPr txBox="1"/>
          <p:nvPr/>
        </p:nvSpPr>
        <p:spPr>
          <a:xfrm>
            <a:off x="2347119" y="609600"/>
            <a:ext cx="78486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đùi</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gà</a:t>
            </a:r>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BB247C-11E8-AD75-40FD-F22B8D64F690}"/>
              </a:ext>
            </a:extLst>
          </p:cNvPr>
          <p:cNvSpPr txBox="1"/>
          <p:nvPr/>
        </p:nvSpPr>
        <p:spPr>
          <a:xfrm>
            <a:off x="4480719" y="2819400"/>
            <a:ext cx="6781800" cy="2308324"/>
          </a:xfrm>
          <a:prstGeom prst="rect">
            <a:avLst/>
          </a:prstGeom>
          <a:solidFill>
            <a:srgbClr val="FFC000"/>
          </a:solidFill>
        </p:spPr>
        <p:txBody>
          <a:bodyPr wrap="square" rtlCol="0">
            <a:spAutoFit/>
          </a:bodyPr>
          <a:lstStyle/>
          <a:p>
            <a:pPr algn="just"/>
            <a:r>
              <a:rPr lang="vi-VN" sz="4800" dirty="0">
                <a:cs typeface="Arial" panose="020B0604020202020204" pitchFamily="34" charset="0"/>
              </a:rPr>
              <a:t>Nấm đùi gà, có phần nón hình cầu, thân nhỏ dài giống như đùi gà.</a:t>
            </a:r>
            <a:endParaRPr lang="en-US" sz="4800" dirty="0">
              <a:latin typeface="Arial" panose="020B0604020202020204" pitchFamily="34" charset="0"/>
              <a:cs typeface="Arial" panose="020B0604020202020204" pitchFamily="34" charset="0"/>
            </a:endParaRPr>
          </a:p>
        </p:txBody>
      </p:sp>
      <p:pic>
        <p:nvPicPr>
          <p:cNvPr id="1026" name="Picture 2" descr="Nấm Đùi Gà">
            <a:extLst>
              <a:ext uri="{FF2B5EF4-FFF2-40B4-BE49-F238E27FC236}">
                <a16:creationId xmlns:a16="http://schemas.microsoft.com/office/drawing/2014/main" id="{20F1EECB-37AA-2419-2F8C-2192CE8F0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 y="2000249"/>
            <a:ext cx="3400425"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5200" r="31934" b="70159"/>
          <a:stretch>
            <a:fillRect/>
          </a:stretch>
        </p:blipFill>
        <p:spPr>
          <a:xfrm>
            <a:off x="10515600" y="5410200"/>
            <a:ext cx="1309922" cy="1284514"/>
          </a:xfrm>
          <a:prstGeom prst="rect">
            <a:avLst/>
          </a:prstGeom>
        </p:spPr>
      </p:pic>
      <p:sp>
        <p:nvSpPr>
          <p:cNvPr id="3" name="TextBox 2"/>
          <p:cNvSpPr txBox="1"/>
          <p:nvPr/>
        </p:nvSpPr>
        <p:spPr>
          <a:xfrm>
            <a:off x="5143500" y="571500"/>
            <a:ext cx="67818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mỡ</a:t>
            </a:r>
            <a:endParaRPr lang="en-US" sz="6600" dirty="0">
              <a:latin typeface="Arial" panose="020B0604020202020204" pitchFamily="34" charset="0"/>
              <a:cs typeface="Arial" panose="020B0604020202020204" pitchFamily="34" charset="0"/>
            </a:endParaRPr>
          </a:p>
        </p:txBody>
      </p:sp>
      <p:sp>
        <p:nvSpPr>
          <p:cNvPr id="4" name="TextBox 3"/>
          <p:cNvSpPr txBox="1"/>
          <p:nvPr/>
        </p:nvSpPr>
        <p:spPr>
          <a:xfrm>
            <a:off x="6048375" y="2324100"/>
            <a:ext cx="5495925" cy="2800767"/>
          </a:xfrm>
          <a:prstGeom prst="rect">
            <a:avLst/>
          </a:prstGeom>
          <a:solidFill>
            <a:srgbClr val="FFC000"/>
          </a:solidFill>
        </p:spPr>
        <p:txBody>
          <a:bodyPr wrap="square" rtlCol="0">
            <a:spAutoFit/>
          </a:bodyPr>
          <a:lstStyle/>
          <a:p>
            <a:pPr algn="ctr"/>
            <a:r>
              <a:rPr lang="vi-VN" sz="4400" dirty="0">
                <a:solidFill>
                  <a:prstClr val="black"/>
                </a:solidFill>
                <a:cs typeface="Arial" panose="020B0604020202020204" pitchFamily="34" charset="0"/>
              </a:rPr>
              <a:t>Nấm mỡ có mùi hương rất thơm, màu trắng, rất nhiều chất dinh dưỡng.</a:t>
            </a:r>
            <a:endParaRPr lang="en-US" sz="4400" dirty="0">
              <a:solidFill>
                <a:prstClr val="black"/>
              </a:solidFill>
              <a:latin typeface="Arial" panose="020B0604020202020204" pitchFamily="34" charset="0"/>
              <a:cs typeface="Arial" panose="020B0604020202020204" pitchFamily="34" charset="0"/>
            </a:endParaRPr>
          </a:p>
        </p:txBody>
      </p:sp>
      <p:pic>
        <p:nvPicPr>
          <p:cNvPr id="2052" name="Picture 4" descr="Nấm mỡ là gì? Công dụng và các món ăn cùng nấm mỡ">
            <a:extLst>
              <a:ext uri="{FF2B5EF4-FFF2-40B4-BE49-F238E27FC236}">
                <a16:creationId xmlns:a16="http://schemas.microsoft.com/office/drawing/2014/main" id="{B6985645-E629-77AF-5B6C-0315470E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362200"/>
            <a:ext cx="4815081"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lvl="0" algn="ctr" defTabSz="685800">
              <a:defRPr/>
            </a:pPr>
            <a:r>
              <a:rPr lang="vi-VN" sz="4000" b="1">
                <a:solidFill>
                  <a:srgbClr val="C00000"/>
                </a:solidFill>
                <a:latin typeface="Tahoma" panose="020B0604030504040204" pitchFamily="34" charset="0"/>
                <a:ea typeface="Tahoma" panose="020B0604030504040204" pitchFamily="34" charset="0"/>
                <a:cs typeface="Tahoma" panose="020B0604030504040204" pitchFamily="34" charset="0"/>
              </a:rPr>
              <a:t>Hoạt động 2: Quan sát hình 5 và đọc thông tin quy trình làm bánh mì.</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388348" y="726781"/>
            <a:ext cx="9754403" cy="144655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nguyên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cụ</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thiết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để</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làm</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bánh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mì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2274329" y="3088604"/>
            <a:ext cx="8949631" cy="2554545"/>
          </a:xfrm>
          <a:custGeom>
            <a:avLst/>
            <a:gdLst>
              <a:gd name="connsiteX0" fmla="*/ 0 w 8949631"/>
              <a:gd name="connsiteY0" fmla="*/ 0 h 2554545"/>
              <a:gd name="connsiteX1" fmla="*/ 8949631 w 8949631"/>
              <a:gd name="connsiteY1" fmla="*/ 0 h 2554545"/>
              <a:gd name="connsiteX2" fmla="*/ 8949631 w 8949631"/>
              <a:gd name="connsiteY2" fmla="*/ 2554545 h 2554545"/>
              <a:gd name="connsiteX3" fmla="*/ 0 w 8949631"/>
              <a:gd name="connsiteY3" fmla="*/ 2554545 h 2554545"/>
              <a:gd name="connsiteX4" fmla="*/ 0 w 8949631"/>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554545" fill="none" extrusionOk="0">
                <a:moveTo>
                  <a:pt x="0" y="0"/>
                </a:moveTo>
                <a:cubicBezTo>
                  <a:pt x="3581328" y="5222"/>
                  <a:pt x="5324968" y="24918"/>
                  <a:pt x="8949631" y="0"/>
                </a:cubicBezTo>
                <a:cubicBezTo>
                  <a:pt x="8788386" y="837733"/>
                  <a:pt x="8905871" y="1383476"/>
                  <a:pt x="8949631" y="2554545"/>
                </a:cubicBezTo>
                <a:cubicBezTo>
                  <a:pt x="7436663" y="2389784"/>
                  <a:pt x="4164690" y="2672695"/>
                  <a:pt x="0" y="2554545"/>
                </a:cubicBezTo>
                <a:cubicBezTo>
                  <a:pt x="-55725" y="1859262"/>
                  <a:pt x="17072" y="437056"/>
                  <a:pt x="0" y="0"/>
                </a:cubicBezTo>
                <a:close/>
              </a:path>
              <a:path w="8949631" h="2554545" stroke="0" extrusionOk="0">
                <a:moveTo>
                  <a:pt x="0" y="0"/>
                </a:moveTo>
                <a:cubicBezTo>
                  <a:pt x="1318866" y="11849"/>
                  <a:pt x="6530415" y="-161459"/>
                  <a:pt x="8949631" y="0"/>
                </a:cubicBezTo>
                <a:cubicBezTo>
                  <a:pt x="8952761" y="1191849"/>
                  <a:pt x="8848455" y="1724527"/>
                  <a:pt x="8949631" y="2554545"/>
                </a:cubicBezTo>
                <a:cubicBezTo>
                  <a:pt x="4585242" y="2408685"/>
                  <a:pt x="319556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Các nguyên liệu là bột mì, nấm men, đường, nước ấm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V</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ật dụng là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ca, bát, cái 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n bôt, đũa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đồng hồ, găng tay,..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1450790" y="2169272"/>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152042" y="418556"/>
            <a:ext cx="9754403"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Em hãy nêu quy trình các bước cần thực hiện để làm bánh mì?</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87704" y="2657090"/>
            <a:ext cx="9719353" cy="3046988"/>
          </a:xfrm>
          <a:custGeom>
            <a:avLst/>
            <a:gdLst>
              <a:gd name="connsiteX0" fmla="*/ 0 w 9719353"/>
              <a:gd name="connsiteY0" fmla="*/ 0 h 3046988"/>
              <a:gd name="connsiteX1" fmla="*/ 9719353 w 9719353"/>
              <a:gd name="connsiteY1" fmla="*/ 0 h 3046988"/>
              <a:gd name="connsiteX2" fmla="*/ 9719353 w 9719353"/>
              <a:gd name="connsiteY2" fmla="*/ 3046988 h 3046988"/>
              <a:gd name="connsiteX3" fmla="*/ 0 w 9719353"/>
              <a:gd name="connsiteY3" fmla="*/ 3046988 h 3046988"/>
              <a:gd name="connsiteX4" fmla="*/ 0 w 9719353"/>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53" h="3046988" fill="none" extrusionOk="0">
                <a:moveTo>
                  <a:pt x="0" y="0"/>
                </a:moveTo>
                <a:cubicBezTo>
                  <a:pt x="2489136" y="5222"/>
                  <a:pt x="7102715" y="24918"/>
                  <a:pt x="9719353" y="0"/>
                </a:cubicBezTo>
                <a:cubicBezTo>
                  <a:pt x="9558108" y="1071537"/>
                  <a:pt x="9675593" y="2405261"/>
                  <a:pt x="9719353" y="3046988"/>
                </a:cubicBezTo>
                <a:cubicBezTo>
                  <a:pt x="5317064" y="2882227"/>
                  <a:pt x="2864282" y="3165138"/>
                  <a:pt x="0" y="3046988"/>
                </a:cubicBezTo>
                <a:cubicBezTo>
                  <a:pt x="-55725" y="1822382"/>
                  <a:pt x="17072" y="646376"/>
                  <a:pt x="0" y="0"/>
                </a:cubicBezTo>
                <a:close/>
              </a:path>
              <a:path w="9719353" h="3046988" stroke="0" extrusionOk="0">
                <a:moveTo>
                  <a:pt x="0" y="0"/>
                </a:moveTo>
                <a:cubicBezTo>
                  <a:pt x="1938520" y="11849"/>
                  <a:pt x="5229274" y="-161459"/>
                  <a:pt x="9719353" y="0"/>
                </a:cubicBezTo>
                <a:cubicBezTo>
                  <a:pt x="9722483" y="810180"/>
                  <a:pt x="9618177" y="1773659"/>
                  <a:pt x="9719353" y="3046988"/>
                </a:cubicBezTo>
                <a:cubicBezTo>
                  <a:pt x="5220769" y="2901128"/>
                  <a:pt x="1853436"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B1: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men nở, đường, nước ấm vào ca rồi khuấy đều.</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B2</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hỗn hợp vừa làm ở bước 1 vào bát bột mì và nhào kĩ.</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B3</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Ủ bột trong khoảng thời gian từ 30 phút đến 40 phút với khăn ẩm.</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B4</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bột lên mặt phẳng, tiến hành cán bột cho đến khi bột chuyển sang trạng thái mịn, dai và kéo được mỏng. Chia bột thành khối nhỏ và tạo hình phù hợp.</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B5</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Nước bánh ở nhiệt độ khoảng từ 170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đến 200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trong khoảng thời gian từ 15 phút đến 20 phút cho đến khi bánh chín vàng đều.</a:t>
            </a:r>
          </a:p>
        </p:txBody>
      </p:sp>
      <p:sp>
        <p:nvSpPr>
          <p:cNvPr id="7" name="Freeform: Shape 34">
            <a:extLst>
              <a:ext uri="{FF2B5EF4-FFF2-40B4-BE49-F238E27FC236}">
                <a16:creationId xmlns:a16="http://schemas.microsoft.com/office/drawing/2014/main" id="{AFDBA029-369E-67AA-DE18-B9DE3F820210}"/>
              </a:ext>
            </a:extLst>
          </p:cNvPr>
          <p:cNvSpPr/>
          <p:nvPr/>
        </p:nvSpPr>
        <p:spPr>
          <a:xfrm>
            <a:off x="1204209" y="1717209"/>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987656" y="624040"/>
            <a:ext cx="5752191"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nhào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36333" y="1937898"/>
            <a:ext cx="9513869" cy="707886"/>
          </a:xfrm>
          <a:custGeom>
            <a:avLst/>
            <a:gdLst>
              <a:gd name="connsiteX0" fmla="*/ 0 w 9513869"/>
              <a:gd name="connsiteY0" fmla="*/ 0 h 707886"/>
              <a:gd name="connsiteX1" fmla="*/ 9513869 w 9513869"/>
              <a:gd name="connsiteY1" fmla="*/ 0 h 707886"/>
              <a:gd name="connsiteX2" fmla="*/ 9513869 w 9513869"/>
              <a:gd name="connsiteY2" fmla="*/ 707886 h 707886"/>
              <a:gd name="connsiteX3" fmla="*/ 0 w 9513869"/>
              <a:gd name="connsiteY3" fmla="*/ 707886 h 707886"/>
              <a:gd name="connsiteX4" fmla="*/ 0 w 951386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3869" h="707886" fill="none" extrusionOk="0">
                <a:moveTo>
                  <a:pt x="0" y="0"/>
                </a:moveTo>
                <a:cubicBezTo>
                  <a:pt x="3890673" y="5222"/>
                  <a:pt x="5981044" y="24918"/>
                  <a:pt x="9513869" y="0"/>
                </a:cubicBezTo>
                <a:cubicBezTo>
                  <a:pt x="9573279" y="312948"/>
                  <a:pt x="9515778" y="396148"/>
                  <a:pt x="9513869" y="707886"/>
                </a:cubicBezTo>
                <a:cubicBezTo>
                  <a:pt x="5608610" y="543125"/>
                  <a:pt x="3961385" y="826036"/>
                  <a:pt x="0" y="707886"/>
                </a:cubicBezTo>
                <a:cubicBezTo>
                  <a:pt x="-25096" y="447386"/>
                  <a:pt x="-54860" y="82424"/>
                  <a:pt x="0" y="0"/>
                </a:cubicBezTo>
                <a:close/>
              </a:path>
              <a:path w="9513869" h="707886" stroke="0" extrusionOk="0">
                <a:moveTo>
                  <a:pt x="0" y="0"/>
                </a:moveTo>
                <a:cubicBezTo>
                  <a:pt x="3701587" y="11849"/>
                  <a:pt x="4929539" y="-161459"/>
                  <a:pt x="9513869" y="0"/>
                </a:cubicBezTo>
                <a:cubicBezTo>
                  <a:pt x="9560185" y="266683"/>
                  <a:pt x="9522631" y="423695"/>
                  <a:pt x="9513869" y="707886"/>
                </a:cubicBezTo>
                <a:cubicBezTo>
                  <a:pt x="7780979" y="562026"/>
                  <a:pt x="1988860" y="629562"/>
                  <a:pt x="0" y="707886"/>
                </a:cubicBezTo>
                <a:cubicBezTo>
                  <a:pt x="62918" y="356284"/>
                  <a:pt x="-6891" y="345692"/>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Nhào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bột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giúp men nở thấm đều vào bột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978178" y="1388436"/>
            <a:ext cx="1119009" cy="5842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Text Box 17">
            <a:extLst>
              <a:ext uri="{FF2B5EF4-FFF2-40B4-BE49-F238E27FC236}">
                <a16:creationId xmlns:a16="http://schemas.microsoft.com/office/drawing/2014/main" id="{7C27AA3D-0435-9010-D804-732FAD312DFA}"/>
              </a:ext>
            </a:extLst>
          </p:cNvPr>
          <p:cNvSpPr txBox="1">
            <a:spLocks noChangeArrowheads="1"/>
          </p:cNvSpPr>
          <p:nvPr/>
        </p:nvSpPr>
        <p:spPr bwMode="auto">
          <a:xfrm>
            <a:off x="1028753" y="2853532"/>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ủ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khoảng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30-40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phút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với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khăn</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ẩm</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56F5119-57C1-E124-F4BF-C7070D0EBD76}"/>
              </a:ext>
            </a:extLst>
          </p:cNvPr>
          <p:cNvSpPr txBox="1"/>
          <p:nvPr/>
        </p:nvSpPr>
        <p:spPr>
          <a:xfrm>
            <a:off x="1582221" y="5040693"/>
            <a:ext cx="9698804" cy="1077218"/>
          </a:xfrm>
          <a:custGeom>
            <a:avLst/>
            <a:gdLst>
              <a:gd name="connsiteX0" fmla="*/ 0 w 9698804"/>
              <a:gd name="connsiteY0" fmla="*/ 0 h 1077218"/>
              <a:gd name="connsiteX1" fmla="*/ 9698804 w 9698804"/>
              <a:gd name="connsiteY1" fmla="*/ 0 h 1077218"/>
              <a:gd name="connsiteX2" fmla="*/ 9698804 w 9698804"/>
              <a:gd name="connsiteY2" fmla="*/ 1077218 h 1077218"/>
              <a:gd name="connsiteX3" fmla="*/ 0 w 9698804"/>
              <a:gd name="connsiteY3" fmla="*/ 1077218 h 1077218"/>
              <a:gd name="connsiteX4" fmla="*/ 0 w 9698804"/>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804" h="1077218" fill="none" extrusionOk="0">
                <a:moveTo>
                  <a:pt x="0" y="0"/>
                </a:moveTo>
                <a:cubicBezTo>
                  <a:pt x="2174865" y="5222"/>
                  <a:pt x="6081687" y="24918"/>
                  <a:pt x="9698804" y="0"/>
                </a:cubicBezTo>
                <a:cubicBezTo>
                  <a:pt x="9736666" y="476103"/>
                  <a:pt x="9640201" y="631043"/>
                  <a:pt x="9698804" y="1077218"/>
                </a:cubicBezTo>
                <a:cubicBezTo>
                  <a:pt x="7016209" y="912457"/>
                  <a:pt x="2286726" y="1195368"/>
                  <a:pt x="0" y="1077218"/>
                </a:cubicBezTo>
                <a:cubicBezTo>
                  <a:pt x="-64117" y="630482"/>
                  <a:pt x="88888" y="487727"/>
                  <a:pt x="0" y="0"/>
                </a:cubicBezTo>
                <a:close/>
              </a:path>
              <a:path w="9698804" h="1077218" stroke="0" extrusionOk="0">
                <a:moveTo>
                  <a:pt x="0" y="0"/>
                </a:moveTo>
                <a:cubicBezTo>
                  <a:pt x="2495398" y="11849"/>
                  <a:pt x="8169965" y="-161459"/>
                  <a:pt x="9698804" y="0"/>
                </a:cubicBezTo>
                <a:cubicBezTo>
                  <a:pt x="9750839" y="144312"/>
                  <a:pt x="9790947" y="673209"/>
                  <a:pt x="9698804" y="1077218"/>
                </a:cubicBezTo>
                <a:cubicBezTo>
                  <a:pt x="6311792" y="931358"/>
                  <a:pt x="4678667"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Để đảm bảo bột không bị khô, có th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ờ</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i gian giúp men nở phát huy tác dụng làm bột có độ mềm, xốp.</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9E58A629-B228-4C8D-ADDC-88E9A112E4CA}"/>
              </a:ext>
            </a:extLst>
          </p:cNvPr>
          <p:cNvSpPr/>
          <p:nvPr/>
        </p:nvSpPr>
        <p:spPr>
          <a:xfrm>
            <a:off x="916533" y="4172733"/>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anim calcmode="discrete" valueType="clr">
                                      <p:cBhvr override="childStyle">
                                        <p:cTn id="2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
                                        </p:tgtEl>
                                        <p:attrNameLst>
                                          <p:attrName>fillcolor</p:attrName>
                                        </p:attrNameLst>
                                      </p:cBhvr>
                                      <p:tavLst>
                                        <p:tav tm="0">
                                          <p:val>
                                            <p:clrVal>
                                              <a:schemeClr val="accent2"/>
                                            </p:clrVal>
                                          </p:val>
                                        </p:tav>
                                        <p:tav tm="50000">
                                          <p:val>
                                            <p:clrVal>
                                              <a:schemeClr val="hlink"/>
                                            </p:clrVal>
                                          </p:val>
                                        </p:tav>
                                      </p:tavLst>
                                    </p:anim>
                                    <p:set>
                                      <p:cBhvr>
                                        <p:cTn id="26" dur="80"/>
                                        <p:tgtEl>
                                          <p:spTgt spid="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3" grpId="0" animBg="1"/>
      <p:bldP spid="8" grpId="0" animBg="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603</Words>
  <Application>Microsoft Office PowerPoint</Application>
  <PresentationFormat>Widescreen</PresentationFormat>
  <Paragraphs>41</Paragraphs>
  <Slides>15</Slides>
  <Notes>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15</vt:i4>
      </vt:variant>
    </vt:vector>
  </HeadingPairs>
  <TitlesOfParts>
    <vt:vector size="34" baseType="lpstr">
      <vt:lpstr>微软雅黑</vt:lpstr>
      <vt:lpstr>宋体</vt:lpstr>
      <vt:lpstr>Amatic SC</vt:lpstr>
      <vt:lpstr>Anaheim</vt:lpstr>
      <vt:lpstr>Arial</vt:lpstr>
      <vt:lpstr>Baloo 2</vt:lpstr>
      <vt:lpstr>Calibri</vt:lpstr>
      <vt:lpstr>Cambria</vt:lpstr>
      <vt:lpstr>Didact Gothic</vt:lpstr>
      <vt:lpstr>Livvic</vt:lpstr>
      <vt:lpstr>Nunito</vt:lpstr>
      <vt:lpstr>Ranchers</vt:lpstr>
      <vt:lpstr>Roboto Condensed Light</vt:lpstr>
      <vt:lpstr>Rubik</vt:lpstr>
      <vt:lpstr>Tahoma</vt:lpstr>
      <vt:lpstr>Times New Roman</vt:lpstr>
      <vt:lpstr>Science Subject for Pre-K: Observe insect life by Slidesgo</vt:lpstr>
      <vt:lpstr>Office Theme</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26</cp:revision>
  <dcterms:created xsi:type="dcterms:W3CDTF">2023-11-09T13:22:50Z</dcterms:created>
  <dcterms:modified xsi:type="dcterms:W3CDTF">2026-04-14T00:43:01Z</dcterms:modified>
</cp:coreProperties>
</file>