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 id="2147483692" r:id="rId4"/>
    <p:sldMasterId id="2147483718" r:id="rId5"/>
  </p:sldMasterIdLst>
  <p:notesMasterIdLst>
    <p:notesMasterId r:id="rId20"/>
  </p:notesMasterIdLst>
  <p:sldIdLst>
    <p:sldId id="406" r:id="rId6"/>
    <p:sldId id="315" r:id="rId7"/>
    <p:sldId id="257" r:id="rId8"/>
    <p:sldId id="293" r:id="rId9"/>
    <p:sldId id="295" r:id="rId10"/>
    <p:sldId id="324" r:id="rId11"/>
    <p:sldId id="292" r:id="rId12"/>
    <p:sldId id="325" r:id="rId13"/>
    <p:sldId id="326" r:id="rId14"/>
    <p:sldId id="392" r:id="rId15"/>
    <p:sldId id="394" r:id="rId16"/>
    <p:sldId id="395" r:id="rId17"/>
    <p:sldId id="399" r:id="rId18"/>
    <p:sldId id="40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658"/>
    <a:srgbClr val="26C0BC"/>
    <a:srgbClr val="E4403D"/>
    <a:srgbClr val="48AEE6"/>
    <a:srgbClr val="7FBCDA"/>
    <a:srgbClr val="CBEBFD"/>
    <a:srgbClr val="FEEFF4"/>
    <a:srgbClr val="FF7D88"/>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69" d="100"/>
          <a:sy n="69" d="100"/>
        </p:scale>
        <p:origin x="696" y="48"/>
      </p:cViewPr>
      <p:guideLst>
        <p:guide orient="horz" pos="2160"/>
        <p:guide pos="384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8932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037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13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388128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6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46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86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0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93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15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1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95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71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4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3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39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1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8340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2847290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40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21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65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30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140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70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907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543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61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550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70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94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64864"/>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6096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914015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702038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586271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494707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564036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902370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9214285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05593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671564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模板下载：</a:t>
            </a:r>
            <a:r>
              <a:rPr lang="en-US" altLang="zh-CN" sz="100" dirty="0">
                <a:solidFill>
                  <a:prstClr val="white"/>
                </a:solidFill>
                <a:latin typeface="Calibri"/>
                <a:ea typeface="宋体" panose="02010600030101010101" pitchFamily="2" charset="-122"/>
              </a:rPr>
              <a:t>www.1ppt.com/moban/          </a:t>
            </a:r>
            <a:r>
              <a:rPr lang="zh-CN" altLang="en-US" sz="100" dirty="0">
                <a:solidFill>
                  <a:prstClr val="white"/>
                </a:solidFill>
                <a:latin typeface="Calibri"/>
                <a:ea typeface="宋体" panose="02010600030101010101" pitchFamily="2" charset="-122"/>
              </a:rPr>
              <a:t>行业</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www.1ppt.com/hangye/ </a:t>
            </a:r>
          </a:p>
          <a:p>
            <a:r>
              <a:rPr lang="zh-CN" altLang="en-US" sz="100" dirty="0">
                <a:solidFill>
                  <a:prstClr val="white"/>
                </a:solidFill>
                <a:latin typeface="Calibri"/>
                <a:ea typeface="宋体" panose="02010600030101010101" pitchFamily="2" charset="-122"/>
              </a:rPr>
              <a:t>节日</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www.1ppt.com/jieri/          PPT</a:t>
            </a:r>
            <a:r>
              <a:rPr lang="zh-CN" altLang="en-US" sz="100" dirty="0">
                <a:solidFill>
                  <a:prstClr val="white"/>
                </a:solidFill>
                <a:latin typeface="Calibri"/>
                <a:ea typeface="宋体" panose="02010600030101010101" pitchFamily="2" charset="-122"/>
              </a:rPr>
              <a:t>素材：</a:t>
            </a:r>
            <a:r>
              <a:rPr lang="en-US" altLang="zh-CN" sz="100" dirty="0">
                <a:solidFill>
                  <a:prstClr val="white"/>
                </a:solidFill>
                <a:latin typeface="Calibri"/>
                <a:ea typeface="宋体" panose="02010600030101010101" pitchFamily="2" charset="-122"/>
              </a:rPr>
              <a:t>www.1ppt.com/sucai/</a:t>
            </a:r>
          </a:p>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背景图片：</a:t>
            </a:r>
            <a:r>
              <a:rPr lang="en-US" altLang="zh-CN" sz="100" dirty="0">
                <a:solidFill>
                  <a:prstClr val="white"/>
                </a:solidFill>
                <a:latin typeface="Calibri"/>
                <a:ea typeface="宋体" panose="02010600030101010101" pitchFamily="2" charset="-122"/>
              </a:rPr>
              <a:t>www.1ppt.com/beijing/        PPT</a:t>
            </a:r>
            <a:r>
              <a:rPr lang="zh-CN" altLang="en-US" sz="100" dirty="0">
                <a:solidFill>
                  <a:prstClr val="white"/>
                </a:solidFill>
                <a:latin typeface="Calibri"/>
                <a:ea typeface="宋体" panose="02010600030101010101" pitchFamily="2" charset="-122"/>
              </a:rPr>
              <a:t>图表：</a:t>
            </a:r>
            <a:r>
              <a:rPr lang="en-US" altLang="zh-CN" sz="100" dirty="0">
                <a:solidFill>
                  <a:prstClr val="white"/>
                </a:solidFill>
                <a:latin typeface="Calibri"/>
                <a:ea typeface="宋体" panose="02010600030101010101" pitchFamily="2" charset="-122"/>
              </a:rPr>
              <a:t>www.1ppt.com/tubiao/      </a:t>
            </a:r>
          </a:p>
          <a:p>
            <a:r>
              <a:rPr lang="zh-CN" altLang="en-US" sz="100" dirty="0">
                <a:solidFill>
                  <a:prstClr val="white"/>
                </a:solidFill>
                <a:latin typeface="Calibri"/>
                <a:ea typeface="宋体" panose="02010600030101010101" pitchFamily="2" charset="-122"/>
              </a:rPr>
              <a:t>精美</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下载：</a:t>
            </a:r>
            <a:r>
              <a:rPr lang="en-US" altLang="zh-CN" sz="100" dirty="0">
                <a:solidFill>
                  <a:prstClr val="white"/>
                </a:solidFill>
                <a:latin typeface="Calibri"/>
                <a:ea typeface="宋体" panose="02010600030101010101" pitchFamily="2" charset="-122"/>
              </a:rPr>
              <a:t>www.1ppt.com/xiazai/         PPT</a:t>
            </a:r>
            <a:r>
              <a:rPr lang="zh-CN" altLang="en-US" sz="100" dirty="0">
                <a:solidFill>
                  <a:prstClr val="white"/>
                </a:solidFill>
                <a:latin typeface="Calibri"/>
                <a:ea typeface="宋体" panose="02010600030101010101" pitchFamily="2" charset="-122"/>
              </a:rPr>
              <a:t>教程： </a:t>
            </a:r>
            <a:r>
              <a:rPr lang="en-US" altLang="zh-CN" sz="100" dirty="0">
                <a:solidFill>
                  <a:prstClr val="white"/>
                </a:solidFill>
                <a:latin typeface="Calibri"/>
                <a:ea typeface="宋体" panose="02010600030101010101" pitchFamily="2" charset="-122"/>
              </a:rPr>
              <a:t>www.1ppt.com/powerpoint/      </a:t>
            </a:r>
          </a:p>
          <a:p>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课件：</a:t>
            </a:r>
            <a:r>
              <a:rPr lang="en-US" altLang="zh-CN" sz="100" dirty="0">
                <a:solidFill>
                  <a:prstClr val="white"/>
                </a:solidFill>
                <a:latin typeface="Calibri"/>
                <a:ea typeface="宋体" panose="02010600030101010101" pitchFamily="2" charset="-122"/>
              </a:rPr>
              <a:t>www.1ppt.com/kejian/             </a:t>
            </a:r>
            <a:r>
              <a:rPr lang="zh-CN" altLang="en-US" sz="100" dirty="0">
                <a:solidFill>
                  <a:prstClr val="white"/>
                </a:solidFill>
                <a:latin typeface="Calibri"/>
                <a:ea typeface="宋体" panose="02010600030101010101" pitchFamily="2" charset="-122"/>
              </a:rPr>
              <a:t>字体下载：</a:t>
            </a:r>
            <a:r>
              <a:rPr lang="en-US" altLang="zh-CN" sz="100" dirty="0">
                <a:solidFill>
                  <a:prstClr val="white"/>
                </a:solidFill>
                <a:latin typeface="Calibri"/>
                <a:ea typeface="宋体" panose="02010600030101010101" pitchFamily="2" charset="-122"/>
              </a:rPr>
              <a:t>www.1ppt.com/ziti/</a:t>
            </a:r>
          </a:p>
          <a:p>
            <a:r>
              <a:rPr lang="zh-CN" altLang="en-US" sz="100" dirty="0">
                <a:solidFill>
                  <a:prstClr val="white"/>
                </a:solidFill>
                <a:latin typeface="Calibri"/>
                <a:ea typeface="宋体" panose="02010600030101010101" pitchFamily="2" charset="-122"/>
              </a:rPr>
              <a:t>工作总结</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www.1ppt.com/xiazai/zongjie/ </a:t>
            </a:r>
            <a:r>
              <a:rPr lang="zh-CN" altLang="en-US" sz="100" dirty="0">
                <a:solidFill>
                  <a:prstClr val="white"/>
                </a:solidFill>
                <a:latin typeface="Calibri"/>
                <a:ea typeface="宋体" panose="02010600030101010101" pitchFamily="2" charset="-122"/>
              </a:rPr>
              <a:t>工作计划：</a:t>
            </a:r>
            <a:r>
              <a:rPr lang="en-US" altLang="zh-CN" sz="100" dirty="0">
                <a:solidFill>
                  <a:prstClr val="white"/>
                </a:solidFill>
                <a:latin typeface="Calibri"/>
                <a:ea typeface="宋体" panose="02010600030101010101" pitchFamily="2" charset="-122"/>
              </a:rPr>
              <a:t>www.1ppt.com/xiazai/jihua/</a:t>
            </a:r>
          </a:p>
          <a:p>
            <a:r>
              <a:rPr lang="zh-CN" altLang="en-US" sz="100" dirty="0">
                <a:solidFill>
                  <a:prstClr val="white"/>
                </a:solidFill>
                <a:latin typeface="Calibri"/>
                <a:ea typeface="宋体" panose="02010600030101010101" pitchFamily="2" charset="-122"/>
              </a:rPr>
              <a:t>商务</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模板：</a:t>
            </a:r>
            <a:r>
              <a:rPr lang="en-US" altLang="zh-CN" sz="100" dirty="0">
                <a:solidFill>
                  <a:prstClr val="white"/>
                </a:solidFill>
                <a:latin typeface="Calibri"/>
                <a:ea typeface="宋体" panose="02010600030101010101" pitchFamily="2" charset="-122"/>
              </a:rPr>
              <a:t>www.1ppt.com/moban/shangwu/  </a:t>
            </a:r>
            <a:r>
              <a:rPr lang="zh-CN" altLang="en-US" sz="100" dirty="0">
                <a:solidFill>
                  <a:prstClr val="white"/>
                </a:solidFill>
                <a:latin typeface="Calibri"/>
                <a:ea typeface="宋体" panose="02010600030101010101" pitchFamily="2" charset="-122"/>
              </a:rPr>
              <a:t>个人简历</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www.1ppt.com/xiazai/jianli/  </a:t>
            </a:r>
          </a:p>
          <a:p>
            <a:r>
              <a:rPr lang="zh-CN" altLang="en-US" sz="100" dirty="0">
                <a:solidFill>
                  <a:prstClr val="white"/>
                </a:solidFill>
                <a:latin typeface="Calibri"/>
                <a:ea typeface="宋体" panose="02010600030101010101" pitchFamily="2" charset="-122"/>
              </a:rPr>
              <a:t>毕业答辩</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www.1ppt.com/xiazai/dabian/  </a:t>
            </a:r>
            <a:r>
              <a:rPr lang="zh-CN" altLang="en-US" sz="100" dirty="0">
                <a:solidFill>
                  <a:prstClr val="white"/>
                </a:solidFill>
                <a:latin typeface="Calibri"/>
                <a:ea typeface="宋体" panose="02010600030101010101" pitchFamily="2" charset="-122"/>
              </a:rPr>
              <a:t>工作汇报</a:t>
            </a:r>
            <a:r>
              <a:rPr lang="en-US" altLang="zh-CN" sz="100" dirty="0">
                <a:solidFill>
                  <a:prstClr val="white"/>
                </a:solidFill>
                <a:latin typeface="Calibri"/>
                <a:ea typeface="宋体" panose="02010600030101010101" pitchFamily="2" charset="-122"/>
              </a:rPr>
              <a:t>PPT</a:t>
            </a:r>
            <a:r>
              <a:rPr lang="zh-CN" altLang="en-US" sz="100" dirty="0">
                <a:solidFill>
                  <a:prstClr val="white"/>
                </a:solidFill>
                <a:latin typeface="Calibri"/>
                <a:ea typeface="宋体" panose="02010600030101010101" pitchFamily="2" charset="-122"/>
              </a:rPr>
              <a:t>：</a:t>
            </a:r>
            <a:r>
              <a:rPr lang="en-US" altLang="zh-CN" sz="100" dirty="0">
                <a:solidFill>
                  <a:prstClr val="white"/>
                </a:solidFill>
                <a:latin typeface="Calibri"/>
                <a:ea typeface="宋体" panose="02010600030101010101" pitchFamily="2" charset="-122"/>
              </a:rPr>
              <a:t>www.1ppt.com/xiazai/huibao/    </a:t>
            </a:r>
          </a:p>
          <a:p>
            <a:r>
              <a:rPr lang="en-US" altLang="zh-CN" sz="100" dirty="0">
                <a:solidFill>
                  <a:prstClr val="white"/>
                </a:solidFill>
                <a:latin typeface="Calibri"/>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852195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689501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50206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528742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035024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061006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022436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9012103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117980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943547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8742629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911413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9717684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893860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209056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15/04/2026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590141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0594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391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003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00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079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525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76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91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495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915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04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3939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1729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4381"/>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85010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extLst>
      <p:ext uri="{BB962C8B-B14F-4D97-AF65-F5344CB8AC3E}">
        <p14:creationId xmlns:p14="http://schemas.microsoft.com/office/powerpoint/2010/main" val="373607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theme" Target="../theme/theme4.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jpeg"/><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2026/4/15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6024FA5F-2253-B64E-8F11-A66CAA0603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850" y="142875"/>
            <a:ext cx="1219200" cy="1219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extLst>
      <p:ext uri="{BB962C8B-B14F-4D97-AF65-F5344CB8AC3E}">
        <p14:creationId xmlns:p14="http://schemas.microsoft.com/office/powerpoint/2010/main" val="47839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extLst>
      <p:ext uri="{BB962C8B-B14F-4D97-AF65-F5344CB8AC3E}">
        <p14:creationId xmlns:p14="http://schemas.microsoft.com/office/powerpoint/2010/main" val="11294820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69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2026/4/15</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1" name="菱形 10"/>
          <p:cNvSpPr/>
          <p:nvPr userDrawn="1"/>
        </p:nvSpPr>
        <p:spPr>
          <a:xfrm>
            <a:off x="939585" y="764171"/>
            <a:ext cx="314131" cy="314131"/>
          </a:xfrm>
          <a:prstGeom prst="diamond">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Noto Sans S Chinese Light" panose="020B0300000000000000" pitchFamily="34" charset="-122"/>
              <a:ea typeface="Noto Sans S Chinese Light" panose="020B0300000000000000" pitchFamily="34" charset="-122"/>
              <a:cs typeface="+mn-cs"/>
            </a:endParaRPr>
          </a:p>
        </p:txBody>
      </p:sp>
      <p:sp>
        <p:nvSpPr>
          <p:cNvPr id="12" name="矩形 11"/>
          <p:cNvSpPr/>
          <p:nvPr userDrawn="1"/>
        </p:nvSpPr>
        <p:spPr>
          <a:xfrm>
            <a:off x="2615786" y="804145"/>
            <a:ext cx="1576072" cy="246221"/>
          </a:xfrm>
          <a:prstGeom prst="rect">
            <a:avLst/>
          </a:prstGeom>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rPr>
              <a:t>please add the title here</a:t>
            </a:r>
          </a:p>
        </p:txBody>
      </p:sp>
      <p:sp>
        <p:nvSpPr>
          <p:cNvPr id="13" name="矩形 12"/>
          <p:cNvSpPr/>
          <p:nvPr userDrawn="1"/>
        </p:nvSpPr>
        <p:spPr>
          <a:xfrm>
            <a:off x="1241525" y="777604"/>
            <a:ext cx="144462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sym typeface="+mn-ea"/>
              </a:rPr>
              <a:t>添加标题内容</a:t>
            </a:r>
          </a:p>
        </p:txBody>
      </p:sp>
    </p:spTree>
    <p:extLst>
      <p:ext uri="{BB962C8B-B14F-4D97-AF65-F5344CB8AC3E}">
        <p14:creationId xmlns:p14="http://schemas.microsoft.com/office/powerpoint/2010/main" val="37814341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5829" y="447"/>
            <a:ext cx="12190413" cy="714009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50662" y="1180992"/>
            <a:ext cx="12057080" cy="1323267"/>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7418" y="2708824"/>
            <a:ext cx="121904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Một số bệnh liên quan đến dinh dưỡng(T2)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276" y="2674807"/>
            <a:ext cx="1161899" cy="8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939" y="85006"/>
            <a:ext cx="1022877" cy="11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2241" y="254376"/>
            <a:ext cx="5084086" cy="646247"/>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2" y="831234"/>
            <a:ext cx="1356223"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50309" y="4562094"/>
            <a:ext cx="6658944" cy="830889"/>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03" name="Google Shape;603;p33"/>
          <p:cNvGrpSpPr/>
          <p:nvPr/>
        </p:nvGrpSpPr>
        <p:grpSpPr>
          <a:xfrm rot="1385271">
            <a:off x="-560172" y="15460"/>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2246769"/>
          </a:xfrm>
          <a:prstGeom prst="rect">
            <a:avLst/>
          </a:prstGeom>
          <a:noFill/>
        </p:spPr>
        <p:txBody>
          <a:bodyPr wrap="square" rtlCol="0">
            <a:spAutoFit/>
          </a:bodyPr>
          <a:lstStyle/>
          <a:p>
            <a:pPr algn="ctr"/>
            <a:r>
              <a:rPr lang="nl-NL" sz="2800" dirty="0">
                <a:latin typeface="Cambria" panose="02040503050406030204" pitchFamily="18" charset="0"/>
                <a:ea typeface="Cambria" panose="02040503050406030204" pitchFamily="18" charset="0"/>
              </a:rPr>
              <a:t>Thói quen </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thường xuyên</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ăn nhiều thức ăn hơn tiêu chuẩn dành cho một khẩu phần ăn </a:t>
            </a:r>
            <a:r>
              <a:rPr lang="vi-VN" sz="2800" dirty="0">
                <a:latin typeface="Cambria" panose="02040503050406030204" pitchFamily="18" charset="0"/>
                <a:ea typeface="Cambria" panose="02040503050406030204" pitchFamily="18" charset="0"/>
              </a:rPr>
              <a:t>(quá</a:t>
            </a:r>
            <a:r>
              <a:rPr lang="nl-NL" sz="2800" dirty="0">
                <a:latin typeface="Cambria" panose="02040503050406030204" pitchFamily="18" charset="0"/>
                <a:ea typeface="Cambria" panose="02040503050406030204" pitchFamily="18" charset="0"/>
              </a:rPr>
              <a:t> thừa chất đường</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bột chất đạm và chất béo</a:t>
            </a:r>
            <a:r>
              <a:rPr lang="vi-VN" sz="2800"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E8227BE7-537E-9B9E-FA55-27236E3955A2}"/>
              </a:ext>
            </a:extLst>
          </p:cNvPr>
          <p:cNvPicPr>
            <a:picLocks noChangeAspect="1"/>
          </p:cNvPicPr>
          <p:nvPr/>
        </p:nvPicPr>
        <p:blipFill>
          <a:blip r:embed="rId4"/>
          <a:stretch>
            <a:fillRect/>
          </a:stretch>
        </p:blipFill>
        <p:spPr>
          <a:xfrm>
            <a:off x="1076325" y="1347787"/>
            <a:ext cx="4724400" cy="35155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03" name="Google Shape;603;p33"/>
          <p:cNvGrpSpPr/>
          <p:nvPr/>
        </p:nvGrpSpPr>
        <p:grpSpPr>
          <a:xfrm rot="1385271">
            <a:off x="-560172" y="15460"/>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1938992"/>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Thói quen ít vận động</a:t>
            </a:r>
            <a:r>
              <a:rPr lang="en-US" sz="4000" dirty="0">
                <a:solidFill>
                  <a:prstClr val="black"/>
                </a:solidFill>
                <a:latin typeface="Cambria" panose="02040503050406030204" pitchFamily="18" charset="0"/>
                <a:ea typeface="Cambria" panose="02040503050406030204" pitchFamily="18" charset="0"/>
              </a:rPr>
              <a:t>,</a:t>
            </a:r>
            <a:r>
              <a:rPr lang="vi-VN" sz="4000" dirty="0">
                <a:solidFill>
                  <a:prstClr val="black"/>
                </a:solidFill>
                <a:latin typeface="Cambria" panose="02040503050406030204" pitchFamily="18" charset="0"/>
                <a:ea typeface="Cambria" panose="02040503050406030204" pitchFamily="18" charset="0"/>
              </a:rPr>
              <a:t> thường xuyên ngồi </a:t>
            </a:r>
            <a:r>
              <a:rPr lang="en-US" sz="4000" dirty="0" err="1">
                <a:solidFill>
                  <a:prstClr val="black"/>
                </a:solidFill>
                <a:latin typeface="Cambria" panose="02040503050406030204" pitchFamily="18" charset="0"/>
                <a:ea typeface="Cambria" panose="02040503050406030204" pitchFamily="18" charset="0"/>
              </a:rPr>
              <a:t>yên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một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chỗ</a:t>
            </a:r>
            <a:r>
              <a:rPr lang="en-US" sz="4000" dirty="0">
                <a:solidFill>
                  <a:prstClr val="black"/>
                </a:solidFill>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A5D7DE3C-8545-6515-52A7-E6D161BA4CC9}"/>
              </a:ext>
            </a:extLst>
          </p:cNvPr>
          <p:cNvPicPr>
            <a:picLocks noChangeAspect="1"/>
          </p:cNvPicPr>
          <p:nvPr/>
        </p:nvPicPr>
        <p:blipFill>
          <a:blip r:embed="rId4"/>
          <a:stretch>
            <a:fillRect/>
          </a:stretch>
        </p:blipFill>
        <p:spPr>
          <a:xfrm>
            <a:off x="895350" y="1553254"/>
            <a:ext cx="5510062" cy="3094946"/>
          </a:xfrm>
          <a:prstGeom prst="rect">
            <a:avLst/>
          </a:prstGeom>
        </p:spPr>
      </p:pic>
    </p:spTree>
    <p:extLst>
      <p:ext uri="{BB962C8B-B14F-4D97-AF65-F5344CB8AC3E}">
        <p14:creationId xmlns:p14="http://schemas.microsoft.com/office/powerpoint/2010/main" val="2578966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extLst>
      <p:ext uri="{BB962C8B-B14F-4D97-AF65-F5344CB8AC3E}">
        <p14:creationId xmlns:p14="http://schemas.microsoft.com/office/powerpoint/2010/main" val="1180807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id="{27057934-C0E1-448D-7404-5B0881565D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t="40873" b="40163"/>
          <a:stretch/>
        </p:blipFill>
        <p:spPr>
          <a:xfrm>
            <a:off x="1206219" y="0"/>
            <a:ext cx="2946681" cy="1126421"/>
          </a:xfrm>
          <a:prstGeom prst="rect">
            <a:avLst/>
          </a:prstGeom>
        </p:spPr>
      </p:pic>
      <p:sp>
        <p:nvSpPr>
          <p:cNvPr id="3" name="TextBox 2">
            <a:extLst>
              <a:ext uri="{FF2B5EF4-FFF2-40B4-BE49-F238E27FC236}">
                <a16:creationId xmlns:a16="http://schemas.microsoft.com/office/drawing/2014/main" id="{05113B67-AAA6-194D-063F-40B873223D6D}"/>
              </a:ext>
            </a:extLst>
          </p:cNvPr>
          <p:cNvSpPr txBox="1"/>
          <p:nvPr/>
        </p:nvSpPr>
        <p:spPr>
          <a:xfrm>
            <a:off x="1025409"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icture containing logo&#10;&#10;Description automatically generated">
            <a:extLst>
              <a:ext uri="{FF2B5EF4-FFF2-40B4-BE49-F238E27FC236}">
                <a16:creationId xmlns:a16="http://schemas.microsoft.com/office/drawing/2014/main" id="{732CFA03-30CC-D9B3-79E0-F6C9939D9D3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8775" b="99838" l="9994" r="89942">
                        <a14:foregroundMark x1="43661" y1="12050" x2="43661" y2="12050"/>
                        <a14:foregroundMark x1="46281" y1="8775" x2="46281" y2="8775"/>
                        <a14:foregroundMark x1="43790" y1="88799" x2="43790" y2="88799"/>
                        <a14:foregroundMark x1="41721" y1="72827" x2="38583" y2="85200"/>
                        <a14:foregroundMark x1="38583" y1="85200" x2="38583" y2="85200"/>
                        <a14:foregroundMark x1="38066" y1="73352" x2="36902" y2="86332"/>
                        <a14:foregroundMark x1="36902" y1="86332" x2="36902" y2="86332"/>
                        <a14:foregroundMark x1="53946" y1="71371" x2="56533" y2="93813"/>
                        <a14:foregroundMark x1="56533" y1="93813" x2="56533" y2="93813"/>
                        <a14:foregroundMark x1="57342" y1="76749" x2="59411" y2="88112"/>
                        <a14:foregroundMark x1="59411" y1="88112" x2="59411" y2="88112"/>
                        <a14:foregroundMark x1="52911" y1="76587" x2="52523" y2="92519"/>
                        <a14:foregroundMark x1="52523" y1="92519" x2="52523" y2="92519"/>
                        <a14:foregroundMark x1="57600" y1="77396" x2="56016" y2="92519"/>
                        <a14:foregroundMark x1="56016" y1="92519" x2="55886" y2="92843"/>
                        <a14:foregroundMark x1="47704" y1="82450" x2="47574" y2="90578"/>
                        <a14:foregroundMark x1="47574" y1="90578" x2="47574" y2="90578"/>
                        <a14:foregroundMark x1="37549" y1="74970" x2="35349" y2="91710"/>
                        <a14:foregroundMark x1="35349" y1="91710" x2="35349" y2="91710"/>
                        <a14:foregroundMark x1="34961" y1="77234" x2="32988" y2="91225"/>
                        <a14:foregroundMark x1="32988" y1="91225" x2="32988" y2="91225"/>
                        <a14:foregroundMark x1="35608" y1="79499" x2="32988" y2="97089"/>
                        <a14:foregroundMark x1="32988" y1="97089" x2="32988" y2="97089"/>
                        <a14:foregroundMark x1="37419" y1="75131" x2="59023" y2="90093"/>
                        <a14:foregroundMark x1="59023" y1="90093" x2="58376" y2="79984"/>
                        <a14:foregroundMark x1="41203" y1="96078" x2="51617" y2="96522"/>
                        <a14:foregroundMark x1="51617" y1="96522" x2="52911" y2="96442"/>
                        <a14:foregroundMark x1="58118" y1="74970" x2="58118" y2="82936"/>
                        <a14:foregroundMark x1="57600" y1="72341" x2="57665" y2="93934"/>
                        <a14:foregroundMark x1="57665" y1="93934" x2="56662" y2="99515"/>
                        <a14:foregroundMark x1="59023" y1="92681" x2="60317" y2="98383"/>
                        <a14:foregroundMark x1="60058" y1="94298" x2="61093" y2="99353"/>
                        <a14:foregroundMark x1="60705" y1="94945" x2="61869" y2="98221"/>
                        <a14:foregroundMark x1="60964" y1="94460" x2="62646" y2="99838"/>
                        <a14:foregroundMark x1="33926" y1="93004" x2="31695" y2="99838"/>
                        <a14:foregroundMark x1="31695" y1="99838" x2="31695" y2="99838"/>
                        <a14:foregroundMark x1="33118" y1="91872" x2="31695" y2="98706"/>
                      </a14:backgroundRemoval>
                    </a14:imgEffect>
                  </a14:imgLayer>
                </a14:imgProps>
              </a:ext>
              <a:ext uri="{28A0092B-C50C-407E-A947-70E740481C1C}">
                <a14:useLocalDpi xmlns:a14="http://schemas.microsoft.com/office/drawing/2010/main" val="0"/>
              </a:ext>
            </a:extLst>
          </a:blip>
          <a:stretch>
            <a:fillRect/>
          </a:stretch>
        </p:blipFill>
        <p:spPr>
          <a:xfrm>
            <a:off x="-133350" y="0"/>
            <a:ext cx="1676090" cy="1340807"/>
          </a:xfrm>
          <a:prstGeom prst="rect">
            <a:avLst/>
          </a:prstGeom>
        </p:spPr>
      </p:pic>
      <p:sp>
        <p:nvSpPr>
          <p:cNvPr id="5" name="TextBox 4">
            <a:extLst>
              <a:ext uri="{FF2B5EF4-FFF2-40B4-BE49-F238E27FC236}">
                <a16:creationId xmlns:a16="http://schemas.microsoft.com/office/drawing/2014/main" id="{0AE350C0-1589-48C2-51FC-A5EC33FC5134}"/>
              </a:ext>
            </a:extLst>
          </p:cNvPr>
          <p:cNvSpPr txBox="1"/>
          <p:nvPr/>
        </p:nvSpPr>
        <p:spPr>
          <a:xfrm>
            <a:off x="390525" y="1552575"/>
            <a:ext cx="11210925" cy="3926716"/>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Chế độ dinh dưỡng và vận động có vai trò quan trọng với sự phát triển chiều cao cơ thể. Vận động cơ bắp giúp xương tăng cường hấp thụ can-xi từ thức ăn hằng ngày để xương dài ra, chắc chắn hơn.</a:t>
            </a:r>
          </a:p>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Học sinh tiểu học cần thực hiện hoạt động vận động ít nhất 60 phút mỗi ngày như chơi thể thao, đi bộ, đạp xe,..., làm một số việc nhà phù hợp.</a:t>
            </a:r>
          </a:p>
        </p:txBody>
      </p:sp>
    </p:spTree>
    <p:extLst>
      <p:ext uri="{BB962C8B-B14F-4D97-AF65-F5344CB8AC3E}">
        <p14:creationId xmlns:p14="http://schemas.microsoft.com/office/powerpoint/2010/main" val="433205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pic>
        <p:nvPicPr>
          <p:cNvPr id="3" name="图片 7">
            <a:extLst>
              <a:ext uri="{FF2B5EF4-FFF2-40B4-BE49-F238E27FC236}">
                <a16:creationId xmlns:a16="http://schemas.microsoft.com/office/drawing/2014/main" id="{B5DA26D8-37D4-AEA1-78A8-F5C54D18A2C2}"/>
              </a:ext>
            </a:extLst>
          </p:cNvPr>
          <p:cNvPicPr>
            <a:picLocks noChangeAspect="1"/>
          </p:cNvPicPr>
          <p:nvPr/>
        </p:nvPicPr>
        <p:blipFill rotWithShape="1">
          <a:blip r:embed="rId3"/>
          <a:srcRect r="11306" b="15532"/>
          <a:stretch/>
        </p:blipFill>
        <p:spPr>
          <a:xfrm>
            <a:off x="135411" y="1434269"/>
            <a:ext cx="2945749" cy="5423731"/>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23F829D4-7788-8C06-D98F-B625C3E07B0C}"/>
              </a:ext>
            </a:extLst>
          </p:cNvPr>
          <p:cNvGrpSpPr/>
          <p:nvPr/>
        </p:nvGrpSpPr>
        <p:grpSpPr>
          <a:xfrm>
            <a:off x="2931228" y="685782"/>
            <a:ext cx="8477661" cy="5191143"/>
            <a:chOff x="2931228" y="685782"/>
            <a:chExt cx="8342115" cy="5068298"/>
          </a:xfrm>
        </p:grpSpPr>
        <p:sp>
          <p:nvSpPr>
            <p:cNvPr id="11" name="Cloud 10">
              <a:extLst>
                <a:ext uri="{FF2B5EF4-FFF2-40B4-BE49-F238E27FC236}">
                  <a16:creationId xmlns:a16="http://schemas.microsoft.com/office/drawing/2014/main" id="{F5A2417A-A4EA-2973-967C-892E7CADAD4C}"/>
                </a:ext>
              </a:extLst>
            </p:cNvPr>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2" name="Cloud 11">
              <a:extLst>
                <a:ext uri="{FF2B5EF4-FFF2-40B4-BE49-F238E27FC236}">
                  <a16:creationId xmlns:a16="http://schemas.microsoft.com/office/drawing/2014/main" id="{27B0D6B1-17A1-4A69-4698-40A2588AFE21}"/>
                </a:ext>
              </a:extLst>
            </p:cNvPr>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4" name="Cloud 13">
              <a:extLst>
                <a:ext uri="{FF2B5EF4-FFF2-40B4-BE49-F238E27FC236}">
                  <a16:creationId xmlns:a16="http://schemas.microsoft.com/office/drawing/2014/main" id="{825E3C17-1B90-9DF8-8CD4-A2EF3DAA6CD0}"/>
                </a:ext>
              </a:extLst>
            </p:cNvPr>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5" name="Cloud 14">
              <a:extLst>
                <a:ext uri="{FF2B5EF4-FFF2-40B4-BE49-F238E27FC236}">
                  <a16:creationId xmlns:a16="http://schemas.microsoft.com/office/drawing/2014/main" id="{8041D2C5-CD51-9C8C-35BF-6D32B0B07696}"/>
                </a:ext>
              </a:extLst>
            </p:cNvPr>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sp>
        <p:nvSpPr>
          <p:cNvPr id="16" name="TextBox 15">
            <a:extLst>
              <a:ext uri="{FF2B5EF4-FFF2-40B4-BE49-F238E27FC236}">
                <a16:creationId xmlns:a16="http://schemas.microsoft.com/office/drawing/2014/main" id="{5E8E7042-F91E-E3DD-F4B3-A215283FBF3E}"/>
              </a:ext>
            </a:extLst>
          </p:cNvPr>
          <p:cNvSpPr txBox="1"/>
          <p:nvPr/>
        </p:nvSpPr>
        <p:spPr>
          <a:xfrm>
            <a:off x="3959551" y="1868622"/>
            <a:ext cx="6683362" cy="2308324"/>
          </a:xfrm>
          <a:prstGeom prst="rect">
            <a:avLst/>
          </a:prstGeom>
          <a:noFill/>
        </p:spPr>
        <p:txBody>
          <a:bodyPr wrap="square" rtlCol="0">
            <a:spAutoFit/>
          </a:bodyPr>
          <a:lstStyle/>
          <a:p>
            <a:pPr lvl="0" algn="ct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tổng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số</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hoạt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của</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mỗi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ngày</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so </a:t>
            </a:r>
            <a:r>
              <a:rPr lang="en-US" sz="3600" b="1" dirty="0" err="1">
                <a:solidFill>
                  <a:srgbClr val="C00000"/>
                </a:solidFill>
                <a:latin typeface="Cambria" panose="02040503050406030204" pitchFamily="18" charset="0"/>
                <a:ea typeface="Cambria" panose="02040503050406030204" pitchFamily="18" charset="0"/>
              </a:rPr>
              <a:t>sánh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nhận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xét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với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thiết</a:t>
            </a:r>
            <a:r>
              <a:rPr lang="en-US" sz="3600" b="1" dirty="0">
                <a:solidFill>
                  <a:srgbClr val="C00000"/>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53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840109B-DEDA-43E9-ACDC-A8DCA5E50FAF}"/>
              </a:ext>
            </a:extLst>
          </p:cNvPr>
          <p:cNvGrpSpPr/>
          <p:nvPr/>
        </p:nvGrpSpPr>
        <p:grpSpPr>
          <a:xfrm>
            <a:off x="-616703" y="-115764"/>
            <a:ext cx="13183417" cy="7221467"/>
            <a:chOff x="-621217" y="-108433"/>
            <a:chExt cx="13183417" cy="7221467"/>
          </a:xfrm>
        </p:grpSpPr>
        <p:pic>
          <p:nvPicPr>
            <p:cNvPr id="13" name="图片 3">
              <a:extLst>
                <a:ext uri="{FF2B5EF4-FFF2-40B4-BE49-F238E27FC236}">
                  <a16:creationId xmlns:a16="http://schemas.microsoft.com/office/drawing/2014/main" id="{1BDE95DE-7BBE-46FD-B2F2-1F97966E6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4" name="图片 2">
              <a:extLst>
                <a:ext uri="{FF2B5EF4-FFF2-40B4-BE49-F238E27FC236}">
                  <a16:creationId xmlns:a16="http://schemas.microsoft.com/office/drawing/2014/main" id="{80B9B640-8E84-4236-8C23-821A969D72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Oval Callout 4"/>
          <p:cNvSpPr/>
          <p:nvPr/>
        </p:nvSpPr>
        <p:spPr>
          <a:xfrm>
            <a:off x="3027045" y="352426"/>
            <a:ext cx="5784850" cy="2667000"/>
          </a:xfrm>
          <a:prstGeom prst="wedgeEllipseCallout">
            <a:avLst>
              <a:gd name="adj1" fmla="val 55027"/>
              <a:gd name="adj2" fmla="val 31889"/>
            </a:avLst>
          </a:prstGeom>
          <a:solidFill>
            <a:srgbClr val="FBE5D6"/>
          </a:solidFill>
          <a:ln w="38100"/>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600" dirty="0">
                <a:solidFill>
                  <a:srgbClr val="FF0000"/>
                </a:solidFill>
                <a:latin typeface="Calibri" panose="020F0502020204030204" pitchFamily="34" charset="0"/>
                <a:cs typeface="Calibri" panose="020F0502020204030204" pitchFamily="34" charset="0"/>
              </a:rPr>
              <a:t>H</a:t>
            </a:r>
            <a:r>
              <a:rPr lang="vi-VN" sz="3600" dirty="0">
                <a:solidFill>
                  <a:srgbClr val="FF0000"/>
                </a:solidFill>
                <a:latin typeface="Calibri" panose="020F0502020204030204" pitchFamily="34" charset="0"/>
                <a:cs typeface="Calibri" panose="020F0502020204030204" pitchFamily="34" charset="0"/>
              </a:rPr>
              <a:t>ãy nói những điều em biết về bệnh do thừa hoặc thiếu chất dinh dưỡng.</a:t>
            </a:r>
            <a:endParaRPr kumimoji="0" lang="en-US" sz="3600" b="0" i="0" u="none" strike="noStrike" kern="1200" cap="none" spc="0" normalizeH="0" baseline="0" noProof="0" dirty="0" err="1">
              <a:ln>
                <a:noFill/>
              </a:ln>
              <a:solidFill>
                <a:srgbClr val="063DB9"/>
              </a:solidFill>
              <a:effectLst/>
              <a:uLnTx/>
              <a:uFillTx/>
              <a:latin typeface="Calibri" panose="020F0502020204030204" pitchFamily="34" charset="0"/>
              <a:cs typeface="Calibri" panose="020F0502020204030204" pitchFamily="34" charset="0"/>
            </a:endParaRPr>
          </a:p>
        </p:txBody>
      </p:sp>
      <p:pic>
        <p:nvPicPr>
          <p:cNvPr id="6" name="Content Placeholder 5" descr="Picture1TT"/>
          <p:cNvPicPr>
            <a:picLocks noGrp="1" noChangeAspect="1"/>
          </p:cNvPicPr>
          <p:nvPr>
            <p:ph sz="half" idx="4294967295"/>
          </p:nvPr>
        </p:nvPicPr>
        <p:blipFill>
          <a:blip r:embed="rId5"/>
          <a:stretch>
            <a:fillRect/>
          </a:stretch>
        </p:blipFill>
        <p:spPr>
          <a:xfrm>
            <a:off x="-1084403" y="1542256"/>
            <a:ext cx="3314700" cy="3773488"/>
          </a:xfrm>
          <a:prstGeom prst="rect">
            <a:avLst/>
          </a:prstGeom>
        </p:spPr>
      </p:pic>
      <p:pic>
        <p:nvPicPr>
          <p:cNvPr id="8" name="Content Placeholder 7" descr="Picture1TTT"/>
          <p:cNvPicPr>
            <a:picLocks noGrp="1" noChangeAspect="1"/>
          </p:cNvPicPr>
          <p:nvPr>
            <p:ph sz="half" idx="4294967295"/>
          </p:nvPr>
        </p:nvPicPr>
        <p:blipFill>
          <a:blip r:embed="rId6"/>
          <a:stretch>
            <a:fillRect/>
          </a:stretch>
        </p:blipFill>
        <p:spPr>
          <a:xfrm flipH="1">
            <a:off x="9313863" y="1279525"/>
            <a:ext cx="2878137" cy="6170613"/>
          </a:xfrm>
          <a:prstGeom prst="rect">
            <a:avLst/>
          </a:prstGeom>
        </p:spPr>
      </p:pic>
      <p:grpSp>
        <p:nvGrpSpPr>
          <p:cNvPr id="12" name="Group 11"/>
          <p:cNvGrpSpPr/>
          <p:nvPr/>
        </p:nvGrpSpPr>
        <p:grpSpPr>
          <a:xfrm>
            <a:off x="2286001" y="3257550"/>
            <a:ext cx="7387590" cy="3133725"/>
            <a:chOff x="4161" y="6161"/>
            <a:chExt cx="11073" cy="3473"/>
          </a:xfrm>
        </p:grpSpPr>
        <p:sp>
          <p:nvSpPr>
            <p:cNvPr id="10" name="Flowchart: Punched Tape 9"/>
            <p:cNvSpPr/>
            <p:nvPr/>
          </p:nvSpPr>
          <p:spPr>
            <a:xfrm>
              <a:off x="4161" y="6161"/>
              <a:ext cx="10879" cy="3473"/>
            </a:xfrm>
            <a:prstGeom prst="roundRect">
              <a:avLst/>
            </a:prstGeom>
            <a:solidFill>
              <a:schemeClr val="accent6">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Text Box 10"/>
            <p:cNvSpPr txBox="1"/>
            <p:nvPr/>
          </p:nvSpPr>
          <p:spPr>
            <a:xfrm>
              <a:off x="4161" y="6337"/>
              <a:ext cx="11073" cy="3283"/>
            </a:xfrm>
            <a:prstGeom prst="round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mn-ea"/>
                </a:rPr>
                <a:t>Bệnh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thừa cân béo phì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thừa chất bột đường, chất béo, chất đạm và cơ thể ít vận động;</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lang="en-US" sz="2800" b="1" dirty="0">
                  <a:solidFill>
                    <a:srgbClr val="002060"/>
                  </a:solidFill>
                  <a:latin typeface="Calibri" panose="020F0502020204030204" pitchFamily="34" charset="0"/>
                  <a:cs typeface="Calibri" panose="020F0502020204030204" pitchFamily="34" charset="0"/>
                  <a:sym typeface="+mn-ea"/>
                </a:rPr>
                <a:t>B</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ệnh suy dinh dưỡng thấp còi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thiếu các chất dinh dưỡng; bệnh thiếu máu thiếu sắt do ăn thiếu thức ăn chứa chất sắt.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2"/>
                                        </p:tgtEl>
                                        <p:attrNameLst>
                                          <p:attrName>style.opacity</p:attrName>
                                        </p:attrNameLst>
                                      </p:cBhvr>
                                      <p:to>
                                        <p:strVal val="0.5"/>
                                      </p:to>
                                    </p:set>
                                    <p:animEffect filter="image" prLst="opacity: 0.5">
                                      <p:cBhvr rctx="IE">
                                        <p:cTn id="16"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24123" y="-2375537"/>
            <a:ext cx="6459756" cy="11147665"/>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7" name="TextBox 6">
            <a:extLst>
              <a:ext uri="{FF2B5EF4-FFF2-40B4-BE49-F238E27FC236}">
                <a16:creationId xmlns:a16="http://schemas.microsoft.com/office/drawing/2014/main" id="{7D8C9D10-D806-475C-BF87-4770B2F60315}"/>
              </a:ext>
            </a:extLst>
          </p:cNvPr>
          <p:cNvSpPr txBox="1"/>
          <p:nvPr/>
        </p:nvSpPr>
        <p:spPr>
          <a:xfrm>
            <a:off x="4000499" y="1974933"/>
            <a:ext cx="7439025" cy="2308324"/>
          </a:xfrm>
          <a:prstGeom prst="rect">
            <a:avLst/>
          </a:prstGeom>
          <a:noFill/>
        </p:spPr>
        <p:txBody>
          <a:bodyPr wrap="square" rtlCol="0">
            <a:spAutoFit/>
          </a:bodyPr>
          <a:lstStyle/>
          <a:p>
            <a:pPr lvl="0" algn="ctr">
              <a:defRPr/>
            </a:pPr>
            <a:r>
              <a:rPr lang="en-US" sz="4800" u="sng" dirty="0" err="1">
                <a:solidFill>
                  <a:srgbClr val="FF0000"/>
                </a:solidFill>
                <a:latin typeface="Arial" panose="020B0604020202020204" pitchFamily="34" charset="0"/>
                <a:cs typeface="Arial" panose="020B0604020202020204" pitchFamily="34" charset="0"/>
              </a:rPr>
              <a:t>Hoạt</a:t>
            </a:r>
            <a:r>
              <a:rPr lang="en-US" sz="4800" u="sng" dirty="0">
                <a:solidFill>
                  <a:srgbClr val="FF0000"/>
                </a:solidFill>
                <a:latin typeface="Arial" panose="020B0604020202020204" pitchFamily="34" charset="0"/>
                <a:cs typeface="Arial" panose="020B0604020202020204" pitchFamily="34" charset="0"/>
              </a:rPr>
              <a:t> </a:t>
            </a:r>
            <a:r>
              <a:rPr lang="en-US" sz="4800" u="sng" dirty="0" err="1">
                <a:solidFill>
                  <a:srgbClr val="FF0000"/>
                </a:solidFill>
                <a:latin typeface="Arial" panose="020B0604020202020204" pitchFamily="34" charset="0"/>
                <a:cs typeface="Arial" panose="020B0604020202020204" pitchFamily="34" charset="0"/>
              </a:rPr>
              <a:t>động</a:t>
            </a:r>
            <a:r>
              <a:rPr lang="en-US" sz="4800" u="sng" dirty="0">
                <a:solidFill>
                  <a:srgbClr val="FF0000"/>
                </a:solidFill>
                <a:latin typeface="Arial" panose="020B0604020202020204" pitchFamily="34" charset="0"/>
                <a:cs typeface="Arial" panose="020B0604020202020204" pitchFamily="34" charset="0"/>
              </a:rPr>
              <a:t> 1:</a:t>
            </a:r>
          </a:p>
          <a:p>
            <a:pPr lvl="0" algn="ctr">
              <a:defRPr/>
            </a:pPr>
            <a:r>
              <a:rPr lang="en-US" sz="4800" dirty="0" err="1">
                <a:solidFill>
                  <a:srgbClr val="FF0000"/>
                </a:solidFill>
                <a:latin typeface="Arial" panose="020B0604020202020204" pitchFamily="34" charset="0"/>
                <a:cs typeface="Arial" panose="020B0604020202020204" pitchFamily="34" charset="0"/>
              </a:rPr>
              <a:t>Khái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niệm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bệnh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thừa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béo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phì</a:t>
            </a:r>
            <a:r>
              <a:rPr lang="en-US" sz="4800" dirty="0">
                <a:solidFill>
                  <a:srgbClr val="FF0000"/>
                </a:solidFill>
                <a:latin typeface="Arial" panose="020B0604020202020204" pitchFamily="34" charset="0"/>
                <a:cs typeface="Arial" panose="020B0604020202020204" pitchFamily="34" charset="0"/>
              </a:rPr>
              <a:t> </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A cartoon of a person running&#10;&#10;Description automatically generated">
            <a:extLst>
              <a:ext uri="{FF2B5EF4-FFF2-40B4-BE49-F238E27FC236}">
                <a16:creationId xmlns:a16="http://schemas.microsoft.com/office/drawing/2014/main" id="{83CCEF67-0ECD-FE02-220C-FBA658BCC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1" y="1914519"/>
            <a:ext cx="6096012" cy="6096012"/>
          </a:xfrm>
          <a:prstGeom prst="rect">
            <a:avLst/>
          </a:prstGeom>
        </p:spPr>
      </p:pic>
    </p:spTree>
    <p:extLst>
      <p:ext uri="{BB962C8B-B14F-4D97-AF65-F5344CB8AC3E}">
        <p14:creationId xmlns:p14="http://schemas.microsoft.com/office/powerpoint/2010/main" val="15527329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B56A331-EB8F-DBE2-68E1-D460B230B495}"/>
              </a:ext>
            </a:extLst>
          </p:cNvPr>
          <p:cNvGrpSpPr/>
          <p:nvPr/>
        </p:nvGrpSpPr>
        <p:grpSpPr>
          <a:xfrm>
            <a:off x="1084335" y="1028390"/>
            <a:ext cx="10023330" cy="4445826"/>
            <a:chOff x="6414952" y="3148409"/>
            <a:chExt cx="5230740" cy="3335183"/>
          </a:xfrm>
        </p:grpSpPr>
        <p:sp>
          <p:nvSpPr>
            <p:cNvPr id="3" name="矩形: 圆角 1">
              <a:extLst>
                <a:ext uri="{FF2B5EF4-FFF2-40B4-BE49-F238E27FC236}">
                  <a16:creationId xmlns:a16="http://schemas.microsoft.com/office/drawing/2014/main" id="{DA25E568-2C4A-7EDA-DFB9-8B257AB574BC}"/>
                </a:ext>
              </a:extLst>
            </p:cNvPr>
            <p:cNvSpPr/>
            <p:nvPr/>
          </p:nvSpPr>
          <p:spPr>
            <a:xfrm>
              <a:off x="6414952" y="3471152"/>
              <a:ext cx="5230740" cy="3012440"/>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4" name="Google Shape;1220;p43">
              <a:extLst>
                <a:ext uri="{FF2B5EF4-FFF2-40B4-BE49-F238E27FC236}">
                  <a16:creationId xmlns:a16="http://schemas.microsoft.com/office/drawing/2014/main" id="{4814FA5E-AF6F-1228-FBB5-63FFB7DDA629}"/>
                </a:ext>
              </a:extLst>
            </p:cNvPr>
            <p:cNvSpPr txBox="1"/>
            <p:nvPr/>
          </p:nvSpPr>
          <p:spPr>
            <a:xfrm>
              <a:off x="7916574" y="3148409"/>
              <a:ext cx="2346108" cy="241640"/>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思源黑体 Light" panose="020B0300000000000000" pitchFamily="34" charset="-122"/>
                  <a:cs typeface="Calibri" panose="020F0502020204030204" pitchFamily="34" charset="0"/>
                </a:rPr>
                <a:t>KHÁI NIỆM</a:t>
              </a:r>
            </a:p>
          </p:txBody>
        </p:sp>
        <p:sp>
          <p:nvSpPr>
            <p:cNvPr id="9" name="Google Shape;1221;p43">
              <a:extLst>
                <a:ext uri="{FF2B5EF4-FFF2-40B4-BE49-F238E27FC236}">
                  <a16:creationId xmlns:a16="http://schemas.microsoft.com/office/drawing/2014/main" id="{FF92BDE6-8A9A-40D8-0544-283825DB9192}"/>
                </a:ext>
              </a:extLst>
            </p:cNvPr>
            <p:cNvSpPr txBox="1"/>
            <p:nvPr/>
          </p:nvSpPr>
          <p:spPr>
            <a:xfrm>
              <a:off x="6592786" y="3464411"/>
              <a:ext cx="4737348" cy="238582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思源黑体 Light" panose="020B0300000000000000" pitchFamily="34" charset="-122"/>
                  <a:cs typeface="Calibri" panose="020F0502020204030204" pitchFamily="34" charset="0"/>
                </a:rPr>
                <a:t>Người bị bệnh thừa cân béo phì có cân nặng theo chiều cao lớn hơn cân nặng theo chiều cao chuẩn của độ tuổi. Cơ thể người bệnh có những lớp mỡ nhiều quá mức, tích tụ tại một số bộ phận như dưới cánh tay, bụng, eo, cằm,... Nguyên nhân gây bệnh thường do chế độ ăn uống thừa các chất bột đường, chất béo, chất đạm và ít vận động.</a:t>
              </a:r>
            </a:p>
          </p:txBody>
        </p:sp>
      </p:grpSp>
      <p:pic>
        <p:nvPicPr>
          <p:cNvPr id="10" name="Picture 9">
            <a:extLst>
              <a:ext uri="{FF2B5EF4-FFF2-40B4-BE49-F238E27FC236}">
                <a16:creationId xmlns:a16="http://schemas.microsoft.com/office/drawing/2014/main" id="{AEA13A6A-A788-FAD3-E56D-298C676926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5116" y1="61671" x2="17326" y2="56868"/>
                        <a14:foregroundMark x1="11628" y1="15850" x2="38372" y2="13353"/>
                        <a14:foregroundMark x1="14651" y1="33814" x2="19651" y2="37080"/>
                        <a14:foregroundMark x1="31163" y1="35639" x2="38605" y2="33141"/>
                        <a14:foregroundMark x1="49884" y1="16042" x2="47907" y2="23823"/>
                      </a14:backgroundRemoval>
                    </a14:imgEffect>
                  </a14:imgLayer>
                </a14:imgProps>
              </a:ext>
            </a:extLst>
          </a:blip>
          <a:stretch>
            <a:fillRect/>
          </a:stretch>
        </p:blipFill>
        <p:spPr>
          <a:xfrm>
            <a:off x="10070465" y="4273550"/>
            <a:ext cx="1941830" cy="2351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24E94201-0994-7A91-D930-CCABCFD044FB}"/>
              </a:ext>
            </a:extLst>
          </p:cNvPr>
          <p:cNvSpPr txBox="1"/>
          <p:nvPr/>
        </p:nvSpPr>
        <p:spPr>
          <a:xfrm>
            <a:off x="666751" y="166370"/>
            <a:ext cx="10220960" cy="153233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1 và cho biết: </a:t>
            </a:r>
          </a:p>
          <a:p>
            <a:pPr marL="457200" lvl="0" indent="-457200" algn="just">
              <a:buFontTx/>
              <a:buChar char="-"/>
              <a:defRPr/>
            </a:pPr>
            <a:r>
              <a:rPr lang="vi-VN" sz="2800" dirty="0">
                <a:solidFill>
                  <a:prstClr val="black"/>
                </a:solidFill>
                <a:latin typeface="Calibri" panose="020F0502020204030204" pitchFamily="34" charset="0"/>
                <a:cs typeface="Calibri" panose="020F0502020204030204" pitchFamily="34" charset="0"/>
              </a:rPr>
              <a:t>Hình nào thể hiện người thừa cân béo phì. Vì sao em biết?</a:t>
            </a:r>
            <a:endParaRPr lang="en-US" sz="2800" dirty="0">
              <a:solidFill>
                <a:prstClr val="black"/>
              </a:solidFill>
              <a:latin typeface="Calibri" panose="020F0502020204030204" pitchFamily="34" charset="0"/>
              <a:cs typeface="Calibri" panose="020F0502020204030204" pitchFamily="34" charset="0"/>
            </a:endParaRPr>
          </a:p>
          <a:p>
            <a:pPr marL="457200" lvl="0" indent="-457200" algn="just">
              <a:buFontTx/>
              <a:buChar char="-"/>
              <a:defRPr/>
            </a:pPr>
            <a:r>
              <a:rPr lang="en-US" sz="2800" dirty="0" err="1">
                <a:solidFill>
                  <a:prstClr val="black"/>
                </a:solidFill>
                <a:latin typeface="Calibri" panose="020F0502020204030204" pitchFamily="34" charset="0"/>
                <a:cs typeface="Calibri" panose="020F0502020204030204" pitchFamily="34" charset="0"/>
              </a:rPr>
              <a:t>Những</a:t>
            </a:r>
            <a:r>
              <a:rPr lang="en-US" sz="2800" dirty="0">
                <a:solidFill>
                  <a:prstClr val="black"/>
                </a:solidFill>
                <a:latin typeface="Calibri" panose="020F0502020204030204" pitchFamily="34" charset="0"/>
                <a:cs typeface="Calibri" panose="020F0502020204030204" pitchFamily="34" charset="0"/>
              </a:rPr>
              <a:t> ai </a:t>
            </a:r>
            <a:r>
              <a:rPr lang="en-US" sz="2800" dirty="0" err="1">
                <a:solidFill>
                  <a:prstClr val="black"/>
                </a:solidFill>
                <a:latin typeface="Calibri" panose="020F0502020204030204" pitchFamily="34" charset="0"/>
                <a:cs typeface="Calibri" panose="020F0502020204030204" pitchFamily="34" charset="0"/>
              </a:rPr>
              <a:t>có</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thể</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mắc</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bệnh</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thừa</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cân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béo</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phì</a:t>
            </a:r>
            <a:r>
              <a:rPr lang="en-US" sz="2800" dirty="0">
                <a:solidFill>
                  <a:prstClr val="black"/>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31EA077-8C69-403C-0E3F-56F5FA4BCC1C}"/>
              </a:ext>
            </a:extLst>
          </p:cNvPr>
          <p:cNvPicPr>
            <a:picLocks noChangeAspect="1"/>
          </p:cNvPicPr>
          <p:nvPr/>
        </p:nvPicPr>
        <p:blipFill>
          <a:blip r:embed="rId3"/>
          <a:stretch>
            <a:fillRect/>
          </a:stretch>
        </p:blipFill>
        <p:spPr>
          <a:xfrm>
            <a:off x="1733549" y="1783179"/>
            <a:ext cx="8634321" cy="3780771"/>
          </a:xfrm>
          <a:prstGeom prst="rect">
            <a:avLst/>
          </a:prstGeom>
        </p:spPr>
      </p:pic>
      <p:grpSp>
        <p:nvGrpSpPr>
          <p:cNvPr id="16" name="Group 15">
            <a:extLst>
              <a:ext uri="{FF2B5EF4-FFF2-40B4-BE49-F238E27FC236}">
                <a16:creationId xmlns:a16="http://schemas.microsoft.com/office/drawing/2014/main" id="{2E10F294-16BF-A5E6-5371-154FE296D977}"/>
              </a:ext>
            </a:extLst>
          </p:cNvPr>
          <p:cNvGrpSpPr/>
          <p:nvPr/>
        </p:nvGrpSpPr>
        <p:grpSpPr>
          <a:xfrm>
            <a:off x="4391025" y="4143375"/>
            <a:ext cx="3614420" cy="2817495"/>
            <a:chOff x="3601085" y="3439160"/>
            <a:chExt cx="4480560" cy="3797935"/>
          </a:xfrm>
        </p:grpSpPr>
        <p:pic>
          <p:nvPicPr>
            <p:cNvPr id="14" name="Content Placeholder 3" descr="Picture1hh">
              <a:extLst>
                <a:ext uri="{FF2B5EF4-FFF2-40B4-BE49-F238E27FC236}">
                  <a16:creationId xmlns:a16="http://schemas.microsoft.com/office/drawing/2014/main" id="{6D96EEEF-57B5-079C-1AB3-AF80AAE78768}"/>
                </a:ext>
              </a:extLst>
            </p:cNvPr>
            <p:cNvPicPr>
              <a:picLocks noChangeAspect="1"/>
            </p:cNvPicPr>
            <p:nvPr/>
          </p:nvPicPr>
          <p:blipFill>
            <a:blip r:embed="rId4"/>
            <a:stretch>
              <a:fillRect/>
            </a:stretch>
          </p:blipFill>
          <p:spPr>
            <a:xfrm>
              <a:off x="3601085" y="3439160"/>
              <a:ext cx="4480560" cy="3797935"/>
            </a:xfrm>
            <a:prstGeom prst="rect">
              <a:avLst/>
            </a:prstGeom>
          </p:spPr>
        </p:pic>
        <p:sp>
          <p:nvSpPr>
            <p:cNvPr id="15" name="Text Box 9">
              <a:extLst>
                <a:ext uri="{FF2B5EF4-FFF2-40B4-BE49-F238E27FC236}">
                  <a16:creationId xmlns:a16="http://schemas.microsoft.com/office/drawing/2014/main" id="{E67BEB9F-1C6E-F935-03BF-992766D6F103}"/>
                </a:ext>
              </a:extLst>
            </p:cNvPr>
            <p:cNvSpPr txBox="1"/>
            <p:nvPr/>
          </p:nvSpPr>
          <p:spPr>
            <a:xfrm>
              <a:off x="3996055" y="6125210"/>
              <a:ext cx="3690620" cy="705292"/>
            </a:xfrm>
            <a:prstGeom prst="rect">
              <a:avLst/>
            </a:prstGeom>
            <a:solidFill>
              <a:srgbClr val="FBE5D6"/>
            </a:solidFill>
            <a:ln w="28575">
              <a:solidFill>
                <a:srgbClr val="063D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9997FD6A-2169-82AD-A1B0-7CDC24F49FC8}"/>
              </a:ext>
            </a:extLst>
          </p:cNvPr>
          <p:cNvPicPr>
            <a:picLocks noChangeAspect="1"/>
          </p:cNvPicPr>
          <p:nvPr/>
        </p:nvPicPr>
        <p:blipFill>
          <a:blip r:embed="rId3"/>
          <a:stretch>
            <a:fillRect/>
          </a:stretch>
        </p:blipFill>
        <p:spPr>
          <a:xfrm>
            <a:off x="2728912" y="585787"/>
            <a:ext cx="1990725" cy="2981325"/>
          </a:xfrm>
          <a:prstGeom prst="rect">
            <a:avLst/>
          </a:prstGeom>
        </p:spPr>
      </p:pic>
      <p:pic>
        <p:nvPicPr>
          <p:cNvPr id="7" name="Picture 6">
            <a:extLst>
              <a:ext uri="{FF2B5EF4-FFF2-40B4-BE49-F238E27FC236}">
                <a16:creationId xmlns:a16="http://schemas.microsoft.com/office/drawing/2014/main" id="{432A3A50-C76B-9205-B8EB-DAB7F668E7F9}"/>
              </a:ext>
            </a:extLst>
          </p:cNvPr>
          <p:cNvPicPr>
            <a:picLocks noChangeAspect="1"/>
          </p:cNvPicPr>
          <p:nvPr/>
        </p:nvPicPr>
        <p:blipFill>
          <a:blip r:embed="rId4"/>
          <a:stretch>
            <a:fillRect/>
          </a:stretch>
        </p:blipFill>
        <p:spPr>
          <a:xfrm>
            <a:off x="4948237" y="576262"/>
            <a:ext cx="2181225" cy="2943225"/>
          </a:xfrm>
          <a:prstGeom prst="rect">
            <a:avLst/>
          </a:prstGeom>
        </p:spPr>
      </p:pic>
      <p:pic>
        <p:nvPicPr>
          <p:cNvPr id="9" name="Picture 8">
            <a:extLst>
              <a:ext uri="{FF2B5EF4-FFF2-40B4-BE49-F238E27FC236}">
                <a16:creationId xmlns:a16="http://schemas.microsoft.com/office/drawing/2014/main" id="{3C42E624-3BA5-DD72-FF69-CDEA3F35D889}"/>
              </a:ext>
            </a:extLst>
          </p:cNvPr>
          <p:cNvPicPr>
            <a:picLocks noChangeAspect="1"/>
          </p:cNvPicPr>
          <p:nvPr/>
        </p:nvPicPr>
        <p:blipFill>
          <a:blip r:embed="rId5"/>
          <a:stretch>
            <a:fillRect/>
          </a:stretch>
        </p:blipFill>
        <p:spPr>
          <a:xfrm>
            <a:off x="7410450" y="438150"/>
            <a:ext cx="1885950" cy="3181350"/>
          </a:xfrm>
          <a:prstGeom prst="rect">
            <a:avLst/>
          </a:prstGeom>
        </p:spPr>
      </p:pic>
      <p:sp>
        <p:nvSpPr>
          <p:cNvPr id="13" name="Rectangle: Rounded Corners 12">
            <a:extLst>
              <a:ext uri="{FF2B5EF4-FFF2-40B4-BE49-F238E27FC236}">
                <a16:creationId xmlns:a16="http://schemas.microsoft.com/office/drawing/2014/main" id="{0CEDAC1D-08B7-66C2-3616-74C094C9053E}"/>
              </a:ext>
            </a:extLst>
          </p:cNvPr>
          <p:cNvSpPr/>
          <p:nvPr/>
        </p:nvSpPr>
        <p:spPr>
          <a:xfrm>
            <a:off x="1905000" y="4171949"/>
            <a:ext cx="8439150" cy="1781175"/>
          </a:xfrm>
          <a:prstGeom prst="round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Hình b, c, d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thể hiện người thừa cân béo phì;</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a:p>
            <a:pPr algn="just"/>
            <a:r>
              <a:rPr lang="en-US" sz="3200" b="1" dirty="0">
                <a:solidFill>
                  <a:prstClr val="black"/>
                </a:solidFill>
                <a:latin typeface="Cambria" panose="02040503050406030204" pitchFamily="18" charset="0"/>
                <a:ea typeface="Cambria" panose="02040503050406030204" pitchFamily="18" charset="0"/>
                <a:cs typeface="Quicksand Medium"/>
                <a:sym typeface="Quicksand Medium"/>
              </a:rPr>
              <a:t>N</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hận biết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dựa vào đặc điểm về lớp mỡ trên cơ thể và cân nặng của người trong 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p:txBody>
      </p:sp>
    </p:spTree>
    <p:extLst>
      <p:ext uri="{BB962C8B-B14F-4D97-AF65-F5344CB8AC3E}">
        <p14:creationId xmlns:p14="http://schemas.microsoft.com/office/powerpoint/2010/main" val="2367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pic>
        <p:nvPicPr>
          <p:cNvPr id="3" name="图片 7">
            <a:extLst>
              <a:ext uri="{FF2B5EF4-FFF2-40B4-BE49-F238E27FC236}">
                <a16:creationId xmlns:a16="http://schemas.microsoft.com/office/drawing/2014/main" id="{B5DA26D8-37D4-AEA1-78A8-F5C54D18A2C2}"/>
              </a:ext>
            </a:extLst>
          </p:cNvPr>
          <p:cNvPicPr>
            <a:picLocks noChangeAspect="1"/>
          </p:cNvPicPr>
          <p:nvPr/>
        </p:nvPicPr>
        <p:blipFill rotWithShape="1">
          <a:blip r:embed="rId3"/>
          <a:srcRect r="11306" b="15532"/>
          <a:stretch/>
        </p:blipFill>
        <p:spPr>
          <a:xfrm>
            <a:off x="135411" y="1434269"/>
            <a:ext cx="2945749" cy="5423731"/>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23F829D4-7788-8C06-D98F-B625C3E07B0C}"/>
              </a:ext>
            </a:extLst>
          </p:cNvPr>
          <p:cNvGrpSpPr/>
          <p:nvPr/>
        </p:nvGrpSpPr>
        <p:grpSpPr>
          <a:xfrm>
            <a:off x="2931228" y="685782"/>
            <a:ext cx="8477661" cy="4585349"/>
            <a:chOff x="2931228" y="685782"/>
            <a:chExt cx="8342115" cy="5068298"/>
          </a:xfrm>
        </p:grpSpPr>
        <p:sp>
          <p:nvSpPr>
            <p:cNvPr id="11" name="Cloud 10">
              <a:extLst>
                <a:ext uri="{FF2B5EF4-FFF2-40B4-BE49-F238E27FC236}">
                  <a16:creationId xmlns:a16="http://schemas.microsoft.com/office/drawing/2014/main" id="{F5A2417A-A4EA-2973-967C-892E7CADAD4C}"/>
                </a:ext>
              </a:extLst>
            </p:cNvPr>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loud 11">
              <a:extLst>
                <a:ext uri="{FF2B5EF4-FFF2-40B4-BE49-F238E27FC236}">
                  <a16:creationId xmlns:a16="http://schemas.microsoft.com/office/drawing/2014/main" id="{27B0D6B1-17A1-4A69-4698-40A2588AFE21}"/>
                </a:ext>
              </a:extLst>
            </p:cNvPr>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loud 13">
              <a:extLst>
                <a:ext uri="{FF2B5EF4-FFF2-40B4-BE49-F238E27FC236}">
                  <a16:creationId xmlns:a16="http://schemas.microsoft.com/office/drawing/2014/main" id="{825E3C17-1B90-9DF8-8CD4-A2EF3DAA6CD0}"/>
                </a:ext>
              </a:extLst>
            </p:cNvPr>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loud 14">
              <a:extLst>
                <a:ext uri="{FF2B5EF4-FFF2-40B4-BE49-F238E27FC236}">
                  <a16:creationId xmlns:a16="http://schemas.microsoft.com/office/drawing/2014/main" id="{8041D2C5-CD51-9C8C-35BF-6D32B0B07696}"/>
                </a:ext>
              </a:extLst>
            </p:cNvPr>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5E8E7042-F91E-E3DD-F4B3-A215283FBF3E}"/>
              </a:ext>
            </a:extLst>
          </p:cNvPr>
          <p:cNvSpPr txBox="1"/>
          <p:nvPr/>
        </p:nvSpPr>
        <p:spPr>
          <a:xfrm>
            <a:off x="3959551" y="1868622"/>
            <a:ext cx="6683362" cy="2308324"/>
          </a:xfrm>
          <a:prstGeom prst="rect">
            <a:avLst/>
          </a:prstGeom>
          <a:noFill/>
        </p:spPr>
        <p:txBody>
          <a:bodyPr wrap="square" rtlCol="0">
            <a:spAutoFit/>
          </a:bodyPr>
          <a:lstStyle/>
          <a:p>
            <a:pPr lvl="0" algn="ctr"/>
            <a:r>
              <a:rPr lang="en-US" sz="4800" b="1" dirty="0">
                <a:solidFill>
                  <a:srgbClr val="C00000"/>
                </a:solidFill>
                <a:latin typeface="Cambria" panose="02040503050406030204" pitchFamily="18" charset="0"/>
                <a:ea typeface="Cambria" panose="02040503050406030204" pitchFamily="18" charset="0"/>
              </a:rPr>
              <a:t>T</a:t>
            </a:r>
            <a:r>
              <a:rPr lang="vi-VN" sz="4800" b="1" dirty="0">
                <a:solidFill>
                  <a:srgbClr val="C00000"/>
                </a:solidFill>
                <a:latin typeface="Cambria" panose="02040503050406030204" pitchFamily="18" charset="0"/>
                <a:ea typeface="Cambria" panose="02040503050406030204" pitchFamily="18" charset="0"/>
              </a:rPr>
              <a:t>ất cả mọi người đều có thể mắc bệnh </a:t>
            </a:r>
            <a:r>
              <a:rPr lang="en-US" sz="4800" b="1" dirty="0" err="1">
                <a:solidFill>
                  <a:srgbClr val="C00000"/>
                </a:solidFill>
                <a:latin typeface="Cambria" panose="02040503050406030204" pitchFamily="18" charset="0"/>
                <a:ea typeface="Cambria" panose="02040503050406030204" pitchFamily="18" charset="0"/>
              </a:rPr>
              <a:t>thừa</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cân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béo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phì</a:t>
            </a:r>
            <a:endParaRPr lang="vi-VN" sz="4800" b="1" dirty="0">
              <a:solidFill>
                <a:srgbClr val="C0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114425" y="1314450"/>
            <a:ext cx="8876030"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24123" y="-2375537"/>
            <a:ext cx="6459756" cy="11147665"/>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7" name="TextBox 6">
            <a:extLst>
              <a:ext uri="{FF2B5EF4-FFF2-40B4-BE49-F238E27FC236}">
                <a16:creationId xmlns:a16="http://schemas.microsoft.com/office/drawing/2014/main" id="{7D8C9D10-D806-475C-BF87-4770B2F60315}"/>
              </a:ext>
            </a:extLst>
          </p:cNvPr>
          <p:cNvSpPr txBox="1"/>
          <p:nvPr/>
        </p:nvSpPr>
        <p:spPr>
          <a:xfrm>
            <a:off x="3438525" y="1974933"/>
            <a:ext cx="8000999" cy="2308324"/>
          </a:xfrm>
          <a:prstGeom prst="rect">
            <a:avLst/>
          </a:prstGeom>
          <a:noFill/>
        </p:spPr>
        <p:txBody>
          <a:bodyPr wrap="square" rtlCol="0">
            <a:spAutoFit/>
          </a:bodyPr>
          <a:lstStyle/>
          <a:p>
            <a:pPr lvl="0" algn="ctr">
              <a:defRPr/>
            </a:pPr>
            <a:r>
              <a:rPr lang="en-US" sz="4800" u="sng" dirty="0" err="1">
                <a:solidFill>
                  <a:srgbClr val="FF0000"/>
                </a:solidFill>
                <a:latin typeface="Arial" panose="020B0604020202020204" pitchFamily="34" charset="0"/>
                <a:cs typeface="Arial" panose="020B0604020202020204" pitchFamily="34" charset="0"/>
              </a:rPr>
              <a:t>Hoạt</a:t>
            </a:r>
            <a:r>
              <a:rPr lang="en-US" sz="4800" u="sng" dirty="0">
                <a:solidFill>
                  <a:srgbClr val="FF0000"/>
                </a:solidFill>
                <a:latin typeface="Arial" panose="020B0604020202020204" pitchFamily="34" charset="0"/>
                <a:cs typeface="Arial" panose="020B0604020202020204" pitchFamily="34" charset="0"/>
              </a:rPr>
              <a:t> </a:t>
            </a:r>
            <a:r>
              <a:rPr lang="en-US" sz="4800" u="sng" dirty="0" err="1">
                <a:solidFill>
                  <a:srgbClr val="FF0000"/>
                </a:solidFill>
                <a:latin typeface="Arial" panose="020B0604020202020204" pitchFamily="34" charset="0"/>
                <a:cs typeface="Arial" panose="020B0604020202020204" pitchFamily="34" charset="0"/>
              </a:rPr>
              <a:t>động</a:t>
            </a:r>
            <a:r>
              <a:rPr lang="en-US" sz="4800" u="sng" dirty="0">
                <a:solidFill>
                  <a:srgbClr val="FF0000"/>
                </a:solidFill>
                <a:latin typeface="Arial" panose="020B0604020202020204" pitchFamily="34" charset="0"/>
                <a:cs typeface="Arial" panose="020B0604020202020204" pitchFamily="34" charset="0"/>
              </a:rPr>
              <a:t> 2:</a:t>
            </a:r>
          </a:p>
          <a:p>
            <a:pPr lvl="0" algn="ctr">
              <a:defRPr/>
            </a:pPr>
            <a:r>
              <a:rPr lang="en-US" sz="4800" dirty="0" err="1">
                <a:solidFill>
                  <a:srgbClr val="FF0000"/>
                </a:solidFill>
                <a:latin typeface="Arial" panose="020B0604020202020204" pitchFamily="34" charset="0"/>
                <a:cs typeface="Arial" panose="020B0604020202020204" pitchFamily="34" charset="0"/>
              </a:rPr>
              <a:t>Nguyên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nhân</a:t>
            </a:r>
            <a:r>
              <a:rPr lang="en-US" sz="4800" dirty="0">
                <a:solidFill>
                  <a:srgbClr val="FF0000"/>
                </a:solidFill>
                <a:latin typeface="Arial" panose="020B0604020202020204" pitchFamily="34" charset="0"/>
                <a:cs typeface="Arial" panose="020B0604020202020204" pitchFamily="34" charset="0"/>
              </a:rPr>
              <a:t> </a:t>
            </a:r>
          </a:p>
          <a:p>
            <a:pPr lvl="0" algn="ctr">
              <a:defRPr/>
            </a:pPr>
            <a:r>
              <a:rPr lang="en-US" sz="4800" dirty="0" err="1">
                <a:solidFill>
                  <a:srgbClr val="FF0000"/>
                </a:solidFill>
                <a:latin typeface="Arial" panose="020B0604020202020204" pitchFamily="34" charset="0"/>
                <a:cs typeface="Arial" panose="020B0604020202020204" pitchFamily="34" charset="0"/>
              </a:rPr>
              <a:t>bệnh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thừa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béo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phì</a:t>
            </a:r>
            <a:endParaRPr kumimoji="0" lang="en-US" sz="4800" b="0" i="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A cartoon of a person running&#10;&#10;Description automatically generated">
            <a:extLst>
              <a:ext uri="{FF2B5EF4-FFF2-40B4-BE49-F238E27FC236}">
                <a16:creationId xmlns:a16="http://schemas.microsoft.com/office/drawing/2014/main" id="{83CCEF67-0ECD-FE02-220C-FBA658BCC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1" y="1914519"/>
            <a:ext cx="6096012" cy="6096012"/>
          </a:xfrm>
          <a:prstGeom prst="rect">
            <a:avLst/>
          </a:prstGeom>
        </p:spPr>
      </p:pic>
    </p:spTree>
    <p:extLst>
      <p:ext uri="{BB962C8B-B14F-4D97-AF65-F5344CB8AC3E}">
        <p14:creationId xmlns:p14="http://schemas.microsoft.com/office/powerpoint/2010/main" val="113453168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包图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600</Words>
  <Application>Microsoft Office PowerPoint</Application>
  <PresentationFormat>Widescreen</PresentationFormat>
  <Paragraphs>40</Paragraphs>
  <Slides>14</Slides>
  <Notes>8</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14</vt:i4>
      </vt:variant>
    </vt:vector>
  </HeadingPairs>
  <TitlesOfParts>
    <vt:vector size="35" baseType="lpstr">
      <vt:lpstr>DengXian</vt:lpstr>
      <vt:lpstr>DengXian</vt:lpstr>
      <vt:lpstr>等线 Light</vt:lpstr>
      <vt:lpstr>微软雅黑</vt:lpstr>
      <vt:lpstr>宋体</vt:lpstr>
      <vt:lpstr>Arial</vt:lpstr>
      <vt:lpstr>Calibri</vt:lpstr>
      <vt:lpstr>Calibri Light</vt:lpstr>
      <vt:lpstr>Cambria</vt:lpstr>
      <vt:lpstr>Fredoka One</vt:lpstr>
      <vt:lpstr>iCiel Cadena</vt:lpstr>
      <vt:lpstr>Noto Sans S Chinese Light</vt:lpstr>
      <vt:lpstr>Quicksand Medium</vt:lpstr>
      <vt:lpstr>Times New Roman</vt:lpstr>
      <vt:lpstr>Wingdings</vt:lpstr>
      <vt:lpstr>思源黑体 Light</vt:lpstr>
      <vt:lpstr>包图网</vt:lpstr>
      <vt:lpstr>千图网海量PPT模板www.58pic.com ​​</vt:lpstr>
      <vt:lpstr>1_千图网海量PPT模板www.58pic.com ​​</vt:lpstr>
      <vt:lpstr>Office Theme</vt:lpstr>
      <vt:lpstr>2_千图网海量PPT模板www.58pic.com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国际护士节</dc:title>
  <dc:creator>第一PPT</dc:creator>
  <cp:keywords>www.1ppt.com</cp:keywords>
  <dc:description>www.1ppt.com</dc:description>
  <cp:lastModifiedBy>DELL</cp:lastModifiedBy>
  <cp:revision>74</cp:revision>
  <dcterms:created xsi:type="dcterms:W3CDTF">2020-04-08T06:54:00Z</dcterms:created>
  <dcterms:modified xsi:type="dcterms:W3CDTF">2026-04-15T14:06:29Z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67C36D5F525248EA92A14A4CDBFEA1FA</vt:lpwstr>
  </property>
  <property fmtid="{D5CDD505-2E9C-101B-9397-08002B2CF9AE}" pid="3" name="KSOProductBuildVer">
    <vt:lpwstr>2052-11.1.0.10356</vt:lpwstr>
  </property>
</Properties>
</file>