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0"/>
  </p:notesMasterIdLst>
  <p:sldIdLst>
    <p:sldId id="291" r:id="rId3"/>
    <p:sldId id="262" r:id="rId4"/>
    <p:sldId id="311" r:id="rId5"/>
    <p:sldId id="309" r:id="rId6"/>
    <p:sldId id="313" r:id="rId7"/>
    <p:sldId id="264" r:id="rId8"/>
    <p:sldId id="314" r:id="rId9"/>
    <p:sldId id="315" r:id="rId10"/>
    <p:sldId id="266" r:id="rId11"/>
    <p:sldId id="316" r:id="rId12"/>
    <p:sldId id="317" r:id="rId13"/>
    <p:sldId id="318" r:id="rId14"/>
    <p:sldId id="319" r:id="rId15"/>
    <p:sldId id="320" r:id="rId16"/>
    <p:sldId id="321" r:id="rId17"/>
    <p:sldId id="322"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BB79A-32D4-4C9C-A5DB-21AC0258F881}" type="datetimeFigureOut">
              <a:rPr lang="en-US" smtClean="0"/>
              <a:t>16/04/2026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D8CC-7DBA-4622-81DC-364D8D0B72CD}" type="slidenum">
              <a:rPr lang="en-US" smtClean="0"/>
              <a:t>‹#›</a:t>
            </a:fld>
            <a:endParaRPr lang="en-US"/>
          </a:p>
        </p:txBody>
      </p:sp>
    </p:spTree>
    <p:extLst>
      <p:ext uri="{BB962C8B-B14F-4D97-AF65-F5344CB8AC3E}">
        <p14:creationId xmlns:p14="http://schemas.microsoft.com/office/powerpoint/2010/main" val="41174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Hằng năm trên cả nước có biết bao nhiêu vụ đuối nước thương tâm, đặc biệt là mỗi khi hè về. Để nắm rõ hơn về các nguyên nhân cách phòng tránh  đuối nước, cô và các em cùng đi ttìm hiểu bài học hôm nay. </a:t>
            </a:r>
            <a:endParaRPr lang="zh-CN" altLang="en-US" dirty="0"/>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37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122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841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09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71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30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0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2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78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078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62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75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962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94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1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7513003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98837767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4730334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361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1727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38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66693847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00051" y="190501"/>
            <a:ext cx="11458574" cy="645795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39084279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54165969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2877776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6984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49332883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58260392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2235772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6DD8D5-49AC-4352-ACF0-35E7A0B7793E}"/>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6196714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8069A-7615-4339-BB8F-6C807DDE8E95}"/>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6960734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92B8E1-1762-4381-B53E-AE4AC23C5BE6}"/>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5242863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973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18697936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B0D7C5A5-17F6-4C83-A98F-D23F707AA9C9}"/>
              </a:ext>
            </a:extLst>
          </p:cNvPr>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259314080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FB8004-DA5A-4156-86B0-F5AAE0E11E9B}"/>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9403822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5CA9E1-B2E0-4431-9A45-B82B49D0F3E7}"/>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8" name="页脚占位符 7">
            <a:extLst>
              <a:ext uri="{FF2B5EF4-FFF2-40B4-BE49-F238E27FC236}">
                <a16:creationId xmlns:a16="http://schemas.microsoft.com/office/drawing/2014/main"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801896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C507BC-23D6-48E0-961C-3413E72B9E14}"/>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4" name="页脚占位符 3">
            <a:extLst>
              <a:ext uri="{FF2B5EF4-FFF2-40B4-BE49-F238E27FC236}">
                <a16:creationId xmlns:a16="http://schemas.microsoft.com/office/drawing/2014/main"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5213907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3A8D23-2FBC-46DC-A122-5B005B7F1C37}"/>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3" name="页脚占位符 2">
            <a:extLst>
              <a:ext uri="{FF2B5EF4-FFF2-40B4-BE49-F238E27FC236}">
                <a16:creationId xmlns:a16="http://schemas.microsoft.com/office/drawing/2014/main"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3497451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F7774C-3027-45D1-91D0-93D93CCA6006}"/>
              </a:ext>
            </a:extLst>
          </p:cNvPr>
          <p:cNvSpPr>
            <a:spLocks noGrp="1"/>
          </p:cNvSpPr>
          <p:nvPr>
            <p:ph type="dt" sz="half" idx="10"/>
          </p:nvPr>
        </p:nvSpPr>
        <p:spPr/>
        <p:txBody>
          <a:bodyPr/>
          <a:lstStyle/>
          <a:p>
            <a:fld id="{6B43770C-3F28-43F9-9C15-4FD5AB500914}" type="datetimeFigureOut">
              <a:rPr lang="zh-CN" altLang="en-US" smtClean="0"/>
              <a:t>2026/4/16</a:t>
            </a:fld>
            <a:endParaRPr lang="zh-CN" altLang="en-US"/>
          </a:p>
        </p:txBody>
      </p:sp>
      <p:sp>
        <p:nvSpPr>
          <p:cNvPr id="6" name="页脚占位符 5">
            <a:extLst>
              <a:ext uri="{FF2B5EF4-FFF2-40B4-BE49-F238E27FC236}">
                <a16:creationId xmlns:a16="http://schemas.microsoft.com/office/drawing/2014/main"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133665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035907B8-6179-CC0A-D0CD-53FD100DE38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44106" y="387875"/>
            <a:ext cx="1092134" cy="1092134"/>
          </a:xfrm>
          <a:prstGeom prst="rect">
            <a:avLst/>
          </a:prstGeom>
        </p:spPr>
      </p:pic>
    </p:spTree>
    <p:extLst>
      <p:ext uri="{BB962C8B-B14F-4D97-AF65-F5344CB8AC3E}">
        <p14:creationId xmlns:p14="http://schemas.microsoft.com/office/powerpoint/2010/main" val="59615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8" r:id="rId1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2026/4/16</a:t>
            </a:fld>
            <a:endParaRPr lang="zh-CN" altLang="en-US"/>
          </a:p>
        </p:txBody>
      </p:sp>
      <p:sp>
        <p:nvSpPr>
          <p:cNvPr id="5" name="页脚占位符 4">
            <a:extLst>
              <a:ext uri="{FF2B5EF4-FFF2-40B4-BE49-F238E27FC236}">
                <a16:creationId xmlns:a16="http://schemas.microsoft.com/office/drawing/2014/main"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4079424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a:t>
            </a:r>
            <a:r>
              <a:rPr lang="vi-VN" altLang="en-US" sz="3600" b="1">
                <a:solidFill>
                  <a:prstClr val="black"/>
                </a:solidFill>
                <a:latin typeface="Times New Roman" panose="02020603050405020304" pitchFamily="18" charset="0"/>
                <a:cs typeface="Times New Roman" panose="02020603050405020304" pitchFamily="18" charset="0"/>
              </a:rPr>
              <a:t> Phòng tránh đuối nước</a:t>
            </a:r>
            <a:r>
              <a:rPr lang="en-US" altLang="en-US" sz="3600" b="1">
                <a:solidFill>
                  <a:prstClr val="black"/>
                </a:solidFill>
                <a:latin typeface="Times New Roman" panose="02020603050405020304" pitchFamily="18" charset="0"/>
                <a:cs typeface="Times New Roman" panose="02020603050405020304" pitchFamily="18" charset="0"/>
              </a:rPr>
              <a:t> </a:t>
            </a:r>
            <a:r>
              <a:rPr lang="en-US" altLang="en-US" sz="3600" b="1" dirty="0">
                <a:solidFill>
                  <a:prstClr val="black"/>
                </a:solidFill>
                <a:latin typeface="Times New Roman" panose="02020603050405020304" pitchFamily="18" charset="0"/>
                <a:cs typeface="Times New Roman" panose="02020603050405020304" pitchFamily="18" charset="0"/>
              </a:rPr>
              <a:t>(</a:t>
            </a:r>
            <a:r>
              <a:rPr lang="en-US" altLang="en-US" sz="3600" b="1" dirty="0" err="1">
                <a:solidFill>
                  <a:prstClr val="black"/>
                </a:solidFill>
                <a:latin typeface="Times New Roman" panose="02020603050405020304" pitchFamily="18" charset="0"/>
                <a:cs typeface="Times New Roman" panose="02020603050405020304" pitchFamily="18" charset="0"/>
              </a:rPr>
              <a:t>Tiết</a:t>
            </a:r>
            <a:r>
              <a:rPr lang="en-US" altLang="en-US" sz="3600" b="1" dirty="0">
                <a:solidFill>
                  <a:prstClr val="black"/>
                </a:solidFill>
                <a:latin typeface="Times New Roman" panose="02020603050405020304" pitchFamily="18" charset="0"/>
                <a:cs typeface="Times New Roman" panose="02020603050405020304" pitchFamily="18" charset="0"/>
              </a:rPr>
              <a:t> 1)</a:t>
            </a: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dirty="0">
                <a:solidFill>
                  <a:prstClr val="black"/>
                </a:solidFill>
                <a:latin typeface="Times New Roman" pitchFamily="18" charset="0"/>
                <a:cs typeface="Times New Roman" pitchFamily="18" charset="0"/>
              </a:rPr>
              <a:t>UBND QUẬN DƯƠNG KINH</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TRƯỜNG 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6511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 </a:t>
            </a: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Việc làm của những người trong hình 2 có ích lợi gì?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6B21336-622A-3F85-349C-FB95E09A8DBD}"/>
              </a:ext>
            </a:extLst>
          </p:cNvPr>
          <p:cNvPicPr>
            <a:picLocks noChangeAspect="1"/>
          </p:cNvPicPr>
          <p:nvPr/>
        </p:nvPicPr>
        <p:blipFill>
          <a:blip r:embed="rId3"/>
          <a:stretch>
            <a:fillRect/>
          </a:stretch>
        </p:blipFill>
        <p:spPr>
          <a:xfrm>
            <a:off x="4091629" y="1015642"/>
            <a:ext cx="5216757" cy="5413031"/>
          </a:xfrm>
          <a:prstGeom prst="rect">
            <a:avLst/>
          </a:prstGeom>
        </p:spPr>
      </p:pic>
      <p:grpSp>
        <p:nvGrpSpPr>
          <p:cNvPr id="5" name="Group 4">
            <a:extLst>
              <a:ext uri="{FF2B5EF4-FFF2-40B4-BE49-F238E27FC236}">
                <a16:creationId xmlns:a16="http://schemas.microsoft.com/office/drawing/2014/main" id="{6F544927-DD58-A757-E849-429430AD6649}"/>
              </a:ext>
            </a:extLst>
          </p:cNvPr>
          <p:cNvGrpSpPr/>
          <p:nvPr/>
        </p:nvGrpSpPr>
        <p:grpSpPr>
          <a:xfrm>
            <a:off x="368372" y="4385163"/>
            <a:ext cx="4278451" cy="2175001"/>
            <a:chOff x="892354" y="3758439"/>
            <a:chExt cx="4278451" cy="2175001"/>
          </a:xfrm>
        </p:grpSpPr>
        <p:pic>
          <p:nvPicPr>
            <p:cNvPr id="7" name="Picture 9">
              <a:extLst>
                <a:ext uri="{FF2B5EF4-FFF2-40B4-BE49-F238E27FC236}">
                  <a16:creationId xmlns:a16="http://schemas.microsoft.com/office/drawing/2014/main" id="{2825CBC2-D184-7B6E-10E1-5B926A195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9FE65F49-A6CC-F4F0-D650-D80FDD4B76B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8119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cs typeface="Calibri" panose="020F0502020204030204" pitchFamily="34" charset="0"/>
              </a:rPr>
              <a:t>HS tập trung bơi từ nhỏ và nên tập bơi ở cơ sở trường lớp.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B9C1136D-EC38-3364-93B9-8066116E815E}"/>
              </a:ext>
            </a:extLst>
          </p:cNvPr>
          <p:cNvPicPr>
            <a:picLocks noChangeAspect="1"/>
          </p:cNvPicPr>
          <p:nvPr/>
        </p:nvPicPr>
        <p:blipFill>
          <a:blip r:embed="rId4"/>
          <a:stretch>
            <a:fillRect/>
          </a:stretch>
        </p:blipFill>
        <p:spPr>
          <a:xfrm>
            <a:off x="1330718" y="2220074"/>
            <a:ext cx="3538926" cy="3595099"/>
          </a:xfrm>
          <a:prstGeom prst="rect">
            <a:avLst/>
          </a:prstGeom>
        </p:spPr>
      </p:pic>
    </p:spTree>
    <p:extLst>
      <p:ext uri="{BB962C8B-B14F-4D97-AF65-F5344CB8AC3E}">
        <p14:creationId xmlns:p14="http://schemas.microsoft.com/office/powerpoint/2010/main" val="295931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FF0000"/>
                </a:solidFill>
                <a:latin typeface="Calibri" panose="020F0502020204030204" pitchFamily="34" charset="0"/>
                <a:cs typeface="Calibri" panose="020F0502020204030204" pitchFamily="34" charset="0"/>
              </a:rPr>
              <a:t>R</a:t>
            </a:r>
            <a:r>
              <a:rPr lang="vi-VN" sz="4800" b="1" dirty="0">
                <a:solidFill>
                  <a:srgbClr val="FF0000"/>
                </a:solidFill>
                <a:latin typeface="Calibri" panose="020F0502020204030204" pitchFamily="34" charset="0"/>
                <a:cs typeface="Calibri" panose="020F0502020204030204" pitchFamily="34" charset="0"/>
              </a:rPr>
              <a:t>ào kín xung quanh các khu vực ngập nước</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F17229CC-9795-C201-3DE4-43DDEE658112}"/>
              </a:ext>
            </a:extLst>
          </p:cNvPr>
          <p:cNvPicPr>
            <a:picLocks noChangeAspect="1"/>
          </p:cNvPicPr>
          <p:nvPr/>
        </p:nvPicPr>
        <p:blipFill>
          <a:blip r:embed="rId4"/>
          <a:stretch>
            <a:fillRect/>
          </a:stretch>
        </p:blipFill>
        <p:spPr>
          <a:xfrm>
            <a:off x="1516402" y="2188395"/>
            <a:ext cx="3452818" cy="3412037"/>
          </a:xfrm>
          <a:prstGeom prst="rect">
            <a:avLst/>
          </a:prstGeom>
        </p:spPr>
      </p:pic>
    </p:spTree>
    <p:extLst>
      <p:ext uri="{BB962C8B-B14F-4D97-AF65-F5344CB8AC3E}">
        <p14:creationId xmlns:p14="http://schemas.microsoft.com/office/powerpoint/2010/main" val="392941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Đặt biển để cảnh báo mọi người không đi lại gần khu vực nguy hiểm.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id="{91A13A78-4E17-63A8-BD37-735CD01C6187}"/>
              </a:ext>
            </a:extLst>
          </p:cNvPr>
          <p:cNvPicPr>
            <a:picLocks noChangeAspect="1"/>
          </p:cNvPicPr>
          <p:nvPr/>
        </p:nvPicPr>
        <p:blipFill>
          <a:blip r:embed="rId4"/>
          <a:stretch>
            <a:fillRect/>
          </a:stretch>
        </p:blipFill>
        <p:spPr>
          <a:xfrm>
            <a:off x="1340992" y="2239766"/>
            <a:ext cx="3596376" cy="3496477"/>
          </a:xfrm>
          <a:prstGeom prst="rect">
            <a:avLst/>
          </a:prstGeom>
        </p:spPr>
      </p:pic>
    </p:spTree>
    <p:extLst>
      <p:ext uri="{BB962C8B-B14F-4D97-AF65-F5344CB8AC3E}">
        <p14:creationId xmlns:p14="http://schemas.microsoft.com/office/powerpoint/2010/main" val="19971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cs typeface="Calibri" panose="020F0502020204030204" pitchFamily="34" charset="0"/>
              </a:rPr>
              <a:t>Thực hiện an toàn khi đi đường thủy</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id="{43DB3378-48D5-DE64-98FD-4245CE463502}"/>
              </a:ext>
            </a:extLst>
          </p:cNvPr>
          <p:cNvPicPr>
            <a:picLocks noChangeAspect="1"/>
          </p:cNvPicPr>
          <p:nvPr/>
        </p:nvPicPr>
        <p:blipFill>
          <a:blip r:embed="rId4"/>
          <a:stretch>
            <a:fillRect/>
          </a:stretch>
        </p:blipFill>
        <p:spPr>
          <a:xfrm>
            <a:off x="1501364" y="2209826"/>
            <a:ext cx="3461053" cy="3366044"/>
          </a:xfrm>
          <a:prstGeom prst="rect">
            <a:avLst/>
          </a:prstGeom>
        </p:spPr>
      </p:pic>
    </p:spTree>
    <p:extLst>
      <p:ext uri="{BB962C8B-B14F-4D97-AF65-F5344CB8AC3E}">
        <p14:creationId xmlns:p14="http://schemas.microsoft.com/office/powerpoint/2010/main" val="308883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832207" y="904126"/>
            <a:ext cx="9231974" cy="2187753"/>
          </a:xfrm>
          <a:custGeom>
            <a:avLst/>
            <a:gdLst>
              <a:gd name="connsiteX0" fmla="*/ 5870083 w 9231974"/>
              <a:gd name="connsiteY0" fmla="*/ 171 h 2187753"/>
              <a:gd name="connsiteX1" fmla="*/ 4974061 w 9231974"/>
              <a:gd name="connsiteY1" fmla="*/ 14598 h 2187753"/>
              <a:gd name="connsiteX2" fmla="*/ 1127684 w 9231974"/>
              <a:gd name="connsiteY2" fmla="*/ 114729 h 2187753"/>
              <a:gd name="connsiteX3" fmla="*/ 1017978 w 9231974"/>
              <a:gd name="connsiteY3" fmla="*/ 1718703 h 2187753"/>
              <a:gd name="connsiteX4" fmla="*/ 2168494 w 9231974"/>
              <a:gd name="connsiteY4" fmla="*/ 1796162 h 2187753"/>
              <a:gd name="connsiteX5" fmla="*/ 2842877 w 9231974"/>
              <a:gd name="connsiteY5" fmla="*/ 1786888 h 2187753"/>
              <a:gd name="connsiteX6" fmla="*/ 3055606 w 9231974"/>
              <a:gd name="connsiteY6" fmla="*/ 2170234 h 2187753"/>
              <a:gd name="connsiteX7" fmla="*/ 3112408 w 9231974"/>
              <a:gd name="connsiteY7" fmla="*/ 2187753 h 2187753"/>
              <a:gd name="connsiteX8" fmla="*/ 5030306 w 9231974"/>
              <a:gd name="connsiteY8" fmla="*/ 1758034 h 2187753"/>
              <a:gd name="connsiteX9" fmla="*/ 8726326 w 9231974"/>
              <a:gd name="connsiteY9" fmla="*/ 1572372 h 2187753"/>
              <a:gd name="connsiteX10" fmla="*/ 8660057 w 9231974"/>
              <a:gd name="connsiteY10" fmla="*/ 246117 h 2187753"/>
              <a:gd name="connsiteX11" fmla="*/ 5870083 w 9231974"/>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1974" h="2187753" fill="none" extrusionOk="0">
                <a:moveTo>
                  <a:pt x="5870083" y="171"/>
                </a:moveTo>
                <a:cubicBezTo>
                  <a:pt x="5347172" y="171"/>
                  <a:pt x="4974060" y="14598"/>
                  <a:pt x="4974061" y="14598"/>
                </a:cubicBezTo>
                <a:cubicBezTo>
                  <a:pt x="4992378" y="-10807"/>
                  <a:pt x="1409576" y="25081"/>
                  <a:pt x="1127684" y="114729"/>
                </a:cubicBezTo>
                <a:cubicBezTo>
                  <a:pt x="26099" y="303792"/>
                  <a:pt x="795784" y="1617432"/>
                  <a:pt x="1017978" y="1718703"/>
                </a:cubicBezTo>
                <a:cubicBezTo>
                  <a:pt x="1111748" y="1778833"/>
                  <a:pt x="1610283" y="1799103"/>
                  <a:pt x="2168494" y="1796162"/>
                </a:cubicBezTo>
                <a:cubicBezTo>
                  <a:pt x="2534365" y="1796162"/>
                  <a:pt x="2842877" y="1786888"/>
                  <a:pt x="2842877" y="1786888"/>
                </a:cubicBezTo>
                <a:cubicBezTo>
                  <a:pt x="2843602" y="1761342"/>
                  <a:pt x="3043285" y="2063902"/>
                  <a:pt x="3055606" y="2170234"/>
                </a:cubicBezTo>
                <a:cubicBezTo>
                  <a:pt x="3055894" y="2184816"/>
                  <a:pt x="3078350" y="2187852"/>
                  <a:pt x="3112408" y="2187753"/>
                </a:cubicBezTo>
                <a:cubicBezTo>
                  <a:pt x="3447695" y="2174275"/>
                  <a:pt x="4896178" y="1806629"/>
                  <a:pt x="5030306" y="1758034"/>
                </a:cubicBezTo>
                <a:cubicBezTo>
                  <a:pt x="5192280" y="1772216"/>
                  <a:pt x="8472197" y="1774946"/>
                  <a:pt x="8726326" y="1572372"/>
                </a:cubicBezTo>
                <a:cubicBezTo>
                  <a:pt x="8959079" y="1430596"/>
                  <a:pt x="9340940" y="456616"/>
                  <a:pt x="8660057" y="246117"/>
                </a:cubicBezTo>
                <a:cubicBezTo>
                  <a:pt x="7916327" y="35133"/>
                  <a:pt x="6896494" y="-85731"/>
                  <a:pt x="5870083" y="171"/>
                </a:cubicBezTo>
                <a:close/>
              </a:path>
              <a:path w="9231974" h="2187753" stroke="0" extrusionOk="0">
                <a:moveTo>
                  <a:pt x="5870083" y="171"/>
                </a:moveTo>
                <a:cubicBezTo>
                  <a:pt x="5347171" y="171"/>
                  <a:pt x="4974061" y="14598"/>
                  <a:pt x="4974061" y="14598"/>
                </a:cubicBezTo>
                <a:cubicBezTo>
                  <a:pt x="5026213" y="-51304"/>
                  <a:pt x="1527378" y="118192"/>
                  <a:pt x="1127684" y="114729"/>
                </a:cubicBezTo>
                <a:cubicBezTo>
                  <a:pt x="-48510" y="321175"/>
                  <a:pt x="788419" y="1635711"/>
                  <a:pt x="1017978" y="1718703"/>
                </a:cubicBezTo>
                <a:cubicBezTo>
                  <a:pt x="1241769" y="1741253"/>
                  <a:pt x="1656551" y="1729019"/>
                  <a:pt x="2168494" y="1796162"/>
                </a:cubicBezTo>
                <a:cubicBezTo>
                  <a:pt x="2534366" y="1796162"/>
                  <a:pt x="2842876" y="1786888"/>
                  <a:pt x="2842877" y="1786888"/>
                </a:cubicBezTo>
                <a:cubicBezTo>
                  <a:pt x="2840061" y="1789346"/>
                  <a:pt x="3040146" y="2054366"/>
                  <a:pt x="3055606" y="2170234"/>
                </a:cubicBezTo>
                <a:cubicBezTo>
                  <a:pt x="3057054" y="2177881"/>
                  <a:pt x="3075914" y="2186193"/>
                  <a:pt x="3112408" y="2187753"/>
                </a:cubicBezTo>
                <a:cubicBezTo>
                  <a:pt x="3423593" y="2177581"/>
                  <a:pt x="4923543" y="1784318"/>
                  <a:pt x="5030306" y="1758034"/>
                </a:cubicBezTo>
                <a:cubicBezTo>
                  <a:pt x="5177967" y="1693622"/>
                  <a:pt x="8487333" y="1786442"/>
                  <a:pt x="8726326" y="1572372"/>
                </a:cubicBezTo>
                <a:cubicBezTo>
                  <a:pt x="8935361" y="1264607"/>
                  <a:pt x="9230242" y="403316"/>
                  <a:pt x="8660057" y="246117"/>
                </a:cubicBezTo>
                <a:cubicBezTo>
                  <a:pt x="7945546" y="73803"/>
                  <a:pt x="6673693" y="-170432"/>
                  <a:pt x="5870083"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151172" y="1168506"/>
            <a:ext cx="8359927" cy="1323439"/>
          </a:xfrm>
          <a:prstGeom prst="rect">
            <a:avLst/>
          </a:prstGeom>
          <a:noFill/>
        </p:spPr>
        <p:txBody>
          <a:bodyPr wrap="square" rtlCol="0">
            <a:spAutoFit/>
          </a:bodyPr>
          <a:lstStyle/>
          <a:p>
            <a:pPr lvl="0" algn="ctr">
              <a:defRPr/>
            </a:pPr>
            <a:r>
              <a:rPr lang="en-US" sz="4000" b="1" dirty="0">
                <a:solidFill>
                  <a:srgbClr val="002060"/>
                </a:solidFill>
              </a:rPr>
              <a:t>4. </a:t>
            </a:r>
            <a:r>
              <a:rPr lang="vi-VN" sz="4000" b="1" dirty="0">
                <a:solidFill>
                  <a:srgbClr val="002060"/>
                </a:solidFill>
              </a:rPr>
              <a:t>Kể tên những việc làm khác để phòng tránh đuối nước.</a:t>
            </a:r>
            <a:endParaRPr kumimoji="0" lang="en-US" sz="4000" b="1" i="0" u="none" strike="noStrike" kern="1200" cap="none" spc="0" normalizeH="0" baseline="0" noProof="0" dirty="0">
              <a:ln>
                <a:noFill/>
              </a:ln>
              <a:solidFill>
                <a:srgbClr val="002060"/>
              </a:solidFill>
              <a:effectLst/>
              <a:uLnTx/>
              <a:uFillTx/>
              <a:latin typeface="Arial"/>
              <a:cs typeface="+mn-cs"/>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Tree>
    <p:extLst>
      <p:ext uri="{BB962C8B-B14F-4D97-AF65-F5344CB8AC3E}">
        <p14:creationId xmlns:p14="http://schemas.microsoft.com/office/powerpoint/2010/main" val="28702181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C17BE-E4D9-9094-9DF0-9559EE0E1A4D}"/>
              </a:ext>
            </a:extLst>
          </p:cNvPr>
          <p:cNvPicPr>
            <a:picLocks noChangeAspect="1"/>
          </p:cNvPicPr>
          <p:nvPr/>
        </p:nvPicPr>
        <p:blipFill>
          <a:blip r:embed="rId2"/>
          <a:stretch>
            <a:fillRect/>
          </a:stretch>
        </p:blipFill>
        <p:spPr>
          <a:xfrm>
            <a:off x="0" y="0"/>
            <a:ext cx="6849626" cy="6858000"/>
          </a:xfrm>
          <a:prstGeom prst="rect">
            <a:avLst/>
          </a:prstGeom>
        </p:spPr>
      </p:pic>
      <p:pic>
        <p:nvPicPr>
          <p:cNvPr id="5" name="Picture 4">
            <a:extLst>
              <a:ext uri="{FF2B5EF4-FFF2-40B4-BE49-F238E27FC236}">
                <a16:creationId xmlns:a16="http://schemas.microsoft.com/office/drawing/2014/main" id="{3BB6A1B2-17A2-6918-13C9-807BB774E7DA}"/>
              </a:ext>
            </a:extLst>
          </p:cNvPr>
          <p:cNvPicPr>
            <a:picLocks noChangeAspect="1"/>
          </p:cNvPicPr>
          <p:nvPr/>
        </p:nvPicPr>
        <p:blipFill>
          <a:blip r:embed="rId3"/>
          <a:stretch>
            <a:fillRect/>
          </a:stretch>
        </p:blipFill>
        <p:spPr>
          <a:xfrm>
            <a:off x="6750121" y="0"/>
            <a:ext cx="5441880" cy="6858000"/>
          </a:xfrm>
          <a:prstGeom prst="rect">
            <a:avLst/>
          </a:prstGeom>
        </p:spPr>
      </p:pic>
    </p:spTree>
    <p:extLst>
      <p:ext uri="{BB962C8B-B14F-4D97-AF65-F5344CB8AC3E}">
        <p14:creationId xmlns:p14="http://schemas.microsoft.com/office/powerpoint/2010/main" val="21811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C9E4F-494A-A367-B10F-07F56DC7A3A3}"/>
              </a:ext>
            </a:extLst>
          </p:cNvPr>
          <p:cNvSpPr txBox="1"/>
          <p:nvPr/>
        </p:nvSpPr>
        <p:spPr>
          <a:xfrm>
            <a:off x="821933" y="708917"/>
            <a:ext cx="10325528" cy="2062103"/>
          </a:xfrm>
          <a:prstGeom prst="rect">
            <a:avLst/>
          </a:prstGeom>
          <a:noFill/>
        </p:spPr>
        <p:txBody>
          <a:bodyPr wrap="square" rtlCol="0">
            <a:spAutoFit/>
          </a:bodyPr>
          <a:lstStyle/>
          <a:p>
            <a:pPr algn="just"/>
            <a:r>
              <a:rPr lang="nl-NL" sz="3200" b="1" i="1" dirty="0">
                <a:effectLst/>
                <a:latin typeface="Cambria" panose="02040503050406030204" pitchFamily="18" charset="0"/>
                <a:ea typeface="Cambria" panose="02040503050406030204" pitchFamily="18" charset="0"/>
                <a:cs typeface="Times New Roman" panose="02020603050405020304" pitchFamily="18" charset="0"/>
              </a:rPr>
              <a:t>Hiện tượng đuối nước xảy ra khi phổi, khí quản của người bị nước tràn vào khiến cơ quan hồ hấp bị tắc, dẫn đến khó thở, cơ thể thiếu ô-xi. Nếu không được cấp cứu kịp thời sẽ bị nguy hại đến tính mạng.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descr="Liên tiếp các ca nhập viện do đuối nước, chuyên gia chỉ cách thoát hiểm cho  trẻ trong mùa mưa bão">
            <a:extLst>
              <a:ext uri="{FF2B5EF4-FFF2-40B4-BE49-F238E27FC236}">
                <a16:creationId xmlns:a16="http://schemas.microsoft.com/office/drawing/2014/main" id="{CCFB0864-6A6D-6F9C-C5C2-D22E8E114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87" y="2821591"/>
            <a:ext cx="6308332" cy="350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E026C14E-1149-EDA9-3CBC-25B9DD28C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3165374"/>
            <a:ext cx="3603023" cy="3896436"/>
          </a:xfrm>
          <a:prstGeom prst="rect">
            <a:avLst/>
          </a:prstGeom>
        </p:spPr>
      </p:pic>
      <p:sp>
        <p:nvSpPr>
          <p:cNvPr id="9" name="Speech Bubble: Rectangle with Corners Rounded 8">
            <a:extLst>
              <a:ext uri="{FF2B5EF4-FFF2-40B4-BE49-F238E27FC236}">
                <a16:creationId xmlns:a16="http://schemas.microsoft.com/office/drawing/2014/main" id="{9A0780F7-BAF4-1307-6642-30941C353E0F}"/>
              </a:ext>
            </a:extLst>
          </p:cNvPr>
          <p:cNvSpPr/>
          <p:nvPr/>
        </p:nvSpPr>
        <p:spPr>
          <a:xfrm>
            <a:off x="2804618" y="1809749"/>
            <a:ext cx="7710981" cy="1586461"/>
          </a:xfrm>
          <a:prstGeom prst="wedgeRoundRectCallout">
            <a:avLst>
              <a:gd name="adj1" fmla="val -55739"/>
              <a:gd name="adj2" fmla="val 54243"/>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rPr>
              <a:t>Em đã thấy trường hợp đuối nước nào chưa?</a:t>
            </a:r>
            <a:endParaRPr lang="en-US" sz="4000" dirty="0">
              <a:solidFill>
                <a:srgbClr val="002060"/>
              </a:solidFill>
            </a:endParaRPr>
          </a:p>
        </p:txBody>
      </p:sp>
    </p:spTree>
    <p:extLst>
      <p:ext uri="{BB962C8B-B14F-4D97-AF65-F5344CB8AC3E}">
        <p14:creationId xmlns:p14="http://schemas.microsoft.com/office/powerpoint/2010/main" val="2459513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EBB201-3F23-F659-4B68-4FD9B41228A7}"/>
              </a:ext>
            </a:extLst>
          </p:cNvPr>
          <p:cNvPicPr>
            <a:picLocks noChangeAspect="1"/>
          </p:cNvPicPr>
          <p:nvPr/>
        </p:nvPicPr>
        <p:blipFill>
          <a:blip r:embed="rId4"/>
          <a:stretch>
            <a:fillRect/>
          </a:stretch>
        </p:blipFill>
        <p:spPr>
          <a:xfrm>
            <a:off x="1109348" y="1448656"/>
            <a:ext cx="10976002" cy="2359328"/>
          </a:xfrm>
          <a:prstGeom prst="rect">
            <a:avLst/>
          </a:prstGeom>
        </p:spPr>
      </p:pic>
    </p:spTree>
    <p:extLst>
      <p:ext uri="{BB962C8B-B14F-4D97-AF65-F5344CB8AC3E}">
        <p14:creationId xmlns:p14="http://schemas.microsoft.com/office/powerpoint/2010/main" val="349185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209F2B-5DE2-7F42-AB4B-1BED00109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9703" y="2325126"/>
            <a:ext cx="4953811" cy="4128176"/>
          </a:xfrm>
          <a:prstGeom prst="rect">
            <a:avLst/>
          </a:prstGeom>
        </p:spPr>
      </p:pic>
      <p:sp>
        <p:nvSpPr>
          <p:cNvPr id="2" name="TextBox 1">
            <a:extLst>
              <a:ext uri="{FF2B5EF4-FFF2-40B4-BE49-F238E27FC236}">
                <a16:creationId xmlns:a16="http://schemas.microsoft.com/office/drawing/2014/main" id="{04B0E8C3-8AC9-E33A-68B5-90DA32AED4A9}"/>
              </a:ext>
            </a:extLst>
          </p:cNvPr>
          <p:cNvSpPr txBox="1"/>
          <p:nvPr/>
        </p:nvSpPr>
        <p:spPr>
          <a:xfrm>
            <a:off x="996593" y="2383605"/>
            <a:ext cx="6061753"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cs typeface="Times New Roman" panose="02020603050405020304" pitchFamily="18" charset="0"/>
              </a:rPr>
              <a:t>Hoạt động 1: Một số  việc làm để phòng tránh đuối nước </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688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2697D-0998-EC48-74DD-2F9F4FE766AE}"/>
              </a:ext>
            </a:extLst>
          </p:cNvPr>
          <p:cNvSpPr txBox="1"/>
          <p:nvPr/>
        </p:nvSpPr>
        <p:spPr>
          <a:xfrm>
            <a:off x="863029" y="380144"/>
            <a:ext cx="10284432"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Quan </a:t>
            </a:r>
            <a:r>
              <a:rPr lang="en-US" sz="3200" b="1" dirty="0" err="1">
                <a:solidFill>
                  <a:srgbClr val="002060"/>
                </a:solidFill>
                <a:latin typeface="Cambria" panose="02040503050406030204" pitchFamily="18" charset="0"/>
                <a:ea typeface="Cambria" panose="02040503050406030204" pitchFamily="18" charset="0"/>
              </a:rPr>
              <a:t>sát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904E944F-F05B-FD97-C51B-17258A13E5B3}"/>
              </a:ext>
            </a:extLst>
          </p:cNvPr>
          <p:cNvPicPr>
            <a:picLocks noChangeAspect="1"/>
          </p:cNvPicPr>
          <p:nvPr/>
        </p:nvPicPr>
        <p:blipFill>
          <a:blip r:embed="rId3"/>
          <a:stretch>
            <a:fillRect/>
          </a:stretch>
        </p:blipFill>
        <p:spPr>
          <a:xfrm>
            <a:off x="2183900" y="1554020"/>
            <a:ext cx="7504629" cy="4760885"/>
          </a:xfrm>
          <a:prstGeom prst="rect">
            <a:avLst/>
          </a:prstGeom>
        </p:spPr>
      </p:pic>
    </p:spTree>
    <p:extLst>
      <p:ext uri="{BB962C8B-B14F-4D97-AF65-F5344CB8AC3E}">
        <p14:creationId xmlns:p14="http://schemas.microsoft.com/office/powerpoint/2010/main" val="43800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B26E6-240E-5A11-E0EC-EC73BC2A54E3}"/>
              </a:ext>
            </a:extLst>
          </p:cNvPr>
          <p:cNvPicPr>
            <a:picLocks noChangeAspect="1"/>
          </p:cNvPicPr>
          <p:nvPr/>
        </p:nvPicPr>
        <p:blipFill>
          <a:blip r:embed="rId3"/>
          <a:stretch>
            <a:fillRect/>
          </a:stretch>
        </p:blipFill>
        <p:spPr>
          <a:xfrm>
            <a:off x="585466" y="2381678"/>
            <a:ext cx="4219575" cy="2628900"/>
          </a:xfrm>
          <a:prstGeom prst="rect">
            <a:avLst/>
          </a:prstGeom>
        </p:spPr>
      </p:pic>
      <p:sp>
        <p:nvSpPr>
          <p:cNvPr id="5" name="Rectangle: Rounded Corners 4">
            <a:extLst>
              <a:ext uri="{FF2B5EF4-FFF2-40B4-BE49-F238E27FC236}">
                <a16:creationId xmlns:a16="http://schemas.microsoft.com/office/drawing/2014/main" id="{84BEFE0A-47E1-372A-F1CC-6367348E5E07}"/>
              </a:ext>
            </a:extLst>
          </p:cNvPr>
          <p:cNvSpPr/>
          <p:nvPr/>
        </p:nvSpPr>
        <p:spPr>
          <a:xfrm>
            <a:off x="5363109" y="1530849"/>
            <a:ext cx="6174769" cy="4161033"/>
          </a:xfrm>
          <a:custGeom>
            <a:avLst/>
            <a:gdLst>
              <a:gd name="connsiteX0" fmla="*/ 0 w 6174769"/>
              <a:gd name="connsiteY0" fmla="*/ 693519 h 4161033"/>
              <a:gd name="connsiteX1" fmla="*/ 693519 w 6174769"/>
              <a:gd name="connsiteY1" fmla="*/ 0 h 4161033"/>
              <a:gd name="connsiteX2" fmla="*/ 5481250 w 6174769"/>
              <a:gd name="connsiteY2" fmla="*/ 0 h 4161033"/>
              <a:gd name="connsiteX3" fmla="*/ 6174769 w 6174769"/>
              <a:gd name="connsiteY3" fmla="*/ 693519 h 4161033"/>
              <a:gd name="connsiteX4" fmla="*/ 6174769 w 6174769"/>
              <a:gd name="connsiteY4" fmla="*/ 3467514 h 4161033"/>
              <a:gd name="connsiteX5" fmla="*/ 5481250 w 6174769"/>
              <a:gd name="connsiteY5" fmla="*/ 4161033 h 4161033"/>
              <a:gd name="connsiteX6" fmla="*/ 693519 w 6174769"/>
              <a:gd name="connsiteY6" fmla="*/ 4161033 h 4161033"/>
              <a:gd name="connsiteX7" fmla="*/ 0 w 6174769"/>
              <a:gd name="connsiteY7" fmla="*/ 3467514 h 4161033"/>
              <a:gd name="connsiteX8" fmla="*/ 0 w 6174769"/>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4161033" fill="none" extrusionOk="0">
                <a:moveTo>
                  <a:pt x="0" y="693519"/>
                </a:moveTo>
                <a:cubicBezTo>
                  <a:pt x="-1787" y="369030"/>
                  <a:pt x="330701" y="-40757"/>
                  <a:pt x="693519" y="0"/>
                </a:cubicBezTo>
                <a:cubicBezTo>
                  <a:pt x="1505666" y="29483"/>
                  <a:pt x="3820893" y="4220"/>
                  <a:pt x="5481250" y="0"/>
                </a:cubicBezTo>
                <a:cubicBezTo>
                  <a:pt x="5870670" y="2411"/>
                  <a:pt x="6158583" y="331504"/>
                  <a:pt x="6174769" y="693519"/>
                </a:cubicBezTo>
                <a:cubicBezTo>
                  <a:pt x="6158827" y="1617113"/>
                  <a:pt x="6074945" y="2563550"/>
                  <a:pt x="6174769" y="3467514"/>
                </a:cubicBezTo>
                <a:cubicBezTo>
                  <a:pt x="6187467" y="3857368"/>
                  <a:pt x="5907634" y="4200071"/>
                  <a:pt x="5481250" y="4161033"/>
                </a:cubicBezTo>
                <a:cubicBezTo>
                  <a:pt x="3646458" y="4195161"/>
                  <a:pt x="1560646" y="4038241"/>
                  <a:pt x="693519" y="4161033"/>
                </a:cubicBezTo>
                <a:cubicBezTo>
                  <a:pt x="294797" y="4192319"/>
                  <a:pt x="-25716" y="3893396"/>
                  <a:pt x="0" y="3467514"/>
                </a:cubicBezTo>
                <a:cubicBezTo>
                  <a:pt x="-162483" y="2826556"/>
                  <a:pt x="12474" y="2024265"/>
                  <a:pt x="0" y="693519"/>
                </a:cubicBezTo>
                <a:close/>
              </a:path>
              <a:path w="6174769" h="4161033" stroke="0" extrusionOk="0">
                <a:moveTo>
                  <a:pt x="0" y="693519"/>
                </a:moveTo>
                <a:cubicBezTo>
                  <a:pt x="-8359" y="324728"/>
                  <a:pt x="373342" y="33954"/>
                  <a:pt x="693519" y="0"/>
                </a:cubicBezTo>
                <a:cubicBezTo>
                  <a:pt x="2350242" y="-40312"/>
                  <a:pt x="3274246" y="-70188"/>
                  <a:pt x="5481250" y="0"/>
                </a:cubicBezTo>
                <a:cubicBezTo>
                  <a:pt x="5812133" y="-4906"/>
                  <a:pt x="6204412" y="252951"/>
                  <a:pt x="6174769" y="693519"/>
                </a:cubicBezTo>
                <a:cubicBezTo>
                  <a:pt x="6212376" y="1887710"/>
                  <a:pt x="6198846" y="2861370"/>
                  <a:pt x="6174769" y="3467514"/>
                </a:cubicBezTo>
                <a:cubicBezTo>
                  <a:pt x="6173869" y="3861279"/>
                  <a:pt x="5832116" y="4161506"/>
                  <a:pt x="5481250" y="4161033"/>
                </a:cubicBezTo>
                <a:cubicBezTo>
                  <a:pt x="4164910" y="4178384"/>
                  <a:pt x="185707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Đ</a:t>
            </a:r>
            <a:r>
              <a:rPr lang="vi-VN" sz="4400" b="1" kern="0" dirty="0">
                <a:solidFill>
                  <a:srgbClr val="002060"/>
                </a:solidFill>
                <a:latin typeface="Calibri" panose="020F0502020204030204" pitchFamily="34" charset="0"/>
                <a:cs typeface="Calibri" panose="020F0502020204030204" pitchFamily="34" charset="0"/>
              </a:rPr>
              <a:t>i bơi ở nơi không an toàn (thác nước chảy xiết)</a:t>
            </a:r>
            <a:endParaRPr lang="en-US" sz="4400" b="1" kern="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Không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mặc</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áo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phao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bảo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vệ</a:t>
            </a:r>
            <a:r>
              <a:rPr lang="en-US" sz="4400" b="1" kern="0" dirty="0">
                <a:solidFill>
                  <a:srgbClr val="002060"/>
                </a:solidFill>
                <a:latin typeface="Calibri" panose="020F0502020204030204" pitchFamily="34" charset="0"/>
                <a:cs typeface="Calibri" panose="020F0502020204030204" pitchFamily="34" charset="0"/>
              </a:rPr>
              <a:t>.</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0" descr="A red x on a black background&#10;&#10;Description automatically generated">
            <a:extLst>
              <a:ext uri="{FF2B5EF4-FFF2-40B4-BE49-F238E27FC236}">
                <a16:creationId xmlns:a16="http://schemas.microsoft.com/office/drawing/2014/main" id="{3F206A2C-06CD-06C4-E92C-168AAF6CE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22" y="2095928"/>
            <a:ext cx="901138" cy="917826"/>
          </a:xfrm>
          <a:prstGeom prst="rect">
            <a:avLst/>
          </a:prstGeom>
        </p:spPr>
      </p:pic>
    </p:spTree>
    <p:extLst>
      <p:ext uri="{BB962C8B-B14F-4D97-AF65-F5344CB8AC3E}">
        <p14:creationId xmlns:p14="http://schemas.microsoft.com/office/powerpoint/2010/main" val="253150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A3D1F6-77F6-A509-9C69-E846B42982D7}"/>
              </a:ext>
            </a:extLst>
          </p:cNvPr>
          <p:cNvPicPr>
            <a:picLocks noChangeAspect="1"/>
          </p:cNvPicPr>
          <p:nvPr/>
        </p:nvPicPr>
        <p:blipFill>
          <a:blip r:embed="rId3"/>
          <a:stretch>
            <a:fillRect/>
          </a:stretch>
        </p:blipFill>
        <p:spPr>
          <a:xfrm>
            <a:off x="841625" y="2065105"/>
            <a:ext cx="4454082" cy="2939694"/>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id="{BF45590B-2D4D-F5A4-CED4-BFA893CD3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9" name="Rectangle: Rounded Corners 8">
            <a:extLst>
              <a:ext uri="{FF2B5EF4-FFF2-40B4-BE49-F238E27FC236}">
                <a16:creationId xmlns:a16="http://schemas.microsoft.com/office/drawing/2014/main" id="{261D5C47-9629-46E7-558B-5AC81577C6BA}"/>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Đùa</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nghịch</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khi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thuyền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trên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sông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hồ</a:t>
            </a:r>
            <a:r>
              <a:rPr lang="en-US" sz="4400" b="1" kern="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defRPr/>
            </a:pPr>
            <a:r>
              <a:rPr kumimoji="0" lang="en-US" sz="44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Không</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mặc</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áo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phao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bảo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vệ</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7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C1037-31BA-ED40-515A-F55331ACAA17}"/>
              </a:ext>
            </a:extLst>
          </p:cNvPr>
          <p:cNvPicPr>
            <a:picLocks noChangeAspect="1"/>
          </p:cNvPicPr>
          <p:nvPr/>
        </p:nvPicPr>
        <p:blipFill>
          <a:blip r:embed="rId3"/>
          <a:stretch>
            <a:fillRect/>
          </a:stretch>
        </p:blipFill>
        <p:spPr>
          <a:xfrm>
            <a:off x="842373" y="2258923"/>
            <a:ext cx="4198533" cy="2611028"/>
          </a:xfrm>
          <a:prstGeom prst="rect">
            <a:avLst/>
          </a:prstGeom>
        </p:spPr>
      </p:pic>
      <p:pic>
        <p:nvPicPr>
          <p:cNvPr id="4" name="Picture 3" descr="A red x on a black background&#10;&#10;Description automatically generated">
            <a:extLst>
              <a:ext uri="{FF2B5EF4-FFF2-40B4-BE49-F238E27FC236}">
                <a16:creationId xmlns:a16="http://schemas.microsoft.com/office/drawing/2014/main" id="{CF56C610-D763-3486-812B-7D3141A67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5" name="Rectangle: Rounded Corners 4">
            <a:extLst>
              <a:ext uri="{FF2B5EF4-FFF2-40B4-BE49-F238E27FC236}">
                <a16:creationId xmlns:a16="http://schemas.microsoft.com/office/drawing/2014/main" id="{21D8A18D-C492-CA45-E5F3-CD006A1AAB80}"/>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vào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nơi</a:t>
            </a:r>
            <a:r>
              <a:rPr lang="vi-VN" sz="4400" b="1" kern="0" dirty="0">
                <a:solidFill>
                  <a:srgbClr val="002060"/>
                </a:solidFill>
                <a:latin typeface="Calibri" panose="020F0502020204030204" pitchFamily="34" charset="0"/>
                <a:cs typeface="Calibri" panose="020F0502020204030204" pitchFamily="34" charset="0"/>
              </a:rPr>
              <a:t> nước ngập không thể xác định được đường.</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15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id="{9403B990-F242-F4C1-E1A0-652632D0871A}"/>
              </a:ext>
            </a:extLst>
          </p:cNvPr>
          <p:cNvSpPr/>
          <p:nvPr/>
        </p:nvSpPr>
        <p:spPr>
          <a:xfrm flipH="1">
            <a:off x="1489753" y="904126"/>
            <a:ext cx="8574428" cy="2187753"/>
          </a:xfrm>
          <a:custGeom>
            <a:avLst/>
            <a:gdLst>
              <a:gd name="connsiteX0" fmla="*/ 5451987 w 8574428"/>
              <a:gd name="connsiteY0" fmla="*/ 171 h 2187753"/>
              <a:gd name="connsiteX1" fmla="*/ 4619784 w 8574428"/>
              <a:gd name="connsiteY1" fmla="*/ 14598 h 2187753"/>
              <a:gd name="connsiteX2" fmla="*/ 1047364 w 8574428"/>
              <a:gd name="connsiteY2" fmla="*/ 114729 h 2187753"/>
              <a:gd name="connsiteX3" fmla="*/ 945473 w 8574428"/>
              <a:gd name="connsiteY3" fmla="*/ 1718703 h 2187753"/>
              <a:gd name="connsiteX4" fmla="*/ 2014044 w 8574428"/>
              <a:gd name="connsiteY4" fmla="*/ 1796162 h 2187753"/>
              <a:gd name="connsiteX5" fmla="*/ 2640394 w 8574428"/>
              <a:gd name="connsiteY5" fmla="*/ 1786888 h 2187753"/>
              <a:gd name="connsiteX6" fmla="*/ 2837971 w 8574428"/>
              <a:gd name="connsiteY6" fmla="*/ 2170234 h 2187753"/>
              <a:gd name="connsiteX7" fmla="*/ 2890727 w 8574428"/>
              <a:gd name="connsiteY7" fmla="*/ 2187753 h 2187753"/>
              <a:gd name="connsiteX8" fmla="*/ 4672023 w 8574428"/>
              <a:gd name="connsiteY8" fmla="*/ 1758034 h 2187753"/>
              <a:gd name="connsiteX9" fmla="*/ 8104794 w 8574428"/>
              <a:gd name="connsiteY9" fmla="*/ 1572372 h 2187753"/>
              <a:gd name="connsiteX10" fmla="*/ 8043245 w 8574428"/>
              <a:gd name="connsiteY10" fmla="*/ 246117 h 2187753"/>
              <a:gd name="connsiteX11" fmla="*/ 5451987 w 8574428"/>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4428" h="2187753" fill="none" extrusionOk="0">
                <a:moveTo>
                  <a:pt x="5451987" y="171"/>
                </a:moveTo>
                <a:cubicBezTo>
                  <a:pt x="4966321" y="171"/>
                  <a:pt x="4619783" y="14598"/>
                  <a:pt x="4619784" y="14598"/>
                </a:cubicBezTo>
                <a:cubicBezTo>
                  <a:pt x="4637571" y="-10071"/>
                  <a:pt x="1373443" y="57693"/>
                  <a:pt x="1047364" y="114729"/>
                </a:cubicBezTo>
                <a:cubicBezTo>
                  <a:pt x="31671" y="307709"/>
                  <a:pt x="711014" y="1609882"/>
                  <a:pt x="945473" y="1718703"/>
                </a:cubicBezTo>
                <a:cubicBezTo>
                  <a:pt x="1073149" y="1781222"/>
                  <a:pt x="1520092" y="1798207"/>
                  <a:pt x="2014044" y="1796162"/>
                </a:cubicBezTo>
                <a:cubicBezTo>
                  <a:pt x="2353855" y="1796162"/>
                  <a:pt x="2640394" y="1786888"/>
                  <a:pt x="2640394" y="1786888"/>
                </a:cubicBezTo>
                <a:cubicBezTo>
                  <a:pt x="2641119" y="1761342"/>
                  <a:pt x="2825650" y="2063902"/>
                  <a:pt x="2837971" y="2170234"/>
                </a:cubicBezTo>
                <a:cubicBezTo>
                  <a:pt x="2838400" y="2186066"/>
                  <a:pt x="2859946" y="2187876"/>
                  <a:pt x="2890727" y="2187753"/>
                </a:cubicBezTo>
                <a:cubicBezTo>
                  <a:pt x="3190381" y="2181545"/>
                  <a:pt x="4546913" y="1806517"/>
                  <a:pt x="4672023" y="1758034"/>
                </a:cubicBezTo>
                <a:cubicBezTo>
                  <a:pt x="4829253" y="1784438"/>
                  <a:pt x="7876400" y="1785499"/>
                  <a:pt x="8104794" y="1572372"/>
                </a:cubicBezTo>
                <a:cubicBezTo>
                  <a:pt x="8320213" y="1364422"/>
                  <a:pt x="8625794" y="438574"/>
                  <a:pt x="8043245" y="246117"/>
                </a:cubicBezTo>
                <a:cubicBezTo>
                  <a:pt x="7333748" y="34358"/>
                  <a:pt x="6308703" y="-30300"/>
                  <a:pt x="5451987" y="171"/>
                </a:cubicBezTo>
                <a:close/>
              </a:path>
              <a:path w="8574428" h="2187753" stroke="0" extrusionOk="0">
                <a:moveTo>
                  <a:pt x="5451987" y="171"/>
                </a:moveTo>
                <a:cubicBezTo>
                  <a:pt x="4966320" y="171"/>
                  <a:pt x="4619784" y="14598"/>
                  <a:pt x="4619784" y="14598"/>
                </a:cubicBezTo>
                <a:cubicBezTo>
                  <a:pt x="4664673" y="-42126"/>
                  <a:pt x="1406502" y="97271"/>
                  <a:pt x="1047364" y="114729"/>
                </a:cubicBezTo>
                <a:cubicBezTo>
                  <a:pt x="-6172" y="289994"/>
                  <a:pt x="730357" y="1632236"/>
                  <a:pt x="945473" y="1718703"/>
                </a:cubicBezTo>
                <a:cubicBezTo>
                  <a:pt x="1109097" y="1770337"/>
                  <a:pt x="1546504" y="1742892"/>
                  <a:pt x="2014044" y="1796162"/>
                </a:cubicBezTo>
                <a:cubicBezTo>
                  <a:pt x="2353856" y="1796162"/>
                  <a:pt x="2640393" y="1786888"/>
                  <a:pt x="2640394" y="1786888"/>
                </a:cubicBezTo>
                <a:cubicBezTo>
                  <a:pt x="2637578" y="1789346"/>
                  <a:pt x="2822511" y="2054366"/>
                  <a:pt x="2837971" y="2170234"/>
                </a:cubicBezTo>
                <a:cubicBezTo>
                  <a:pt x="2839093" y="2178866"/>
                  <a:pt x="2857145" y="2184425"/>
                  <a:pt x="2890727" y="2187753"/>
                </a:cubicBezTo>
                <a:cubicBezTo>
                  <a:pt x="3181727" y="2158251"/>
                  <a:pt x="4567553" y="1788555"/>
                  <a:pt x="4672023" y="1758034"/>
                </a:cubicBezTo>
                <a:cubicBezTo>
                  <a:pt x="4817524" y="1676509"/>
                  <a:pt x="7880417" y="1783004"/>
                  <a:pt x="8104794" y="1572372"/>
                </a:cubicBezTo>
                <a:cubicBezTo>
                  <a:pt x="8297226" y="1264243"/>
                  <a:pt x="8567477" y="318193"/>
                  <a:pt x="8043245" y="246117"/>
                </a:cubicBezTo>
                <a:cubicBezTo>
                  <a:pt x="7378122" y="72526"/>
                  <a:pt x="6190782" y="-181986"/>
                  <a:pt x="5451987"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id="{4606C85E-06DC-6936-93E6-7F3049C1C208}"/>
              </a:ext>
            </a:extLst>
          </p:cNvPr>
          <p:cNvSpPr txBox="1"/>
          <p:nvPr/>
        </p:nvSpPr>
        <p:spPr>
          <a:xfrm>
            <a:off x="1746607" y="1168506"/>
            <a:ext cx="7764492" cy="1323439"/>
          </a:xfrm>
          <a:prstGeom prst="rect">
            <a:avLst/>
          </a:prstGeom>
          <a:noFill/>
        </p:spPr>
        <p:txBody>
          <a:bodyPr wrap="square" rtlCol="0">
            <a:spAutoFit/>
          </a:bodyPr>
          <a:lstStyle/>
          <a:p>
            <a:pPr lvl="0" algn="ctr">
              <a:defRPr/>
            </a:pPr>
            <a:r>
              <a:rPr lang="en-US" sz="4000" b="1" dirty="0">
                <a:solidFill>
                  <a:srgbClr val="002060"/>
                </a:solidFill>
              </a:rPr>
              <a:t>2. </a:t>
            </a:r>
            <a:r>
              <a:rPr lang="vi-VN" sz="4000" b="1" dirty="0">
                <a:solidFill>
                  <a:srgbClr val="002060"/>
                </a:solidFill>
              </a:rPr>
              <a:t>Kể tên các tình huống có nguy cơ đuối nước</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biết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6" name="图片 12">
            <a:extLst>
              <a:ext uri="{FF2B5EF4-FFF2-40B4-BE49-F238E27FC236}">
                <a16:creationId xmlns:a16="http://schemas.microsoft.com/office/drawing/2014/main"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Rectangle: Rounded Corners 11">
            <a:extLst>
              <a:ext uri="{FF2B5EF4-FFF2-40B4-BE49-F238E27FC236}">
                <a16:creationId xmlns:a16="http://schemas.microsoft.com/office/drawing/2014/main" id="{87A9BBE2-4E30-B85B-A4E5-D49598CA86E8}"/>
              </a:ext>
            </a:extLst>
          </p:cNvPr>
          <p:cNvSpPr/>
          <p:nvPr/>
        </p:nvSpPr>
        <p:spPr>
          <a:xfrm>
            <a:off x="780835" y="3503488"/>
            <a:ext cx="7191911" cy="2825393"/>
          </a:xfrm>
          <a:custGeom>
            <a:avLst/>
            <a:gdLst>
              <a:gd name="connsiteX0" fmla="*/ 0 w 7191911"/>
              <a:gd name="connsiteY0" fmla="*/ 470908 h 2825393"/>
              <a:gd name="connsiteX1" fmla="*/ 470908 w 7191911"/>
              <a:gd name="connsiteY1" fmla="*/ 0 h 2825393"/>
              <a:gd name="connsiteX2" fmla="*/ 6721003 w 7191911"/>
              <a:gd name="connsiteY2" fmla="*/ 0 h 2825393"/>
              <a:gd name="connsiteX3" fmla="*/ 7191911 w 7191911"/>
              <a:gd name="connsiteY3" fmla="*/ 470908 h 2825393"/>
              <a:gd name="connsiteX4" fmla="*/ 7191911 w 7191911"/>
              <a:gd name="connsiteY4" fmla="*/ 2354485 h 2825393"/>
              <a:gd name="connsiteX5" fmla="*/ 6721003 w 7191911"/>
              <a:gd name="connsiteY5" fmla="*/ 2825393 h 2825393"/>
              <a:gd name="connsiteX6" fmla="*/ 470908 w 7191911"/>
              <a:gd name="connsiteY6" fmla="*/ 2825393 h 2825393"/>
              <a:gd name="connsiteX7" fmla="*/ 0 w 7191911"/>
              <a:gd name="connsiteY7" fmla="*/ 2354485 h 2825393"/>
              <a:gd name="connsiteX8" fmla="*/ 0 w 7191911"/>
              <a:gd name="connsiteY8" fmla="*/ 470908 h 28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1911" h="2825393" fill="none" extrusionOk="0">
                <a:moveTo>
                  <a:pt x="0" y="470908"/>
                </a:moveTo>
                <a:cubicBezTo>
                  <a:pt x="-1393" y="256457"/>
                  <a:pt x="216186" y="-10801"/>
                  <a:pt x="470908" y="0"/>
                </a:cubicBezTo>
                <a:cubicBezTo>
                  <a:pt x="3167436" y="29483"/>
                  <a:pt x="4401337" y="4220"/>
                  <a:pt x="6721003" y="0"/>
                </a:cubicBezTo>
                <a:cubicBezTo>
                  <a:pt x="6991303" y="3852"/>
                  <a:pt x="7182060" y="223617"/>
                  <a:pt x="7191911" y="470908"/>
                </a:cubicBezTo>
                <a:cubicBezTo>
                  <a:pt x="7138755" y="1030594"/>
                  <a:pt x="7081762" y="1854386"/>
                  <a:pt x="7191911" y="2354485"/>
                </a:cubicBezTo>
                <a:cubicBezTo>
                  <a:pt x="7203649" y="2620877"/>
                  <a:pt x="6988801" y="2832346"/>
                  <a:pt x="6721003" y="2825393"/>
                </a:cubicBezTo>
                <a:cubicBezTo>
                  <a:pt x="5277366" y="2859521"/>
                  <a:pt x="3271953" y="2702601"/>
                  <a:pt x="470908" y="2825393"/>
                </a:cubicBezTo>
                <a:cubicBezTo>
                  <a:pt x="202203" y="2842589"/>
                  <a:pt x="-4611" y="2622245"/>
                  <a:pt x="0" y="2354485"/>
                </a:cubicBezTo>
                <a:cubicBezTo>
                  <a:pt x="-53289" y="2064833"/>
                  <a:pt x="140220" y="699441"/>
                  <a:pt x="0" y="470908"/>
                </a:cubicBezTo>
                <a:close/>
              </a:path>
              <a:path w="7191911" h="2825393" stroke="0" extrusionOk="0">
                <a:moveTo>
                  <a:pt x="0" y="470908"/>
                </a:moveTo>
                <a:cubicBezTo>
                  <a:pt x="-8868" y="225928"/>
                  <a:pt x="254824" y="23769"/>
                  <a:pt x="470908" y="0"/>
                </a:cubicBezTo>
                <a:cubicBezTo>
                  <a:pt x="3467176" y="-40312"/>
                  <a:pt x="5736759" y="-70188"/>
                  <a:pt x="6721003" y="0"/>
                </a:cubicBezTo>
                <a:cubicBezTo>
                  <a:pt x="6954212" y="-2528"/>
                  <a:pt x="7214138" y="167683"/>
                  <a:pt x="7191911" y="470908"/>
                </a:cubicBezTo>
                <a:cubicBezTo>
                  <a:pt x="7040227" y="794559"/>
                  <a:pt x="7250400" y="1809840"/>
                  <a:pt x="7191911" y="2354485"/>
                </a:cubicBezTo>
                <a:cubicBezTo>
                  <a:pt x="7190549" y="2630823"/>
                  <a:pt x="6938220" y="2826023"/>
                  <a:pt x="6721003" y="2825393"/>
                </a:cubicBezTo>
                <a:cubicBezTo>
                  <a:pt x="4065660" y="2842744"/>
                  <a:pt x="1132772" y="2948739"/>
                  <a:pt x="470908" y="2825393"/>
                </a:cubicBezTo>
                <a:cubicBezTo>
                  <a:pt x="221194" y="2781772"/>
                  <a:pt x="11649" y="2629108"/>
                  <a:pt x="0" y="2354485"/>
                </a:cubicBezTo>
                <a:cubicBezTo>
                  <a:pt x="49259" y="1502424"/>
                  <a:pt x="-82081" y="773602"/>
                  <a:pt x="0" y="470908"/>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Chơi đùa gần hồ, ao, sông, biển;</a:t>
            </a:r>
          </a:p>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Tập bơi khi không có người giám sát;</a:t>
            </a:r>
            <a:endParaRPr lang="en-US" sz="3600" b="1" kern="0"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en-US" sz="3600" b="1" kern="0" dirty="0" err="1">
                <a:solidFill>
                  <a:srgbClr val="002060"/>
                </a:solidFill>
                <a:latin typeface="Calibri" panose="020F0502020204030204" pitchFamily="34" charset="0"/>
                <a:cs typeface="Calibri" panose="020F0502020204030204" pitchFamily="34" charset="0"/>
              </a:rPr>
              <a:t>Đi</a:t>
            </a:r>
            <a:r>
              <a:rPr lang="en-US" sz="3600" b="1" kern="0" dirty="0">
                <a:solidFill>
                  <a:srgbClr val="002060"/>
                </a:solidFill>
                <a:latin typeface="Calibri" panose="020F0502020204030204" pitchFamily="34" charset="0"/>
                <a:cs typeface="Calibri" panose="020F0502020204030204" pitchFamily="34" charset="0"/>
              </a:rPr>
              <a:t> ở </a:t>
            </a:r>
            <a:r>
              <a:rPr lang="en-US" sz="3600" b="1" kern="0" dirty="0" err="1">
                <a:solidFill>
                  <a:srgbClr val="002060"/>
                </a:solidFill>
                <a:latin typeface="Calibri" panose="020F0502020204030204" pitchFamily="34" charset="0"/>
                <a:cs typeface="Calibri" panose="020F0502020204030204" pitchFamily="34" charset="0"/>
              </a:rPr>
              <a:t>các</a:t>
            </a:r>
            <a:r>
              <a:rPr lang="vi-VN" sz="3600" b="1" kern="0" dirty="0">
                <a:solidFill>
                  <a:srgbClr val="002060"/>
                </a:solidFill>
                <a:latin typeface="Calibri" panose="020F0502020204030204" pitchFamily="34" charset="0"/>
                <a:cs typeface="Calibri" panose="020F0502020204030204" pitchFamily="34" charset="0"/>
              </a:rPr>
              <a:t> khu vực ngập nước khi mưa,...</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333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405</Words>
  <Application>Microsoft Office PowerPoint</Application>
  <PresentationFormat>Widescreen</PresentationFormat>
  <Paragraphs>42</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Arial</vt:lpstr>
      <vt:lpstr>Calibri</vt:lpstr>
      <vt:lpstr>Cambria</vt:lpstr>
      <vt:lpstr>Times New Roman</vt:lpstr>
      <vt:lpstr>思源黑体 CN Regular</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29</cp:revision>
  <dcterms:created xsi:type="dcterms:W3CDTF">2023-10-08T01:38:51Z</dcterms:created>
  <dcterms:modified xsi:type="dcterms:W3CDTF">2026-04-16T13:42:49Z</dcterms:modified>
</cp:coreProperties>
</file>