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13"/>
  </p:notesMasterIdLst>
  <p:handoutMasterIdLst>
    <p:handoutMasterId r:id="rId14"/>
  </p:handoutMasterIdLst>
  <p:sldIdLst>
    <p:sldId id="406" r:id="rId3"/>
    <p:sldId id="276" r:id="rId4"/>
    <p:sldId id="277" r:id="rId5"/>
    <p:sldId id="278" r:id="rId6"/>
    <p:sldId id="307" r:id="rId7"/>
    <p:sldId id="326" r:id="rId8"/>
    <p:sldId id="312" r:id="rId9"/>
    <p:sldId id="313" r:id="rId10"/>
    <p:sldId id="344" r:id="rId11"/>
    <p:sldId id="34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9C616B-EBBF-E9DE-5499-D5F734D627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B80EB3-9F83-AD33-0A10-0044120BF0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BAA2-59C6-405F-BE78-87E5B278C30F}" type="datetimeFigureOut">
              <a:rPr lang="en-US" smtClean="0"/>
              <a:t>17/04/2026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624C9D-308D-7C9D-CAF2-7F43D56CFB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F9402-4A35-2574-9A9B-359F8E12B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495D6-5A8C-48AE-8498-E37DB62B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66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4E1BA-8415-4710-B7C9-7A2F329692C3}" type="datetimeFigureOut">
              <a:rPr lang="en-US" smtClean="0"/>
              <a:t>17/04/2026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8EC2D-617D-4DF5-859B-B875188E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94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88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41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47B22-FEA4-C71B-7118-4190FF336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74742-89E3-8CF9-4CD9-699C8E92F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DFB92-38D2-A9CF-2D88-202DDC62E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17/04/2026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3C980-C4AC-1655-5F84-47347D4D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378F-BDD1-760E-EDD4-869C4F167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0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A25D-3929-C717-1C24-CA1B65A33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65D0B-6B1A-ED39-257E-921F2A8C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B19D1-ED68-A49C-A237-D9A825CD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17/04/2026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33DD3-246D-2695-E1DE-BB82AD20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6C15-B9A8-E609-1874-EEC66A63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8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AF78DA-7E21-D495-4A81-258996609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77FA8-78A2-4D0B-6C06-8CA009121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BCFA8-BBB1-FFE6-AEA7-D055BDF9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17/04/2026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4B0A2-99A8-D238-7CA4-7DE845BCF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2B13D-AF24-3383-F278-558A52E2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8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3D2759-CE24-4F77-9C82-5905CE2ADF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431" y="-1247468"/>
            <a:ext cx="13491130" cy="131346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7A1279-DB3C-433D-A225-387347375A42}"/>
              </a:ext>
            </a:extLst>
          </p:cNvPr>
          <p:cNvSpPr/>
          <p:nvPr userDrawn="1"/>
        </p:nvSpPr>
        <p:spPr>
          <a:xfrm>
            <a:off x="366889" y="219075"/>
            <a:ext cx="11444111" cy="6315075"/>
          </a:xfrm>
          <a:prstGeom prst="rect">
            <a:avLst/>
          </a:prstGeom>
          <a:noFill/>
          <a:ln w="127000" cmpd="thinThick">
            <a:solidFill>
              <a:srgbClr val="6F6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008998-3D96-4BB2-9935-CD26E7ED6C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341" y="3715388"/>
            <a:ext cx="4740947" cy="47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D21802-CBC0-46AB-9459-4A781837D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88" y="416806"/>
            <a:ext cx="7062612" cy="7062612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8701548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D6F96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E0D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A5953-316B-4A2A-863F-C814EF8553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05800" cy="8305800"/>
          </a:xfrm>
          <a:prstGeom prst="rect">
            <a:avLst/>
          </a:prstGeom>
        </p:spPr>
      </p:pic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rot="5400000" flipH="1" flipV="1">
            <a:off x="5343527" y="-5343527"/>
            <a:ext cx="1504949" cy="12192001"/>
          </a:xfrm>
          <a:prstGeom prst="snip1Rect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C0C3917D-3AD8-4A20-B7B1-C1D37B4B2A2C}"/>
              </a:ext>
            </a:extLst>
          </p:cNvPr>
          <p:cNvSpPr/>
          <p:nvPr userDrawn="1"/>
        </p:nvSpPr>
        <p:spPr>
          <a:xfrm rot="5400000">
            <a:off x="5343526" y="9524"/>
            <a:ext cx="1504949" cy="12192001"/>
          </a:xfrm>
          <a:prstGeom prst="snip1Rect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AFABD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accel="20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pattFill prst="pct10">
          <a:fgClr>
            <a:srgbClr val="95DAC1"/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DDBD4-4273-4487-8831-2F6319C1B8EE}"/>
              </a:ext>
            </a:extLst>
          </p:cNvPr>
          <p:cNvSpPr/>
          <p:nvPr userDrawn="1"/>
        </p:nvSpPr>
        <p:spPr>
          <a:xfrm>
            <a:off x="857250" y="304800"/>
            <a:ext cx="571500" cy="6229350"/>
          </a:xfrm>
          <a:prstGeom prst="rect">
            <a:avLst/>
          </a:prstGeom>
          <a:solidFill>
            <a:srgbClr val="CAE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C40954-56D5-4C57-861C-8E1EB96A7817}"/>
              </a:ext>
            </a:extLst>
          </p:cNvPr>
          <p:cNvSpPr/>
          <p:nvPr userDrawn="1"/>
        </p:nvSpPr>
        <p:spPr>
          <a:xfrm>
            <a:off x="571500" y="304800"/>
            <a:ext cx="571500" cy="6229350"/>
          </a:xfrm>
          <a:prstGeom prst="rect">
            <a:avLst/>
          </a:prstGeom>
          <a:solidFill>
            <a:srgbClr val="AFE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36658C-95EB-4DA9-883A-C795AEFF7183}"/>
              </a:ext>
            </a:extLst>
          </p:cNvPr>
          <p:cNvSpPr/>
          <p:nvPr userDrawn="1"/>
        </p:nvSpPr>
        <p:spPr>
          <a:xfrm>
            <a:off x="0" y="323850"/>
            <a:ext cx="701040" cy="6229350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80660B-9625-42E5-8BD8-6945100A9E2A}"/>
              </a:ext>
            </a:extLst>
          </p:cNvPr>
          <p:cNvSpPr/>
          <p:nvPr userDrawn="1"/>
        </p:nvSpPr>
        <p:spPr>
          <a:xfrm>
            <a:off x="1143000" y="495300"/>
            <a:ext cx="10934700" cy="5791200"/>
          </a:xfrm>
          <a:prstGeom prst="roundRect">
            <a:avLst/>
          </a:prstGeom>
          <a:solidFill>
            <a:srgbClr val="95DAC1">
              <a:alpha val="50000"/>
            </a:srgbClr>
          </a:solidFill>
          <a:ln w="57150">
            <a:solidFill>
              <a:srgbClr val="156E4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BED64D-620D-4091-A28D-A31243AFA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838200"/>
            <a:ext cx="6019800" cy="601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94DC4D-C0B1-41EA-8BCB-9D606FC1FE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01" y="4394449"/>
            <a:ext cx="3250702" cy="32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6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7" grpId="0" animBg="1"/>
      <p:bldP spid="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316486AD-E381-48FD-8764-BE5D7848D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0"/>
            <a:ext cx="12280900" cy="68955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A103AE-3E2F-4AD4-8014-86F64DE6EA04}"/>
              </a:ext>
            </a:extLst>
          </p:cNvPr>
          <p:cNvSpPr/>
          <p:nvPr userDrawn="1"/>
        </p:nvSpPr>
        <p:spPr>
          <a:xfrm rot="5400000">
            <a:off x="11629026" y="195848"/>
            <a:ext cx="78739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312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78FDBD-4961-4C99-8A2F-711CD8DF1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A818DF-D285-44BE-A0C7-D0DE6B20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B65C899-353A-4495-85F8-1302D44E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FFCFBF-08A0-4A96-BBF5-07BCC710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1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2E90C9-9BC8-4BB8-BD72-2BED980A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2772B-0648-46AB-AF09-87563212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92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28547-7ECF-D99E-AEF7-B26D44E9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B43CF-8565-FE5E-6AA3-C5B04F784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E3BC7-45D8-57BF-3A9A-283C6B4C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17/04/2026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5A2A0-97D8-2B2F-B36E-A83059F9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4490A-8189-F7B0-666A-A924BEEB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26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49CB2-5260-45FB-8FE1-20B3C953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6AC3E8-225D-482C-BA4F-9884F0E0B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642A14-265F-496A-9297-D6710F629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52A709-142A-47BC-B1A8-14B13013C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EB01D8-23CC-4E76-B7CB-0234D441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7BAF84-3E04-497F-A445-BFD21C6C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7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4D5906-9C87-477B-A400-C05119A8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FBF036-0DD2-4361-A618-E81B3BEF2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374D08-0728-4D8F-872E-2BDCD7B38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4F685F-B3CF-4B07-8CF6-C780333D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01BB16-6A49-484B-ACFE-5172D264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02619A-8B82-40BC-9538-366FC270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7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ED832-19A7-42B2-BC18-F60C3794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C27DCE-E370-4560-9821-653437741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4EC296-C935-46B9-9B7C-84AEAB0A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97D3CB-5225-4EA6-9B33-0841A4FF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72C0F2-148A-4915-9266-2D8B168D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24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205AD2-05D9-4909-B951-1D28DD3FC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14ABBD-16D4-4C67-80F3-4005D00CB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BB2C11-6B26-491B-A086-BC7D65E4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D0C163-D812-44D1-9FF6-84CA778D8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2978B8-2D80-4256-8CB8-B0A764A1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3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013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64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810E2-1136-2D06-5B24-8E50CB62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0F59C-BE05-58A5-3871-9D0B47ABA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DB47C-FC71-C41E-321B-985E67A8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17/04/2026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4A2F1-B638-C738-AC68-C190EE16C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9BC2D-A9BE-2B68-1A94-C4B65642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4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DEAD-FE52-695B-F73B-60734A9E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815EB-49EA-0E0E-4ADA-B0B46F7FC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BA560-2451-D367-A588-F423E9ED3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58D19-48DA-C49D-4520-EC88A73EE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17/04/2026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C22D5-34D9-66F3-CFBC-902E6114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0CC01-4247-E801-2F1B-193ADE52C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3038B-DF5B-4D58-4366-9F21722B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3BAAB-A5A7-7D63-861C-88EA5E58D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5751B-6A8B-2081-E03E-9ED3A284D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3E19EC-6879-C59E-FB6A-C1F0696AA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570389-A3C7-50C9-6EE5-8599ACB83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A8F3AD-83B1-0710-C036-708162961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17/04/2026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C38E9D-6D4F-3F4D-7E55-3C16E378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22DF8-8A86-6BAD-B6ED-DF3000DA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6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64D9-53D5-131B-9D09-3AB995D3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C1187-4F59-8E49-C124-9314491F8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17/04/2026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E0653-0CEE-9799-F5A4-AFAFF57C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D595C-6624-A432-6D20-A1122995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0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18BE86-8D0D-31DB-E33D-B5872264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17/04/2026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1C79A-C831-AD13-4484-1B43081C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772A9-369F-D2F1-2325-5400069C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7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0FEF-593D-2071-413A-973AC057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56519-510B-D2F3-C3E7-F66CAC23F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029A26-89B5-DC5E-CB89-8D6724AD5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293C1-A6DC-AE51-7378-F6BE296226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17/04/2026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952CE-BBF4-250E-A99E-50D7FFF5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3730A-4730-90B9-D26B-BC1BE1D3A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6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CBC3-6398-53BD-3FE9-51DE4958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376E99-025E-CA85-B59B-4AE58EBF1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85E34-3790-D9E9-5039-EB3254F79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7ABD4-E61E-F96E-70A5-0CACB3ED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17/04/2026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0CE55-969C-4D96-F358-3188D943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B4572-AAE5-6E12-FF6C-6D496345C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41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AA4085B-DB73-D0C6-1256-438813DB55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520" y="340740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6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89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29" y="447"/>
            <a:ext cx="12190413" cy="7140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50662" y="1180992"/>
            <a:ext cx="12057080" cy="132326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8" y="2708824"/>
            <a:ext cx="1219041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bệnh liên quan đến dinh dưỡng(T3)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276" y="2674807"/>
            <a:ext cx="1161899" cy="87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939" y="85006"/>
            <a:ext cx="1022877" cy="116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2241" y="254376"/>
            <a:ext cx="5084086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2" y="831234"/>
            <a:ext cx="135622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0309" y="4562094"/>
            <a:ext cx="6658944" cy="8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476250"/>
            <a:ext cx="10756900" cy="5905500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E4E1A54B-6208-4CB5-7B94-803226057153}"/>
              </a:ext>
            </a:extLst>
          </p:cNvPr>
          <p:cNvSpPr/>
          <p:nvPr/>
        </p:nvSpPr>
        <p:spPr>
          <a:xfrm flipH="1">
            <a:off x="5679438" y="2206734"/>
            <a:ext cx="5423989" cy="25176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ạn theo dõi chiều cao, cân nặng thường xuyên giúp ngăn ngừa bệnh béo phì, suy dinh dưỡng thấp còi...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84B28-1AA4-9F6D-AE0D-707E054B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921" y="617267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8E8A4-9439-74C9-A727-1720073D8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299" y="2371725"/>
            <a:ext cx="3897343" cy="3081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746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B4B858-E058-4C7E-BA7B-34B2A997E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7245" y="-145414"/>
            <a:ext cx="10051143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2726" y="1288103"/>
            <a:ext cx="728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9940" y="3407881"/>
            <a:ext cx="9099590" cy="22731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95165" y="3482052"/>
            <a:ext cx="9277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Do ăn chế độ ăn chưa hợp lí, thừa về lượng, chất dinh dưỡng chưa đảm bảo, thời gian ăn uống chưa khoa học, ít vận động...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30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4C3D66-F22E-4B64-92F7-C2FB033F75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3" name="Picture 2" descr="375ba1682899b9444c201750c3b90c1b.png">
            <a:extLst>
              <a:ext uri="{FF2B5EF4-FFF2-40B4-BE49-F238E27FC236}">
                <a16:creationId xmlns:a16="http://schemas.microsoft.com/office/drawing/2014/main" id="{DC890D23-CDC6-AB31-A9EF-FE724F34D3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7245" y="-145414"/>
            <a:ext cx="10051143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1D7E2E-467B-5234-CC9C-9EFBF765B9CA}"/>
              </a:ext>
            </a:extLst>
          </p:cNvPr>
          <p:cNvSpPr txBox="1"/>
          <p:nvPr/>
        </p:nvSpPr>
        <p:spPr>
          <a:xfrm>
            <a:off x="2752726" y="1288103"/>
            <a:ext cx="728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 dấu hiệu của bệnh thiếu máu, thiếu sắt?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CF5BA413-EB37-5718-0405-2DE5AFB610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9940" y="3407881"/>
            <a:ext cx="9099590" cy="2273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E326FF-1063-82A0-9129-2840CE020B49}"/>
              </a:ext>
            </a:extLst>
          </p:cNvPr>
          <p:cNvSpPr txBox="1"/>
          <p:nvPr/>
        </p:nvSpPr>
        <p:spPr>
          <a:xfrm>
            <a:off x="1495165" y="3482052"/>
            <a:ext cx="9277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 bị bệnh thiếu máu thiếu sắt thường mệt mỏi, da xanh,... do cơ thể bị thiếu sắt cho quá trình tạo máu.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 descr="1.png">
            <a:extLst>
              <a:ext uri="{FF2B5EF4-FFF2-40B4-BE49-F238E27FC236}">
                <a16:creationId xmlns:a16="http://schemas.microsoft.com/office/drawing/2014/main" id="{99B38AE8-8F26-4C38-8D39-87D9868AD04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10" name="Picture 9" descr="fd2eb0da63d7a14861647a759c721ae2.png">
            <a:hlinkClick r:id="rId6" action="ppaction://hlinksldjump"/>
            <a:extLst>
              <a:ext uri="{FF2B5EF4-FFF2-40B4-BE49-F238E27FC236}">
                <a16:creationId xmlns:a16="http://schemas.microsoft.com/office/drawing/2014/main" id="{6D0699C4-4F60-441E-16C1-EC97E84A796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78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ABA89-AE40-5DAE-92CA-64B113D1C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3" name="Picture 2" descr="375ba1682899b9444c201750c3b90c1b.png">
            <a:extLst>
              <a:ext uri="{FF2B5EF4-FFF2-40B4-BE49-F238E27FC236}">
                <a16:creationId xmlns:a16="http://schemas.microsoft.com/office/drawing/2014/main" id="{5FD2FB40-CD7E-6D7D-5092-A0052D5467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7245" y="-145414"/>
            <a:ext cx="10051143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FC8BE3-5366-709C-1EAA-B9CE703A8C75}"/>
              </a:ext>
            </a:extLst>
          </p:cNvPr>
          <p:cNvSpPr txBox="1"/>
          <p:nvPr/>
        </p:nvSpPr>
        <p:spPr>
          <a:xfrm>
            <a:off x="2752726" y="1288103"/>
            <a:ext cx="728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 một số việc làm để phòng tránh bệnh suy dinh dưỡng thấp còi, thiếu máu, thiếu sắt?.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D27F93CC-E730-30FE-A217-8306F6EF98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9940" y="3407881"/>
            <a:ext cx="9099590" cy="2273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55CC81-FD79-B8B0-8753-32D157FE0262}"/>
              </a:ext>
            </a:extLst>
          </p:cNvPr>
          <p:cNvSpPr txBox="1"/>
          <p:nvPr/>
        </p:nvSpPr>
        <p:spPr>
          <a:xfrm>
            <a:off x="1514215" y="3682077"/>
            <a:ext cx="92776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Ăn đa dạng, ăn đủ nhóm chất dinh dưỡng. Đảm bảo chế độ ăn...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 descr="1.png">
            <a:extLst>
              <a:ext uri="{FF2B5EF4-FFF2-40B4-BE49-F238E27FC236}">
                <a16:creationId xmlns:a16="http://schemas.microsoft.com/office/drawing/2014/main" id="{07D4ECE7-91E3-57BA-02D1-94C5831A75A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10" name="Picture 9" descr="fd2eb0da63d7a14861647a759c721ae2.png">
            <a:hlinkClick r:id="rId7" action="ppaction://hlinksldjump"/>
            <a:extLst>
              <a:ext uri="{FF2B5EF4-FFF2-40B4-BE49-F238E27FC236}">
                <a16:creationId xmlns:a16="http://schemas.microsoft.com/office/drawing/2014/main" id="{9F86B326-8D4C-BCA4-FD07-9EC59C37165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89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92749-DE91-40C3-98E7-A86C4B10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E2AE1C-280A-D147-7DA0-ED2970FD1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315" y="1081522"/>
            <a:ext cx="5761219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986846"/>
            <a:ext cx="10756900" cy="3028536"/>
          </a:xfrm>
          <a:custGeom>
            <a:avLst/>
            <a:gdLst>
              <a:gd name="connsiteX0" fmla="*/ 0 w 10756900"/>
              <a:gd name="connsiteY0" fmla="*/ 504766 h 3028536"/>
              <a:gd name="connsiteX1" fmla="*/ 504766 w 10756900"/>
              <a:gd name="connsiteY1" fmla="*/ 0 h 3028536"/>
              <a:gd name="connsiteX2" fmla="*/ 10252134 w 10756900"/>
              <a:gd name="connsiteY2" fmla="*/ 0 h 3028536"/>
              <a:gd name="connsiteX3" fmla="*/ 10756900 w 10756900"/>
              <a:gd name="connsiteY3" fmla="*/ 504766 h 3028536"/>
              <a:gd name="connsiteX4" fmla="*/ 10756900 w 10756900"/>
              <a:gd name="connsiteY4" fmla="*/ 2523770 h 3028536"/>
              <a:gd name="connsiteX5" fmla="*/ 10252134 w 10756900"/>
              <a:gd name="connsiteY5" fmla="*/ 3028536 h 3028536"/>
              <a:gd name="connsiteX6" fmla="*/ 504766 w 10756900"/>
              <a:gd name="connsiteY6" fmla="*/ 3028536 h 3028536"/>
              <a:gd name="connsiteX7" fmla="*/ 0 w 10756900"/>
              <a:gd name="connsiteY7" fmla="*/ 2523770 h 3028536"/>
              <a:gd name="connsiteX8" fmla="*/ 0 w 10756900"/>
              <a:gd name="connsiteY8" fmla="*/ 504766 h 302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3028536" fill="none" extrusionOk="0">
                <a:moveTo>
                  <a:pt x="0" y="504766"/>
                </a:moveTo>
                <a:cubicBezTo>
                  <a:pt x="666" y="244031"/>
                  <a:pt x="251278" y="42440"/>
                  <a:pt x="504766" y="0"/>
                </a:cubicBezTo>
                <a:cubicBezTo>
                  <a:pt x="3365643" y="72427"/>
                  <a:pt x="8203175" y="61419"/>
                  <a:pt x="10252134" y="0"/>
                </a:cubicBezTo>
                <a:cubicBezTo>
                  <a:pt x="10528270" y="-18168"/>
                  <a:pt x="10712813" y="212656"/>
                  <a:pt x="10756900" y="504766"/>
                </a:cubicBezTo>
                <a:cubicBezTo>
                  <a:pt x="10857776" y="1130630"/>
                  <a:pt x="10649587" y="1551884"/>
                  <a:pt x="10756900" y="2523770"/>
                </a:cubicBezTo>
                <a:cubicBezTo>
                  <a:pt x="10761017" y="2781650"/>
                  <a:pt x="10500362" y="2994292"/>
                  <a:pt x="10252134" y="3028536"/>
                </a:cubicBezTo>
                <a:cubicBezTo>
                  <a:pt x="9167908" y="3058363"/>
                  <a:pt x="4134211" y="2949230"/>
                  <a:pt x="504766" y="3028536"/>
                </a:cubicBezTo>
                <a:cubicBezTo>
                  <a:pt x="244546" y="3026438"/>
                  <a:pt x="-4388" y="2803413"/>
                  <a:pt x="0" y="2523770"/>
                </a:cubicBezTo>
                <a:cubicBezTo>
                  <a:pt x="50037" y="1958075"/>
                  <a:pt x="770" y="1151803"/>
                  <a:pt x="0" y="504766"/>
                </a:cubicBezTo>
                <a:close/>
              </a:path>
              <a:path w="10756900" h="3028536" stroke="0" extrusionOk="0">
                <a:moveTo>
                  <a:pt x="0" y="504766"/>
                </a:moveTo>
                <a:cubicBezTo>
                  <a:pt x="39495" y="236757"/>
                  <a:pt x="242021" y="33397"/>
                  <a:pt x="504766" y="0"/>
                </a:cubicBezTo>
                <a:cubicBezTo>
                  <a:pt x="2120684" y="123000"/>
                  <a:pt x="7374435" y="-96860"/>
                  <a:pt x="10252134" y="0"/>
                </a:cubicBezTo>
                <a:cubicBezTo>
                  <a:pt x="10502374" y="-21748"/>
                  <a:pt x="10776962" y="185545"/>
                  <a:pt x="10756900" y="504766"/>
                </a:cubicBezTo>
                <a:cubicBezTo>
                  <a:pt x="10760073" y="910013"/>
                  <a:pt x="10851167" y="2206067"/>
                  <a:pt x="10756900" y="2523770"/>
                </a:cubicBezTo>
                <a:cubicBezTo>
                  <a:pt x="10705295" y="2821241"/>
                  <a:pt x="10511932" y="3025430"/>
                  <a:pt x="10252134" y="3028536"/>
                </a:cubicBezTo>
                <a:cubicBezTo>
                  <a:pt x="6720411" y="2867829"/>
                  <a:pt x="2344050" y="3068203"/>
                  <a:pt x="504766" y="3028536"/>
                </a:cubicBezTo>
                <a:cubicBezTo>
                  <a:pt x="173321" y="3017898"/>
                  <a:pt x="-8751" y="2798580"/>
                  <a:pt x="0" y="2523770"/>
                </a:cubicBezTo>
                <a:cubicBezTo>
                  <a:pt x="32216" y="1958272"/>
                  <a:pt x="57206" y="1259736"/>
                  <a:pt x="0" y="504766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1752600" y="1756708"/>
            <a:ext cx="920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 hành phòng tránh bệnh liên quan đến dinh dưỡng.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E9B8D97-24E2-4E60-91F7-C77AD6E05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94" y="3467100"/>
            <a:ext cx="5938815" cy="3263223"/>
          </a:xfrm>
          <a:prstGeom prst="rect">
            <a:avLst/>
          </a:prstGeom>
        </p:spPr>
      </p:pic>
      <p:pic>
        <p:nvPicPr>
          <p:cNvPr id="6" name="Picture 2" descr="Emotion,art,happiness - Girl Thinking Cartoon Png, Transparent Png - vhv">
            <a:extLst>
              <a:ext uri="{FF2B5EF4-FFF2-40B4-BE49-F238E27FC236}">
                <a16:creationId xmlns:a16="http://schemas.microsoft.com/office/drawing/2014/main" id="{217B2269-5F4C-4C3D-B030-351BCD7D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75" b="92410" l="10000" r="90000">
                        <a14:foregroundMark x1="62907" y1="8675" x2="62907" y2="8675"/>
                        <a14:foregroundMark x1="78837" y1="24819" x2="78837" y2="24819"/>
                        <a14:foregroundMark x1="81395" y1="22048" x2="85814" y2="31205"/>
                        <a14:foregroundMark x1="28023" y1="25783" x2="28023" y2="25783"/>
                        <a14:foregroundMark x1="59651" y1="58554" x2="60814" y2="63494"/>
                        <a14:foregroundMark x1="56744" y1="54940" x2="56163" y2="66867"/>
                        <a14:foregroundMark x1="58488" y1="92410" x2="58488" y2="92410"/>
                        <a14:foregroundMark x1="56744" y1="81687" x2="56744" y2="81687"/>
                        <a14:foregroundMark x1="56163" y1="77470" x2="57093" y2="87229"/>
                        <a14:foregroundMark x1="14767" y1="44578" x2="14767" y2="44578"/>
                        <a14:foregroundMark x1="15349" y1="40964" x2="15349" y2="46145"/>
                        <a14:foregroundMark x1="27674" y1="27229" x2="27674" y2="27229"/>
                        <a14:foregroundMark x1="28837" y1="25783" x2="26744" y2="34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583" y="0"/>
            <a:ext cx="2548402" cy="24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40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381000" y="228601"/>
            <a:ext cx="11449050" cy="6353174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449050"/>
                      <a:gd name="connsiteY0" fmla="*/ 1058883 h 6353174"/>
                      <a:gd name="connsiteX1" fmla="*/ 1047602 w 11449050"/>
                      <a:gd name="connsiteY1" fmla="*/ 0 h 6353174"/>
                      <a:gd name="connsiteX2" fmla="*/ 10401447 w 11449050"/>
                      <a:gd name="connsiteY2" fmla="*/ 0 h 6353174"/>
                      <a:gd name="connsiteX3" fmla="*/ 11449050 w 11449050"/>
                      <a:gd name="connsiteY3" fmla="*/ 1058883 h 6353174"/>
                      <a:gd name="connsiteX4" fmla="*/ 11449050 w 11449050"/>
                      <a:gd name="connsiteY4" fmla="*/ 5294290 h 6353174"/>
                      <a:gd name="connsiteX5" fmla="*/ 10401447 w 11449050"/>
                      <a:gd name="connsiteY5" fmla="*/ 6353173 h 6353174"/>
                      <a:gd name="connsiteX6" fmla="*/ 1047602 w 11449050"/>
                      <a:gd name="connsiteY6" fmla="*/ 6353173 h 6353174"/>
                      <a:gd name="connsiteX7" fmla="*/ 0 w 11449050"/>
                      <a:gd name="connsiteY7" fmla="*/ 5294290 h 6353174"/>
                      <a:gd name="connsiteX8" fmla="*/ 0 w 11449050"/>
                      <a:gd name="connsiteY8" fmla="*/ 1058883 h 6353174"/>
                      <a:gd name="connsiteX0" fmla="*/ 0 w 11449050"/>
                      <a:gd name="connsiteY0" fmla="*/ 1058883 h 6353174"/>
                      <a:gd name="connsiteX1" fmla="*/ 1047602 w 11449050"/>
                      <a:gd name="connsiteY1" fmla="*/ 0 h 6353174"/>
                      <a:gd name="connsiteX2" fmla="*/ 10401447 w 11449050"/>
                      <a:gd name="connsiteY2" fmla="*/ 0 h 6353174"/>
                      <a:gd name="connsiteX3" fmla="*/ 11449050 w 11449050"/>
                      <a:gd name="connsiteY3" fmla="*/ 1058883 h 6353174"/>
                      <a:gd name="connsiteX4" fmla="*/ 11449050 w 11449050"/>
                      <a:gd name="connsiteY4" fmla="*/ 5294290 h 6353174"/>
                      <a:gd name="connsiteX5" fmla="*/ 10401447 w 11449050"/>
                      <a:gd name="connsiteY5" fmla="*/ 6353173 h 6353174"/>
                      <a:gd name="connsiteX6" fmla="*/ 1047602 w 11449050"/>
                      <a:gd name="connsiteY6" fmla="*/ 6353173 h 6353174"/>
                      <a:gd name="connsiteX7" fmla="*/ 0 w 11449050"/>
                      <a:gd name="connsiteY7" fmla="*/ 5294290 h 6353174"/>
                      <a:gd name="connsiteX8" fmla="*/ 0 w 11449050"/>
                      <a:gd name="connsiteY8" fmla="*/ 1058883 h 635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49050" h="6353174" fill="none" extrusionOk="0">
                        <a:moveTo>
                          <a:pt x="0" y="1058883"/>
                        </a:moveTo>
                        <a:cubicBezTo>
                          <a:pt x="5233" y="616164"/>
                          <a:pt x="529277" y="101780"/>
                          <a:pt x="1047602" y="0"/>
                        </a:cubicBezTo>
                        <a:cubicBezTo>
                          <a:pt x="2959599" y="91408"/>
                          <a:pt x="9090929" y="155376"/>
                          <a:pt x="10401447" y="0"/>
                        </a:cubicBezTo>
                        <a:cubicBezTo>
                          <a:pt x="10951409" y="-197864"/>
                          <a:pt x="11280847" y="422844"/>
                          <a:pt x="11449050" y="1058883"/>
                        </a:cubicBezTo>
                        <a:cubicBezTo>
                          <a:pt x="11718912" y="1609067"/>
                          <a:pt x="11275016" y="4402829"/>
                          <a:pt x="11449050" y="5294290"/>
                        </a:cubicBezTo>
                        <a:cubicBezTo>
                          <a:pt x="11467477" y="5784829"/>
                          <a:pt x="10893509" y="6255310"/>
                          <a:pt x="10401447" y="6353173"/>
                        </a:cubicBezTo>
                        <a:cubicBezTo>
                          <a:pt x="9076810" y="6475379"/>
                          <a:pt x="2691888" y="6491710"/>
                          <a:pt x="1047602" y="6353173"/>
                        </a:cubicBezTo>
                        <a:cubicBezTo>
                          <a:pt x="556621" y="6343205"/>
                          <a:pt x="-161095" y="5911093"/>
                          <a:pt x="0" y="5294290"/>
                        </a:cubicBezTo>
                        <a:cubicBezTo>
                          <a:pt x="102528" y="3512679"/>
                          <a:pt x="-19712" y="2665572"/>
                          <a:pt x="0" y="1058883"/>
                        </a:cubicBezTo>
                        <a:close/>
                      </a:path>
                      <a:path w="11449050" h="6353174" stroke="0" extrusionOk="0">
                        <a:moveTo>
                          <a:pt x="0" y="1058883"/>
                        </a:moveTo>
                        <a:cubicBezTo>
                          <a:pt x="-23497" y="577135"/>
                          <a:pt x="505043" y="19663"/>
                          <a:pt x="1047602" y="0"/>
                        </a:cubicBezTo>
                        <a:cubicBezTo>
                          <a:pt x="2619220" y="-98731"/>
                          <a:pt x="8923772" y="14819"/>
                          <a:pt x="10401447" y="0"/>
                        </a:cubicBezTo>
                        <a:cubicBezTo>
                          <a:pt x="10929912" y="-9496"/>
                          <a:pt x="11549951" y="474605"/>
                          <a:pt x="11449050" y="1058883"/>
                        </a:cubicBezTo>
                        <a:cubicBezTo>
                          <a:pt x="11506867" y="3089686"/>
                          <a:pt x="11615511" y="3484101"/>
                          <a:pt x="11449050" y="5294290"/>
                        </a:cubicBezTo>
                        <a:cubicBezTo>
                          <a:pt x="11455687" y="5828362"/>
                          <a:pt x="10891919" y="6315622"/>
                          <a:pt x="10401447" y="6353173"/>
                        </a:cubicBezTo>
                        <a:cubicBezTo>
                          <a:pt x="9039421" y="5858419"/>
                          <a:pt x="2982607" y="6770599"/>
                          <a:pt x="1047602" y="6353173"/>
                        </a:cubicBezTo>
                        <a:cubicBezTo>
                          <a:pt x="448481" y="6438248"/>
                          <a:pt x="-53200" y="5819083"/>
                          <a:pt x="0" y="5294290"/>
                        </a:cubicBezTo>
                        <a:cubicBezTo>
                          <a:pt x="38085" y="4034461"/>
                          <a:pt x="68382" y="1943712"/>
                          <a:pt x="0" y="1058883"/>
                        </a:cubicBezTo>
                        <a:close/>
                      </a:path>
                      <a:path w="11449050" h="6353174" fill="none" stroke="0" extrusionOk="0">
                        <a:moveTo>
                          <a:pt x="0" y="1058883"/>
                        </a:moveTo>
                        <a:cubicBezTo>
                          <a:pt x="81390" y="536449"/>
                          <a:pt x="540516" y="134757"/>
                          <a:pt x="1047602" y="0"/>
                        </a:cubicBezTo>
                        <a:cubicBezTo>
                          <a:pt x="3317837" y="165858"/>
                          <a:pt x="9009747" y="114428"/>
                          <a:pt x="10401447" y="0"/>
                        </a:cubicBezTo>
                        <a:cubicBezTo>
                          <a:pt x="10948108" y="-99966"/>
                          <a:pt x="11393473" y="330534"/>
                          <a:pt x="11449050" y="1058883"/>
                        </a:cubicBezTo>
                        <a:cubicBezTo>
                          <a:pt x="11605074" y="1458974"/>
                          <a:pt x="11453306" y="4199468"/>
                          <a:pt x="11449050" y="5294290"/>
                        </a:cubicBezTo>
                        <a:cubicBezTo>
                          <a:pt x="11446297" y="5815243"/>
                          <a:pt x="10889754" y="6267607"/>
                          <a:pt x="10401447" y="6353173"/>
                        </a:cubicBezTo>
                        <a:cubicBezTo>
                          <a:pt x="8797619" y="6277071"/>
                          <a:pt x="2555781" y="6329227"/>
                          <a:pt x="1047602" y="6353173"/>
                        </a:cubicBezTo>
                        <a:cubicBezTo>
                          <a:pt x="437491" y="6329352"/>
                          <a:pt x="-141397" y="5859057"/>
                          <a:pt x="0" y="5294290"/>
                        </a:cubicBezTo>
                        <a:cubicBezTo>
                          <a:pt x="46071" y="3630356"/>
                          <a:pt x="-81163" y="2748946"/>
                          <a:pt x="0" y="105888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873125" y="395065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srgbClr val="002060"/>
                </a:solidFill>
                <a:latin typeface="Calibri" panose="020F0502020204030204"/>
              </a:rPr>
              <a:t>Cho biết việc làm trong các hình dưới đây giúp phòng tránh được những bệnh gì? Giải thích vì sao?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859F5-D6F8-53AA-BFF9-6663B7107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712" y="1704974"/>
            <a:ext cx="5910263" cy="4387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74947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476250"/>
            <a:ext cx="10756900" cy="5905500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E4E1A54B-6208-4CB5-7B94-803226057153}"/>
              </a:ext>
            </a:extLst>
          </p:cNvPr>
          <p:cNvSpPr/>
          <p:nvPr/>
        </p:nvSpPr>
        <p:spPr>
          <a:xfrm flipH="1">
            <a:off x="5679438" y="2206734"/>
            <a:ext cx="5423989" cy="25176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đủ chất dinh dưỡng giúp phòng bệnh suy dinh dưỡng thấp còi hoặc thiếu máu thiếu sắt...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84B28-1AA4-9F6D-AE0D-707E054B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921" y="617267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640163-A751-E742-11BD-B1364A5B3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962" y="2190751"/>
            <a:ext cx="4046083" cy="3167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479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457200" y="257175"/>
            <a:ext cx="11017250" cy="6334125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017250"/>
                      <a:gd name="connsiteY0" fmla="*/ 1055708 h 6334125"/>
                      <a:gd name="connsiteX1" fmla="*/ 1008092 w 11017250"/>
                      <a:gd name="connsiteY1" fmla="*/ 0 h 6334125"/>
                      <a:gd name="connsiteX2" fmla="*/ 10009157 w 11017250"/>
                      <a:gd name="connsiteY2" fmla="*/ 0 h 6334125"/>
                      <a:gd name="connsiteX3" fmla="*/ 11017250 w 11017250"/>
                      <a:gd name="connsiteY3" fmla="*/ 1055708 h 6334125"/>
                      <a:gd name="connsiteX4" fmla="*/ 11017250 w 11017250"/>
                      <a:gd name="connsiteY4" fmla="*/ 5278416 h 6334125"/>
                      <a:gd name="connsiteX5" fmla="*/ 10009157 w 11017250"/>
                      <a:gd name="connsiteY5" fmla="*/ 6334125 h 6334125"/>
                      <a:gd name="connsiteX6" fmla="*/ 1008092 w 11017250"/>
                      <a:gd name="connsiteY6" fmla="*/ 6334125 h 6334125"/>
                      <a:gd name="connsiteX7" fmla="*/ 0 w 11017250"/>
                      <a:gd name="connsiteY7" fmla="*/ 5278416 h 6334125"/>
                      <a:gd name="connsiteX8" fmla="*/ 0 w 11017250"/>
                      <a:gd name="connsiteY8" fmla="*/ 1055708 h 6334125"/>
                      <a:gd name="connsiteX0" fmla="*/ 0 w 11017250"/>
                      <a:gd name="connsiteY0" fmla="*/ 1055708 h 6334125"/>
                      <a:gd name="connsiteX1" fmla="*/ 1008092 w 11017250"/>
                      <a:gd name="connsiteY1" fmla="*/ 0 h 6334125"/>
                      <a:gd name="connsiteX2" fmla="*/ 10009157 w 11017250"/>
                      <a:gd name="connsiteY2" fmla="*/ 0 h 6334125"/>
                      <a:gd name="connsiteX3" fmla="*/ 11017250 w 11017250"/>
                      <a:gd name="connsiteY3" fmla="*/ 1055708 h 6334125"/>
                      <a:gd name="connsiteX4" fmla="*/ 11017250 w 11017250"/>
                      <a:gd name="connsiteY4" fmla="*/ 5278416 h 6334125"/>
                      <a:gd name="connsiteX5" fmla="*/ 10009157 w 11017250"/>
                      <a:gd name="connsiteY5" fmla="*/ 6334125 h 6334125"/>
                      <a:gd name="connsiteX6" fmla="*/ 1008092 w 11017250"/>
                      <a:gd name="connsiteY6" fmla="*/ 6334125 h 6334125"/>
                      <a:gd name="connsiteX7" fmla="*/ 0 w 11017250"/>
                      <a:gd name="connsiteY7" fmla="*/ 5278416 h 6334125"/>
                      <a:gd name="connsiteX8" fmla="*/ 0 w 11017250"/>
                      <a:gd name="connsiteY8" fmla="*/ 1055708 h 6334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17250" h="6334125" fill="none" extrusionOk="0">
                        <a:moveTo>
                          <a:pt x="0" y="1055708"/>
                        </a:moveTo>
                        <a:cubicBezTo>
                          <a:pt x="3175" y="560447"/>
                          <a:pt x="538468" y="149025"/>
                          <a:pt x="1008092" y="0"/>
                        </a:cubicBezTo>
                        <a:cubicBezTo>
                          <a:pt x="2833417" y="91530"/>
                          <a:pt x="8720035" y="89347"/>
                          <a:pt x="10009157" y="0"/>
                        </a:cubicBezTo>
                        <a:cubicBezTo>
                          <a:pt x="10550841" y="-107557"/>
                          <a:pt x="10871654" y="427105"/>
                          <a:pt x="11017250" y="1055708"/>
                        </a:cubicBezTo>
                        <a:cubicBezTo>
                          <a:pt x="11234544" y="1572105"/>
                          <a:pt x="10883322" y="4319355"/>
                          <a:pt x="11017250" y="5278416"/>
                        </a:cubicBezTo>
                        <a:cubicBezTo>
                          <a:pt x="11048834" y="5698032"/>
                          <a:pt x="10479551" y="6233593"/>
                          <a:pt x="10009157" y="6334125"/>
                        </a:cubicBezTo>
                        <a:cubicBezTo>
                          <a:pt x="8525277" y="6378185"/>
                          <a:pt x="2594255" y="6513501"/>
                          <a:pt x="1008092" y="6334125"/>
                        </a:cubicBezTo>
                        <a:cubicBezTo>
                          <a:pt x="568530" y="6320593"/>
                          <a:pt x="-104184" y="5882674"/>
                          <a:pt x="0" y="5278416"/>
                        </a:cubicBezTo>
                        <a:cubicBezTo>
                          <a:pt x="78075" y="3543658"/>
                          <a:pt x="-58313" y="2557929"/>
                          <a:pt x="0" y="1055708"/>
                        </a:cubicBezTo>
                        <a:close/>
                      </a:path>
                      <a:path w="11017250" h="6334125" stroke="0" extrusionOk="0">
                        <a:moveTo>
                          <a:pt x="0" y="1055708"/>
                        </a:moveTo>
                        <a:cubicBezTo>
                          <a:pt x="-14176" y="551791"/>
                          <a:pt x="483379" y="-4342"/>
                          <a:pt x="1008092" y="0"/>
                        </a:cubicBezTo>
                        <a:cubicBezTo>
                          <a:pt x="2525361" y="-145233"/>
                          <a:pt x="8526732" y="-71804"/>
                          <a:pt x="10009157" y="0"/>
                        </a:cubicBezTo>
                        <a:cubicBezTo>
                          <a:pt x="10507832" y="-8590"/>
                          <a:pt x="11109976" y="471554"/>
                          <a:pt x="11017250" y="1055708"/>
                        </a:cubicBezTo>
                        <a:cubicBezTo>
                          <a:pt x="11034339" y="3085291"/>
                          <a:pt x="11172199" y="3472059"/>
                          <a:pt x="11017250" y="5278416"/>
                        </a:cubicBezTo>
                        <a:cubicBezTo>
                          <a:pt x="11031226" y="5785821"/>
                          <a:pt x="10491625" y="6303635"/>
                          <a:pt x="10009157" y="6334125"/>
                        </a:cubicBezTo>
                        <a:cubicBezTo>
                          <a:pt x="8699926" y="5837261"/>
                          <a:pt x="2890944" y="6594054"/>
                          <a:pt x="1008092" y="6334125"/>
                        </a:cubicBezTo>
                        <a:cubicBezTo>
                          <a:pt x="424315" y="6394725"/>
                          <a:pt x="-55161" y="5783859"/>
                          <a:pt x="0" y="5278416"/>
                        </a:cubicBezTo>
                        <a:cubicBezTo>
                          <a:pt x="36249" y="4029778"/>
                          <a:pt x="70333" y="1870365"/>
                          <a:pt x="0" y="1055708"/>
                        </a:cubicBezTo>
                        <a:close/>
                      </a:path>
                      <a:path w="11017250" h="6334125" fill="none" stroke="0" extrusionOk="0">
                        <a:moveTo>
                          <a:pt x="0" y="1055708"/>
                        </a:moveTo>
                        <a:cubicBezTo>
                          <a:pt x="39057" y="523382"/>
                          <a:pt x="520268" y="132117"/>
                          <a:pt x="1008092" y="0"/>
                        </a:cubicBezTo>
                        <a:cubicBezTo>
                          <a:pt x="3090376" y="93571"/>
                          <a:pt x="8692145" y="86293"/>
                          <a:pt x="10009157" y="0"/>
                        </a:cubicBezTo>
                        <a:cubicBezTo>
                          <a:pt x="10482069" y="-139640"/>
                          <a:pt x="10960823" y="339298"/>
                          <a:pt x="11017250" y="1055708"/>
                        </a:cubicBezTo>
                        <a:cubicBezTo>
                          <a:pt x="11234920" y="1398619"/>
                          <a:pt x="11002145" y="4203671"/>
                          <a:pt x="11017250" y="5278416"/>
                        </a:cubicBezTo>
                        <a:cubicBezTo>
                          <a:pt x="10981214" y="5809697"/>
                          <a:pt x="10437468" y="6242108"/>
                          <a:pt x="10009157" y="6334125"/>
                        </a:cubicBezTo>
                        <a:cubicBezTo>
                          <a:pt x="8439430" y="6154857"/>
                          <a:pt x="2499026" y="6287563"/>
                          <a:pt x="1008092" y="6334125"/>
                        </a:cubicBezTo>
                        <a:cubicBezTo>
                          <a:pt x="388097" y="6304339"/>
                          <a:pt x="-129086" y="5845815"/>
                          <a:pt x="0" y="5278416"/>
                        </a:cubicBezTo>
                        <a:cubicBezTo>
                          <a:pt x="5490" y="3758853"/>
                          <a:pt x="-96784" y="2746578"/>
                          <a:pt x="0" y="105570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E4E1A54B-6208-4CB5-7B94-803226057153}"/>
              </a:ext>
            </a:extLst>
          </p:cNvPr>
          <p:cNvSpPr/>
          <p:nvPr/>
        </p:nvSpPr>
        <p:spPr>
          <a:xfrm flipH="1">
            <a:off x="5460362" y="2371725"/>
            <a:ext cx="5598162" cy="219074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động cơ thể giúp phòng bệnh béo phì...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84B28-1AA4-9F6D-AE0D-707E054B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296" y="26484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B1718F-27E6-1830-5B70-11D84588C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949" y="1390651"/>
            <a:ext cx="2990851" cy="2262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2CFA60-3EB1-9B01-5AD7-20CF16AC4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662" y="3952874"/>
            <a:ext cx="2976563" cy="2502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7106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275</Words>
  <Application>Microsoft Office PowerPoint</Application>
  <PresentationFormat>Widescreen</PresentationFormat>
  <Paragraphs>20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等线</vt:lpstr>
      <vt:lpstr>微软雅黑</vt:lpstr>
      <vt:lpstr>#9Slide03 Arima Madurai ExtraBo</vt:lpstr>
      <vt:lpstr>Arial</vt:lpstr>
      <vt:lpstr>Calibri</vt:lpstr>
      <vt:lpstr>Calibri Light</vt:lpstr>
      <vt:lpstr>Cambria</vt:lpstr>
      <vt:lpstr>Times New Roman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17</cp:revision>
  <dcterms:created xsi:type="dcterms:W3CDTF">2024-01-30T03:54:13Z</dcterms:created>
  <dcterms:modified xsi:type="dcterms:W3CDTF">2026-04-17T08:48:51Z</dcterms:modified>
</cp:coreProperties>
</file>