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68" r:id="rId3"/>
    <p:sldId id="371" r:id="rId4"/>
    <p:sldId id="369" r:id="rId5"/>
    <p:sldId id="373" r:id="rId6"/>
    <p:sldId id="372" r:id="rId7"/>
    <p:sldId id="390" r:id="rId8"/>
    <p:sldId id="391" r:id="rId9"/>
    <p:sldId id="392" r:id="rId10"/>
    <p:sldId id="393" r:id="rId11"/>
    <p:sldId id="394" r:id="rId12"/>
    <p:sldId id="374" r:id="rId13"/>
    <p:sldId id="395" r:id="rId14"/>
    <p:sldId id="396" r:id="rId15"/>
    <p:sldId id="397" r:id="rId16"/>
    <p:sldId id="377" r:id="rId17"/>
    <p:sldId id="389" r:id="rId18"/>
    <p:sldId id="398" r:id="rId19"/>
    <p:sldId id="3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77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2026/4/23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918591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2026/4/23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901758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2026/4/23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4780027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232760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44046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2026/4/23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78461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2026/4/23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92975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2026/4/23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602348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2026/4/23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70920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2026/4/23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6867639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2026/4/23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095637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2026/4/23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8" name="Picture 7" descr="A white circle with leaves and blue text&#10;&#10;Description automatically generated">
            <a:extLst>
              <a:ext uri="{FF2B5EF4-FFF2-40B4-BE49-F238E27FC236}">
                <a16:creationId xmlns:a16="http://schemas.microsoft.com/office/drawing/2014/main" id="{1EEC6332-3E08-3945-4A2D-4D071146247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3"/>
    </p:custDataLst>
    <p:extLst>
      <p:ext uri="{BB962C8B-B14F-4D97-AF65-F5344CB8AC3E}">
        <p14:creationId xmlns:p14="http://schemas.microsoft.com/office/powerpoint/2010/main" val="3341659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sp>
        <p:nvSpPr>
          <p:cNvPr id="2" name="文本框 21">
            <a:extLst>
              <a:ext uri="{FF2B5EF4-FFF2-40B4-BE49-F238E27FC236}">
                <a16:creationId xmlns:a16="http://schemas.microsoft.com/office/drawing/2014/main" id="{03522FCD-6E97-2AC7-ABA9-BD71306DF52A}"/>
              </a:ext>
            </a:extLst>
          </p:cNvPr>
          <p:cNvSpPr txBox="1"/>
          <p:nvPr/>
        </p:nvSpPr>
        <p:spPr>
          <a:xfrm>
            <a:off x="1979049" y="1177289"/>
            <a:ext cx="7924426" cy="646331"/>
          </a:xfrm>
          <a:prstGeom prst="rect">
            <a:avLst/>
          </a:prstGeom>
          <a:noFill/>
        </p:spPr>
        <p:txBody>
          <a:bodyPr wrap="square" rtlCol="0">
            <a:spAutoFit/>
          </a:bodyPr>
          <a:lstStyle/>
          <a:p>
            <a:pPr algn="ct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Thứ</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ngày</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tháng</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 </a:t>
            </a:r>
            <a:r>
              <a:rPr lang="en-US" altLang="zh-CN" sz="3600" b="1" dirty="0" err="1">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năm</a:t>
            </a:r>
            <a:r>
              <a:rPr lang="en-US" altLang="zh-CN"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rPr>
              <a:t> …</a:t>
            </a:r>
            <a:endParaRPr lang="zh-CN" altLang="en-US" sz="3600" b="1" dirty="0">
              <a:ln w="1270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D80E5035-78C5-DD61-9E28-3DC3DB1EF805}"/>
              </a:ext>
            </a:extLst>
          </p:cNvPr>
          <p:cNvPicPr>
            <a:picLocks noChangeAspect="1"/>
          </p:cNvPicPr>
          <p:nvPr/>
        </p:nvPicPr>
        <p:blipFill>
          <a:blip r:embed="rId7"/>
          <a:stretch>
            <a:fillRect/>
          </a:stretch>
        </p:blipFill>
        <p:spPr>
          <a:xfrm>
            <a:off x="3865457" y="1633665"/>
            <a:ext cx="3889585" cy="1457070"/>
          </a:xfrm>
          <a:prstGeom prst="rect">
            <a:avLst/>
          </a:prstGeom>
        </p:spPr>
      </p:pic>
      <p:pic>
        <p:nvPicPr>
          <p:cNvPr id="6" name="Picture 5">
            <a:extLst>
              <a:ext uri="{FF2B5EF4-FFF2-40B4-BE49-F238E27FC236}">
                <a16:creationId xmlns:a16="http://schemas.microsoft.com/office/drawing/2014/main" id="{AA119F57-53F8-9DC6-C672-07EB94D4674E}"/>
              </a:ext>
            </a:extLst>
          </p:cNvPr>
          <p:cNvPicPr>
            <a:picLocks noChangeAspect="1"/>
          </p:cNvPicPr>
          <p:nvPr/>
        </p:nvPicPr>
        <p:blipFill>
          <a:blip r:embed="rId8"/>
          <a:stretch>
            <a:fillRect/>
          </a:stretch>
        </p:blipFill>
        <p:spPr>
          <a:xfrm>
            <a:off x="1656980" y="2422692"/>
            <a:ext cx="8535140" cy="1993565"/>
          </a:xfrm>
          <a:prstGeom prst="rect">
            <a:avLst/>
          </a:prstGeom>
        </p:spPr>
      </p:pic>
      <p:pic>
        <p:nvPicPr>
          <p:cNvPr id="8" name="Picture 7">
            <a:extLst>
              <a:ext uri="{FF2B5EF4-FFF2-40B4-BE49-F238E27FC236}">
                <a16:creationId xmlns:a16="http://schemas.microsoft.com/office/drawing/2014/main" id="{D826CC70-001A-3169-F0D1-1E09722398E8}"/>
              </a:ext>
            </a:extLst>
          </p:cNvPr>
          <p:cNvPicPr>
            <a:picLocks noChangeAspect="1"/>
          </p:cNvPicPr>
          <p:nvPr/>
        </p:nvPicPr>
        <p:blipFill>
          <a:blip r:embed="rId9"/>
          <a:stretch>
            <a:fillRect/>
          </a:stretch>
        </p:blipFill>
        <p:spPr>
          <a:xfrm>
            <a:off x="4875953" y="3680799"/>
            <a:ext cx="1944793" cy="963251"/>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6F5652C1-E513-CA01-7F21-11C3E4FEBC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2209800" y="695325"/>
            <a:ext cx="717232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3. Hoàn thiện sản phẩm</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57226" y="1666875"/>
            <a:ext cx="10839450" cy="101822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Dùng bút chì màu, giấy màu trang trí đèn lồng theo ý thích (Hình 7).</a:t>
            </a:r>
          </a:p>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Kiểm tra độ chắc chắn của đèn lồng và điều chỉnh (nếu cần).</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1DBCC999-72B1-C18D-4E39-D08961B9E204}"/>
              </a:ext>
            </a:extLst>
          </p:cNvPr>
          <p:cNvPicPr>
            <a:picLocks noChangeAspect="1"/>
          </p:cNvPicPr>
          <p:nvPr/>
        </p:nvPicPr>
        <p:blipFill>
          <a:blip r:embed="rId8"/>
          <a:stretch>
            <a:fillRect/>
          </a:stretch>
        </p:blipFill>
        <p:spPr>
          <a:xfrm>
            <a:off x="8724900" y="2819400"/>
            <a:ext cx="2647950" cy="1752600"/>
          </a:xfrm>
          <a:prstGeom prst="rect">
            <a:avLst/>
          </a:prstGeom>
        </p:spPr>
      </p:pic>
      <p:sp>
        <p:nvSpPr>
          <p:cNvPr id="14" name="TextBox 13">
            <a:extLst>
              <a:ext uri="{FF2B5EF4-FFF2-40B4-BE49-F238E27FC236}">
                <a16:creationId xmlns:a16="http://schemas.microsoft.com/office/drawing/2014/main" id="{884E2D6D-9947-4451-1437-9CC25AD88A49}"/>
              </a:ext>
            </a:extLst>
          </p:cNvPr>
          <p:cNvSpPr txBox="1"/>
          <p:nvPr/>
        </p:nvSpPr>
        <p:spPr>
          <a:xfrm>
            <a:off x="771526" y="2905125"/>
            <a:ext cx="8096250" cy="1944122"/>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Thu dọn và vệ sinh chỗ học tập sau khi làm xong sản phẩm.</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Sử dụng tiết kiệm vật li</a:t>
            </a:r>
            <a:r>
              <a:rPr lang="en-US" sz="2800" b="1" i="1" dirty="0">
                <a:solidFill>
                  <a:srgbClr val="002060"/>
                </a:solidFill>
                <a:latin typeface="Calibri" panose="020F0502020204030204" pitchFamily="34" charset="0"/>
                <a:cs typeface="Calibri" panose="020F0502020204030204" pitchFamily="34" charset="0"/>
              </a:rPr>
              <a:t>ệ</a:t>
            </a:r>
            <a:r>
              <a:rPr lang="vi-VN" sz="2800" b="1" i="1" dirty="0">
                <a:solidFill>
                  <a:srgbClr val="002060"/>
                </a:solidFill>
                <a:latin typeface="Calibri" panose="020F0502020204030204" pitchFamily="34" charset="0"/>
                <a:cs typeface="Calibri" panose="020F0502020204030204" pitchFamily="34" charset="0"/>
              </a:rPr>
              <a:t>u.</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2503115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32" name="组合 31"/>
          <p:cNvGrpSpPr/>
          <p:nvPr/>
        </p:nvGrpSpPr>
        <p:grpSpPr>
          <a:xfrm>
            <a:off x="1556892" y="1555750"/>
            <a:ext cx="9272842" cy="4528185"/>
            <a:chOff x="7940" y="2540"/>
            <a:chExt cx="13364" cy="7131"/>
          </a:xfrm>
        </p:grpSpPr>
        <p:grpSp>
          <p:nvGrpSpPr>
            <p:cNvPr id="13" name="组合 12"/>
            <p:cNvGrpSpPr/>
            <p:nvPr/>
          </p:nvGrpSpPr>
          <p:grpSpPr>
            <a:xfrm>
              <a:off x="12121" y="3200"/>
              <a:ext cx="9183" cy="5432"/>
              <a:chOff x="1453" y="4178"/>
              <a:chExt cx="9183" cy="5432"/>
            </a:xfrm>
          </p:grpSpPr>
          <p:sp>
            <p:nvSpPr>
              <p:cNvPr id="14" name="矩形 13"/>
              <p:cNvSpPr/>
              <p:nvPr/>
            </p:nvSpPr>
            <p:spPr>
              <a:xfrm>
                <a:off x="1453" y="4178"/>
                <a:ext cx="9183"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1864" y="4701"/>
                <a:ext cx="8772"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Hoạt</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động</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Giới</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thiệu</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sản</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phẩm</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8"/>
            <a:srcRect/>
            <a:stretch>
              <a:fillRect/>
            </a:stretch>
          </p:blipFill>
          <p:spPr>
            <a:xfrm>
              <a:off x="7940" y="2540"/>
              <a:ext cx="3673" cy="7131"/>
            </a:xfrm>
            <a:prstGeom prst="rect">
              <a:avLst/>
            </a:prstGeom>
          </p:spPr>
        </p:pic>
      </p:grpSp>
    </p:spTree>
    <p:custDataLst>
      <p:tags r:id="rId1"/>
    </p:custDataLst>
    <p:extLst>
      <p:ext uri="{BB962C8B-B14F-4D97-AF65-F5344CB8AC3E}">
        <p14:creationId xmlns:p14="http://schemas.microsoft.com/office/powerpoint/2010/main" val="2961029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15" name="Group 14">
            <a:extLst>
              <a:ext uri="{FF2B5EF4-FFF2-40B4-BE49-F238E27FC236}">
                <a16:creationId xmlns:a16="http://schemas.microsoft.com/office/drawing/2014/main" id="{F8D306D6-045D-BC2C-4C97-D984AA6D5295}"/>
              </a:ext>
            </a:extLst>
          </p:cNvPr>
          <p:cNvGrpSpPr/>
          <p:nvPr/>
        </p:nvGrpSpPr>
        <p:grpSpPr>
          <a:xfrm>
            <a:off x="-352425" y="986191"/>
            <a:ext cx="11191875" cy="5224109"/>
            <a:chOff x="-214721" y="1633891"/>
            <a:chExt cx="10844621" cy="5096285"/>
          </a:xfrm>
        </p:grpSpPr>
        <p:sp>
          <p:nvSpPr>
            <p:cNvPr id="21" name="TextBox 20">
              <a:extLst>
                <a:ext uri="{FF2B5EF4-FFF2-40B4-BE49-F238E27FC236}">
                  <a16:creationId xmlns:a16="http://schemas.microsoft.com/office/drawing/2014/main" id="{22F7DBCD-84A1-6FAF-3B9A-A63B94542103}"/>
                </a:ext>
              </a:extLst>
            </p:cNvPr>
            <p:cNvSpPr txBox="1"/>
            <p:nvPr/>
          </p:nvSpPr>
          <p:spPr>
            <a:xfrm>
              <a:off x="3714750" y="1633891"/>
              <a:ext cx="6915150" cy="2553891"/>
            </a:xfrm>
            <a:prstGeom prst="roundRect">
              <a:avLst/>
            </a:prstGeom>
            <a:solidFill>
              <a:schemeClr val="accent4">
                <a:lumMod val="40000"/>
                <a:lumOff val="6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7200" dirty="0">
                  <a:effectLst/>
                  <a:ea typeface="Times New Roman" panose="02020603050405020304" pitchFamily="18" charset="0"/>
                  <a:cs typeface="Times New Roman" panose="02020603050405020304" pitchFamily="18" charset="0"/>
                </a:rPr>
                <a:t>Trưng bày sản phẩm</a:t>
              </a:r>
              <a:endParaRPr kumimoji="0" lang="en-US" sz="41300" b="0" i="0" u="none" strike="noStrike" kern="1200" cap="none" spc="0" normalizeH="0" baseline="0" noProof="0" dirty="0">
                <a:ln>
                  <a:noFill/>
                </a:ln>
                <a:solidFill>
                  <a:prstClr val="black"/>
                </a:solidFill>
                <a:effectLst/>
                <a:uLnTx/>
                <a:uFillTx/>
                <a:cs typeface="Times New Roman" panose="02020603050405020304" pitchFamily="18" charset="0"/>
              </a:endParaRPr>
            </a:p>
          </p:txBody>
        </p:sp>
        <p:pic>
          <p:nvPicPr>
            <p:cNvPr id="27" name="Picture 26">
              <a:extLst>
                <a:ext uri="{FF2B5EF4-FFF2-40B4-BE49-F238E27FC236}">
                  <a16:creationId xmlns:a16="http://schemas.microsoft.com/office/drawing/2014/main" id="{25FA379E-6B56-A828-8DC4-2753C4BC75AE}"/>
                </a:ext>
              </a:extLst>
            </p:cNvPr>
            <p:cNvPicPr>
              <a:picLocks noChangeAspect="1"/>
            </p:cNvPicPr>
            <p:nvPr/>
          </p:nvPicPr>
          <p:blipFill rotWithShape="1">
            <a:blip r:embed="rId8">
              <a:extLst>
                <a:ext uri="{28A0092B-C50C-407E-A947-70E740481C1C}">
                  <a14:useLocalDpi xmlns:a14="http://schemas.microsoft.com/office/drawing/2010/main" val="0"/>
                </a:ext>
              </a:extLst>
            </a:blip>
            <a:srcRect l="34156" t="5079" r="28961" b="40202"/>
            <a:stretch/>
          </p:blipFill>
          <p:spPr>
            <a:xfrm flipH="1">
              <a:off x="-214721" y="2510873"/>
              <a:ext cx="5056042" cy="4219303"/>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1123951" y="133350"/>
            <a:ext cx="10220324" cy="12287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srgbClr val="002060"/>
                </a:solidFill>
              </a:rPr>
              <a:t>Em cùng các bạn đánh giá sản phẩm vừa làm được theo các yêu cầu dưới đây.</a:t>
            </a:r>
            <a:endParaRPr kumimoji="0" lang="en-US" sz="3600" b="0" i="0" u="none" strike="noStrike" kern="1200" cap="none" spc="0" normalizeH="0" baseline="0" noProof="0" dirty="0">
              <a:ln>
                <a:noFill/>
              </a:ln>
              <a:solidFill>
                <a:srgbClr val="002060"/>
              </a:solidFill>
              <a:effectLst/>
              <a:uLnTx/>
              <a:uFillTx/>
              <a:latin typeface="Calibri"/>
              <a:ea typeface="微软雅黑"/>
            </a:endParaRPr>
          </a:p>
        </p:txBody>
      </p:sp>
      <p:pic>
        <p:nvPicPr>
          <p:cNvPr id="13" name="Picture 12">
            <a:extLst>
              <a:ext uri="{FF2B5EF4-FFF2-40B4-BE49-F238E27FC236}">
                <a16:creationId xmlns:a16="http://schemas.microsoft.com/office/drawing/2014/main" id="{9BBFA8C7-E27A-9FA4-DE20-F4D13DE88E28}"/>
              </a:ext>
            </a:extLst>
          </p:cNvPr>
          <p:cNvPicPr>
            <a:picLocks noChangeAspect="1"/>
          </p:cNvPicPr>
          <p:nvPr/>
        </p:nvPicPr>
        <p:blipFill>
          <a:blip r:embed="rId8"/>
          <a:stretch>
            <a:fillRect/>
          </a:stretch>
        </p:blipFill>
        <p:spPr>
          <a:xfrm>
            <a:off x="2386012" y="1757362"/>
            <a:ext cx="7335401" cy="4291013"/>
          </a:xfrm>
          <a:prstGeom prst="rect">
            <a:avLst/>
          </a:prstGeom>
        </p:spPr>
      </p:pic>
    </p:spTree>
    <p:custDataLst>
      <p:tags r:id="rId1"/>
    </p:custDataLst>
    <p:extLst>
      <p:ext uri="{BB962C8B-B14F-4D97-AF65-F5344CB8AC3E}">
        <p14:creationId xmlns:p14="http://schemas.microsoft.com/office/powerpoint/2010/main" val="1487650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619124" y="133350"/>
            <a:ext cx="11153775" cy="8667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2060"/>
                </a:solidFill>
              </a:rPr>
              <a:t>- Hãy tính toán chi phí để làm được chiếc đèn lồng trên.</a:t>
            </a:r>
            <a:endParaRPr kumimoji="0" lang="en-US" sz="3200" b="1" i="0" u="none" strike="noStrike" kern="1200" cap="none" spc="0" normalizeH="0" baseline="0" noProof="0" dirty="0">
              <a:ln>
                <a:noFill/>
              </a:ln>
              <a:solidFill>
                <a:srgbClr val="002060"/>
              </a:solidFill>
              <a:effectLst/>
              <a:uLnTx/>
              <a:uFillTx/>
              <a:latin typeface="Calibri"/>
              <a:ea typeface="微软雅黑"/>
            </a:endParaRPr>
          </a:p>
        </p:txBody>
      </p:sp>
      <p:graphicFrame>
        <p:nvGraphicFramePr>
          <p:cNvPr id="7" name="Table 6">
            <a:extLst>
              <a:ext uri="{FF2B5EF4-FFF2-40B4-BE49-F238E27FC236}">
                <a16:creationId xmlns:a16="http://schemas.microsoft.com/office/drawing/2014/main" id="{406964BF-2D8C-F885-6D28-3754D81C376D}"/>
              </a:ext>
            </a:extLst>
          </p:cNvPr>
          <p:cNvGraphicFramePr>
            <a:graphicFrameLocks noGrp="1"/>
          </p:cNvGraphicFramePr>
          <p:nvPr>
            <p:extLst>
              <p:ext uri="{D42A27DB-BD31-4B8C-83A1-F6EECF244321}">
                <p14:modId xmlns:p14="http://schemas.microsoft.com/office/powerpoint/2010/main" val="2011994122"/>
              </p:ext>
            </p:extLst>
          </p:nvPr>
        </p:nvGraphicFramePr>
        <p:xfrm>
          <a:off x="1457324" y="1600200"/>
          <a:ext cx="9591676" cy="3251836"/>
        </p:xfrm>
        <a:graphic>
          <a:graphicData uri="http://schemas.openxmlformats.org/drawingml/2006/table">
            <a:tbl>
              <a:tblPr/>
              <a:tblGrid>
                <a:gridCol w="2397919">
                  <a:extLst>
                    <a:ext uri="{9D8B030D-6E8A-4147-A177-3AD203B41FA5}">
                      <a16:colId xmlns:a16="http://schemas.microsoft.com/office/drawing/2014/main" val="3866922555"/>
                    </a:ext>
                  </a:extLst>
                </a:gridCol>
                <a:gridCol w="2397919">
                  <a:extLst>
                    <a:ext uri="{9D8B030D-6E8A-4147-A177-3AD203B41FA5}">
                      <a16:colId xmlns:a16="http://schemas.microsoft.com/office/drawing/2014/main" val="1373519378"/>
                    </a:ext>
                  </a:extLst>
                </a:gridCol>
                <a:gridCol w="2397919">
                  <a:extLst>
                    <a:ext uri="{9D8B030D-6E8A-4147-A177-3AD203B41FA5}">
                      <a16:colId xmlns:a16="http://schemas.microsoft.com/office/drawing/2014/main" val="459942083"/>
                    </a:ext>
                  </a:extLst>
                </a:gridCol>
                <a:gridCol w="2397919">
                  <a:extLst>
                    <a:ext uri="{9D8B030D-6E8A-4147-A177-3AD203B41FA5}">
                      <a16:colId xmlns:a16="http://schemas.microsoft.com/office/drawing/2014/main" val="1778957460"/>
                    </a:ext>
                  </a:extLst>
                </a:gridCol>
              </a:tblGrid>
              <a:tr h="559501">
                <a:tc gridSpan="4">
                  <a:txBody>
                    <a:bodyPr/>
                    <a:lstStyle/>
                    <a:p>
                      <a:pPr algn="ctr" fontAlgn="t"/>
                      <a:r>
                        <a:rPr lang="en-US" sz="3200" dirty="0" err="1">
                          <a:effectLst/>
                          <a:latin typeface="Calibri" panose="020F0502020204030204" pitchFamily="34" charset="0"/>
                          <a:cs typeface="Calibri" panose="020F0502020204030204" pitchFamily="34" charset="0"/>
                        </a:rPr>
                        <a:t>Bảng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tính</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toán</a:t>
                      </a:r>
                      <a:r>
                        <a:rPr lang="en-US" sz="3200" dirty="0">
                          <a:effectLst/>
                          <a:latin typeface="Calibri" panose="020F0502020204030204" pitchFamily="34" charset="0"/>
                          <a:cs typeface="Calibri" panose="020F0502020204030204" pitchFamily="34" charset="0"/>
                        </a:rPr>
                        <a:t> chi </a:t>
                      </a:r>
                      <a:r>
                        <a:rPr lang="en-US" sz="3200" dirty="0" err="1">
                          <a:effectLst/>
                          <a:latin typeface="Calibri" panose="020F0502020204030204" pitchFamily="34" charset="0"/>
                          <a:cs typeface="Calibri" panose="020F0502020204030204" pitchFamily="34" charset="0"/>
                        </a:rPr>
                        <a:t>phí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làm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đèn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lồng</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C09B16"/>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914968"/>
                  </a:ext>
                </a:extLst>
              </a:tr>
              <a:tr h="559501">
                <a:tc>
                  <a:txBody>
                    <a:bodyPr/>
                    <a:lstStyle/>
                    <a:p>
                      <a:pPr algn="ctr" fontAlgn="t"/>
                      <a:r>
                        <a:rPr lang="en-US" sz="3200">
                          <a:effectLst/>
                          <a:latin typeface="Calibri" panose="020F0502020204030204" pitchFamily="34" charset="0"/>
                          <a:cs typeface="Calibri" panose="020F0502020204030204" pitchFamily="34" charset="0"/>
                        </a:rPr>
                        <a:t>Vật liệu</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vi-VN" sz="3200">
                          <a:effectLst/>
                          <a:latin typeface="Calibri" panose="020F0502020204030204" pitchFamily="34" charset="0"/>
                          <a:cs typeface="Calibri" panose="020F0502020204030204" pitchFamily="34" charset="0"/>
                        </a:rPr>
                        <a:t>Số lượng</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Giá</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Tổng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81294986"/>
                  </a:ext>
                </a:extLst>
              </a:tr>
              <a:tr h="1013832">
                <a:tc>
                  <a:txBody>
                    <a:bodyPr/>
                    <a:lstStyle/>
                    <a:p>
                      <a:pPr algn="ctr" fontAlgn="t"/>
                      <a:r>
                        <a:rPr lang="en-US" sz="3200">
                          <a:effectLst/>
                          <a:latin typeface="Calibri" panose="020F0502020204030204" pitchFamily="34" charset="0"/>
                          <a:cs typeface="Calibri" panose="020F0502020204030204" pitchFamily="34" charset="0"/>
                        </a:rPr>
                        <a:t>Giấy bìa màu</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2</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1 000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2 000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extLst>
                  <a:ext uri="{0D108BD9-81ED-4DB2-BD59-A6C34878D82A}">
                    <a16:rowId xmlns:a16="http://schemas.microsoft.com/office/drawing/2014/main" val="1342140782"/>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628854765"/>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1460657216"/>
                  </a:ext>
                </a:extLst>
              </a:tr>
            </a:tbl>
          </a:graphicData>
        </a:graphic>
      </p:graphicFrame>
    </p:spTree>
    <p:custDataLst>
      <p:tags r:id="rId1"/>
    </p:custDataLst>
    <p:extLst>
      <p:ext uri="{BB962C8B-B14F-4D97-AF65-F5344CB8AC3E}">
        <p14:creationId xmlns:p14="http://schemas.microsoft.com/office/powerpoint/2010/main" val="1083702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aphicFrame>
        <p:nvGraphicFramePr>
          <p:cNvPr id="8" name="Table 7">
            <a:extLst>
              <a:ext uri="{FF2B5EF4-FFF2-40B4-BE49-F238E27FC236}">
                <a16:creationId xmlns:a16="http://schemas.microsoft.com/office/drawing/2014/main" id="{12D575CE-1D0E-C1EF-DDF7-7733F3A5AD7E}"/>
              </a:ext>
            </a:extLst>
          </p:cNvPr>
          <p:cNvGraphicFramePr>
            <a:graphicFrameLocks noGrp="1"/>
          </p:cNvGraphicFramePr>
          <p:nvPr>
            <p:extLst>
              <p:ext uri="{D42A27DB-BD31-4B8C-83A1-F6EECF244321}">
                <p14:modId xmlns:p14="http://schemas.microsoft.com/office/powerpoint/2010/main" val="3528528795"/>
              </p:ext>
            </p:extLst>
          </p:nvPr>
        </p:nvGraphicFramePr>
        <p:xfrm>
          <a:off x="1562100" y="1247775"/>
          <a:ext cx="9182100" cy="4352927"/>
        </p:xfrm>
        <a:graphic>
          <a:graphicData uri="http://schemas.openxmlformats.org/drawingml/2006/table">
            <a:tbl>
              <a:tblPr/>
              <a:tblGrid>
                <a:gridCol w="2295525">
                  <a:extLst>
                    <a:ext uri="{9D8B030D-6E8A-4147-A177-3AD203B41FA5}">
                      <a16:colId xmlns:a16="http://schemas.microsoft.com/office/drawing/2014/main" val="2325568389"/>
                    </a:ext>
                  </a:extLst>
                </a:gridCol>
                <a:gridCol w="2295525">
                  <a:extLst>
                    <a:ext uri="{9D8B030D-6E8A-4147-A177-3AD203B41FA5}">
                      <a16:colId xmlns:a16="http://schemas.microsoft.com/office/drawing/2014/main" val="113080090"/>
                    </a:ext>
                  </a:extLst>
                </a:gridCol>
                <a:gridCol w="2295525">
                  <a:extLst>
                    <a:ext uri="{9D8B030D-6E8A-4147-A177-3AD203B41FA5}">
                      <a16:colId xmlns:a16="http://schemas.microsoft.com/office/drawing/2014/main" val="3170418678"/>
                    </a:ext>
                  </a:extLst>
                </a:gridCol>
                <a:gridCol w="2295525">
                  <a:extLst>
                    <a:ext uri="{9D8B030D-6E8A-4147-A177-3AD203B41FA5}">
                      <a16:colId xmlns:a16="http://schemas.microsoft.com/office/drawing/2014/main" val="811458586"/>
                    </a:ext>
                  </a:extLst>
                </a:gridCol>
              </a:tblGrid>
              <a:tr h="657139">
                <a:tc gridSpan="4">
                  <a:txBody>
                    <a:bodyPr/>
                    <a:lstStyle/>
                    <a:p>
                      <a:pPr algn="ctr" fontAlgn="t"/>
                      <a:r>
                        <a:rPr lang="en-US" sz="2800" b="1" dirty="0" err="1">
                          <a:effectLst/>
                        </a:rPr>
                        <a:t>Bảng</a:t>
                      </a:r>
                      <a:r>
                        <a:rPr lang="en-US" sz="2800" b="1" dirty="0">
                          <a:effectLst/>
                        </a:rPr>
                        <a:t> </a:t>
                      </a:r>
                      <a:r>
                        <a:rPr lang="en-US" sz="2800" b="1" dirty="0" err="1">
                          <a:effectLst/>
                        </a:rPr>
                        <a:t>tính</a:t>
                      </a:r>
                      <a:r>
                        <a:rPr lang="en-US" sz="2800" b="1" dirty="0">
                          <a:effectLst/>
                        </a:rPr>
                        <a:t> </a:t>
                      </a:r>
                      <a:r>
                        <a:rPr lang="en-US" sz="2800" b="1" dirty="0" err="1">
                          <a:effectLst/>
                        </a:rPr>
                        <a:t>toán</a:t>
                      </a:r>
                      <a:r>
                        <a:rPr lang="en-US" sz="2800" b="1" dirty="0">
                          <a:effectLst/>
                        </a:rPr>
                        <a:t> chi </a:t>
                      </a:r>
                      <a:r>
                        <a:rPr lang="en-US" sz="2800" b="1" dirty="0" err="1">
                          <a:effectLst/>
                        </a:rPr>
                        <a:t>phí</a:t>
                      </a:r>
                      <a:r>
                        <a:rPr lang="en-US" sz="2800" b="1" dirty="0">
                          <a:effectLst/>
                        </a:rPr>
                        <a:t> </a:t>
                      </a:r>
                      <a:r>
                        <a:rPr lang="en-US" sz="2800" b="1" dirty="0" err="1">
                          <a:effectLst/>
                        </a:rPr>
                        <a:t>làm</a:t>
                      </a:r>
                      <a:r>
                        <a:rPr lang="en-US" sz="2800" b="1" dirty="0">
                          <a:effectLst/>
                        </a:rPr>
                        <a:t> </a:t>
                      </a:r>
                      <a:r>
                        <a:rPr lang="en-US" sz="2800" b="1" dirty="0" err="1">
                          <a:effectLst/>
                        </a:rPr>
                        <a:t>đèn</a:t>
                      </a:r>
                      <a:r>
                        <a:rPr lang="en-US" sz="2800" b="1" dirty="0">
                          <a:effectLst/>
                        </a:rPr>
                        <a:t> </a:t>
                      </a:r>
                      <a:r>
                        <a:rPr lang="en-US" sz="2800" b="1" dirty="0" err="1">
                          <a:effectLst/>
                        </a:rPr>
                        <a:t>lồng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640316"/>
                  </a:ext>
                </a:extLst>
              </a:tr>
              <a:tr h="657139">
                <a:tc>
                  <a:txBody>
                    <a:bodyPr/>
                    <a:lstStyle/>
                    <a:p>
                      <a:pPr algn="ctr" fontAlgn="t"/>
                      <a:r>
                        <a:rPr lang="en-US" sz="2800" b="1">
                          <a:effectLst/>
                        </a:rPr>
                        <a:t>Vật liệu</a:t>
                      </a:r>
                      <a:endParaRPr lang="en-US" sz="280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vi-VN" sz="2800" b="1" dirty="0">
                          <a:effectLst/>
                        </a:rPr>
                        <a:t>Số lượng</a:t>
                      </a:r>
                      <a:endParaRPr lang="vi-VN"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Giá</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Tổng</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42064565"/>
                  </a:ext>
                </a:extLst>
              </a:tr>
              <a:tr h="1190755">
                <a:tc>
                  <a:txBody>
                    <a:bodyPr/>
                    <a:lstStyle/>
                    <a:p>
                      <a:pPr algn="ctr" fontAlgn="t"/>
                      <a:r>
                        <a:rPr lang="en-US" sz="2800">
                          <a:effectLst/>
                        </a:rPr>
                        <a:t>Giấy bìa màu</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04844637"/>
                  </a:ext>
                </a:extLst>
              </a:tr>
              <a:tr h="1190755">
                <a:tc>
                  <a:txBody>
                    <a:bodyPr/>
                    <a:lstStyle/>
                    <a:p>
                      <a:pPr algn="ctr" fontAlgn="t"/>
                      <a:r>
                        <a:rPr lang="en-US" sz="2800">
                          <a:effectLst/>
                        </a:rPr>
                        <a:t>Băng dính hai mặt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8201540"/>
                  </a:ext>
                </a:extLst>
              </a:tr>
              <a:tr h="657139">
                <a:tc gridSpan="3">
                  <a:txBody>
                    <a:bodyPr/>
                    <a:lstStyle/>
                    <a:p>
                      <a:pPr algn="r" fontAlgn="t"/>
                      <a:r>
                        <a:rPr lang="en-US" sz="2800" b="1" dirty="0" err="1">
                          <a:effectLst/>
                        </a:rPr>
                        <a:t>Tổng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fontAlgn="t"/>
                      <a:r>
                        <a:rPr lang="en-US" sz="2800" b="1" dirty="0">
                          <a:effectLst/>
                        </a:rPr>
                        <a:t>4 000 </a:t>
                      </a:r>
                      <a:r>
                        <a:rPr lang="en-US" sz="2800" b="1" dirty="0" err="1">
                          <a:effectLst/>
                        </a:rPr>
                        <a:t>đồng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88708855"/>
                  </a:ext>
                </a:extLst>
              </a:tr>
            </a:tbl>
          </a:graphicData>
        </a:graphic>
      </p:graphicFrame>
    </p:spTree>
    <p:custDataLst>
      <p:tags r:id="rId1"/>
    </p:custDataLst>
    <p:extLst>
      <p:ext uri="{BB962C8B-B14F-4D97-AF65-F5344CB8AC3E}">
        <p14:creationId xmlns:p14="http://schemas.microsoft.com/office/powerpoint/2010/main" val="2789204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2" name="Picture 1">
            <a:extLst>
              <a:ext uri="{FF2B5EF4-FFF2-40B4-BE49-F238E27FC236}">
                <a16:creationId xmlns:a16="http://schemas.microsoft.com/office/drawing/2014/main" id="{588152AC-E3F7-E0C3-AFDB-C770A77E26FB}"/>
              </a:ext>
            </a:extLst>
          </p:cNvPr>
          <p:cNvPicPr>
            <a:picLocks noChangeAspect="1"/>
          </p:cNvPicPr>
          <p:nvPr/>
        </p:nvPicPr>
        <p:blipFill>
          <a:blip r:embed="rId8"/>
          <a:stretch>
            <a:fillRect/>
          </a:stretch>
        </p:blipFill>
        <p:spPr>
          <a:xfrm>
            <a:off x="3666540" y="1848452"/>
            <a:ext cx="4706520" cy="369449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8"/>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8"/>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Hãy chia sẻ cho bạn bè và người thân về chiếc đèn em vừa làm được.</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43" name="图片 42" descr="组 8"/>
          <p:cNvPicPr>
            <a:picLocks noChangeAspect="1"/>
          </p:cNvPicPr>
          <p:nvPr/>
        </p:nvPicPr>
        <p:blipFill>
          <a:blip r:embed="rId9"/>
          <a:stretch>
            <a:fillRect/>
          </a:stretch>
        </p:blipFill>
        <p:spPr>
          <a:xfrm>
            <a:off x="1918970" y="-798195"/>
            <a:ext cx="8601075" cy="413829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8"/>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8"/>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Nếu muốn đèn sáng, em cần lắm thêm bộ phận hoặc chi tiết nào?</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43" name="图片 42" descr="组 8"/>
          <p:cNvPicPr>
            <a:picLocks noChangeAspect="1"/>
          </p:cNvPicPr>
          <p:nvPr/>
        </p:nvPicPr>
        <p:blipFill>
          <a:blip r:embed="rId9"/>
          <a:stretch>
            <a:fillRect/>
          </a:stretch>
        </p:blipFill>
        <p:spPr>
          <a:xfrm>
            <a:off x="1918970" y="-798195"/>
            <a:ext cx="8601075" cy="4138295"/>
          </a:xfrm>
          <a:prstGeom prst="rect">
            <a:avLst/>
          </a:prstGeom>
        </p:spPr>
      </p:pic>
      <p:sp>
        <p:nvSpPr>
          <p:cNvPr id="7" name="TextBox 6">
            <a:extLst>
              <a:ext uri="{FF2B5EF4-FFF2-40B4-BE49-F238E27FC236}">
                <a16:creationId xmlns:a16="http://schemas.microsoft.com/office/drawing/2014/main" id="{9167114F-CBEA-4A4E-BF3B-E78BA8E7E8AC}"/>
              </a:ext>
            </a:extLst>
          </p:cNvPr>
          <p:cNvSpPr txBox="1"/>
          <p:nvPr/>
        </p:nvSpPr>
        <p:spPr>
          <a:xfrm>
            <a:off x="2314575" y="5076825"/>
            <a:ext cx="7943850" cy="1200329"/>
          </a:xfrm>
          <a:prstGeom prst="rect">
            <a:avLst/>
          </a:prstGeom>
          <a:noFill/>
        </p:spPr>
        <p:txBody>
          <a:bodyPr wrap="square" rtlCol="0">
            <a:spAutoFit/>
          </a:bodyPr>
          <a:lstStyle/>
          <a:p>
            <a:pPr algn="ctr"/>
            <a:r>
              <a:rPr lang="en-US" sz="3600" b="1" i="0" dirty="0" err="1">
                <a:solidFill>
                  <a:srgbClr val="FF0000"/>
                </a:solidFill>
                <a:effectLst/>
                <a:latin typeface="Calibri" panose="020F0502020204030204" pitchFamily="34" charset="0"/>
                <a:cs typeface="Calibri" panose="020F0502020204030204" pitchFamily="34" charset="0"/>
              </a:rPr>
              <a:t>Nếu</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muốn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sáng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em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cần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lắp</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thêm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bộ</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phận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đáy</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lồng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để</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đựng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nến</a:t>
            </a:r>
            <a:r>
              <a:rPr lang="en-US" sz="3600" b="1" i="0" dirty="0">
                <a:solidFill>
                  <a:srgbClr val="FF0000"/>
                </a:solidFill>
                <a:effectLst/>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35264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839"/>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2" name="Picture 1">
            <a:extLst>
              <a:ext uri="{FF2B5EF4-FFF2-40B4-BE49-F238E27FC236}">
                <a16:creationId xmlns:a16="http://schemas.microsoft.com/office/drawing/2014/main" id="{F9E96221-A269-2280-4347-15E20B2FE080}"/>
              </a:ext>
            </a:extLst>
          </p:cNvPr>
          <p:cNvPicPr>
            <a:picLocks noChangeAspect="1"/>
          </p:cNvPicPr>
          <p:nvPr/>
        </p:nvPicPr>
        <p:blipFill>
          <a:blip r:embed="rId8"/>
          <a:stretch>
            <a:fillRect/>
          </a:stretch>
        </p:blipFill>
        <p:spPr>
          <a:xfrm>
            <a:off x="3700444" y="1547447"/>
            <a:ext cx="4810161" cy="402980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CA0DC44F-2025-BE60-EC3C-2D7BD4D4FE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609283" y="497205"/>
            <a:ext cx="10973435" cy="5863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34" name="组合 33"/>
          <p:cNvGrpSpPr/>
          <p:nvPr/>
        </p:nvGrpSpPr>
        <p:grpSpPr>
          <a:xfrm>
            <a:off x="0" y="3616325"/>
            <a:ext cx="12192000" cy="3241675"/>
            <a:chOff x="0" y="5695"/>
            <a:chExt cx="19200" cy="5105"/>
          </a:xfrm>
        </p:grpSpPr>
        <p:pic>
          <p:nvPicPr>
            <p:cNvPr id="32" name="图片 31" descr="组 4"/>
            <p:cNvPicPr>
              <a:picLocks noChangeAspect="1"/>
            </p:cNvPicPr>
            <p:nvPr/>
          </p:nvPicPr>
          <p:blipFill>
            <a:blip r:embed="rId4"/>
            <a:stretch>
              <a:fillRect/>
            </a:stretch>
          </p:blipFill>
          <p:spPr>
            <a:xfrm>
              <a:off x="14583" y="5695"/>
              <a:ext cx="4617" cy="5105"/>
            </a:xfrm>
            <a:prstGeom prst="rect">
              <a:avLst/>
            </a:prstGeom>
          </p:spPr>
        </p:pic>
        <p:pic>
          <p:nvPicPr>
            <p:cNvPr id="33" name="图片 32" descr="组 4"/>
            <p:cNvPicPr>
              <a:picLocks noChangeAspect="1"/>
            </p:cNvPicPr>
            <p:nvPr/>
          </p:nvPicPr>
          <p:blipFill>
            <a:blip r:embed="rId4"/>
            <a:stretch>
              <a:fillRect/>
            </a:stretch>
          </p:blipFill>
          <p:spPr>
            <a:xfrm flipH="1">
              <a:off x="0" y="5695"/>
              <a:ext cx="4609" cy="5097"/>
            </a:xfrm>
            <a:prstGeom prst="rect">
              <a:avLst/>
            </a:prstGeom>
          </p:spPr>
        </p:pic>
      </p:grpSp>
      <p:grpSp>
        <p:nvGrpSpPr>
          <p:cNvPr id="37" name="组合 36"/>
          <p:cNvGrpSpPr/>
          <p:nvPr/>
        </p:nvGrpSpPr>
        <p:grpSpPr>
          <a:xfrm>
            <a:off x="0" y="635"/>
            <a:ext cx="12191365" cy="1518920"/>
            <a:chOff x="0" y="1"/>
            <a:chExt cx="19199" cy="2392"/>
          </a:xfrm>
        </p:grpSpPr>
        <p:pic>
          <p:nvPicPr>
            <p:cNvPr id="35" name="图片 34" descr="组 5"/>
            <p:cNvPicPr>
              <a:picLocks noChangeAspect="1"/>
            </p:cNvPicPr>
            <p:nvPr/>
          </p:nvPicPr>
          <p:blipFill>
            <a:blip r:embed="rId5"/>
            <a:srcRect t="25834"/>
            <a:stretch>
              <a:fillRect/>
            </a:stretch>
          </p:blipFill>
          <p:spPr>
            <a:xfrm>
              <a:off x="0" y="1"/>
              <a:ext cx="6777" cy="2392"/>
            </a:xfrm>
            <a:prstGeom prst="rect">
              <a:avLst/>
            </a:prstGeom>
          </p:spPr>
        </p:pic>
        <p:pic>
          <p:nvPicPr>
            <p:cNvPr id="36" name="图片 35" descr="组 5"/>
            <p:cNvPicPr>
              <a:picLocks noChangeAspect="1"/>
            </p:cNvPicPr>
            <p:nvPr/>
          </p:nvPicPr>
          <p:blipFill>
            <a:blip r:embed="rId5"/>
            <a:srcRect t="25834"/>
            <a:stretch>
              <a:fillRect/>
            </a:stretch>
          </p:blipFill>
          <p:spPr>
            <a:xfrm flipH="1">
              <a:off x="13041" y="13"/>
              <a:ext cx="6159" cy="2174"/>
            </a:xfrm>
            <a:prstGeom prst="rect">
              <a:avLst/>
            </a:prstGeom>
          </p:spPr>
        </p:pic>
      </p:grpSp>
      <p:pic>
        <p:nvPicPr>
          <p:cNvPr id="39" name="图片 38" descr="组 9"/>
          <p:cNvPicPr>
            <a:picLocks noChangeAspect="1"/>
          </p:cNvPicPr>
          <p:nvPr/>
        </p:nvPicPr>
        <p:blipFill>
          <a:blip r:embed="rId6"/>
          <a:stretch>
            <a:fillRect/>
          </a:stretch>
        </p:blipFill>
        <p:spPr>
          <a:xfrm>
            <a:off x="10697845" y="2199005"/>
            <a:ext cx="2301875" cy="960120"/>
          </a:xfrm>
          <a:prstGeom prst="rect">
            <a:avLst/>
          </a:prstGeom>
        </p:spPr>
      </p:pic>
      <p:pic>
        <p:nvPicPr>
          <p:cNvPr id="2" name="Picture 1">
            <a:extLst>
              <a:ext uri="{FF2B5EF4-FFF2-40B4-BE49-F238E27FC236}">
                <a16:creationId xmlns:a16="http://schemas.microsoft.com/office/drawing/2014/main" id="{6E42B10E-6145-2926-49D8-C52A05F1A6C7}"/>
              </a:ext>
            </a:extLst>
          </p:cNvPr>
          <p:cNvPicPr>
            <a:picLocks noChangeAspect="1"/>
          </p:cNvPicPr>
          <p:nvPr/>
        </p:nvPicPr>
        <p:blipFill>
          <a:blip r:embed="rId7"/>
          <a:stretch>
            <a:fillRect/>
          </a:stretch>
        </p:blipFill>
        <p:spPr>
          <a:xfrm>
            <a:off x="1708458" y="1676400"/>
            <a:ext cx="8702304" cy="304544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pic>
        <p:nvPicPr>
          <p:cNvPr id="29" name="图片 28" descr="组 11"/>
          <p:cNvPicPr>
            <a:picLocks noChangeAspect="1"/>
          </p:cNvPicPr>
          <p:nvPr/>
        </p:nvPicPr>
        <p:blipFill>
          <a:blip r:embed="rId8"/>
          <a:stretch>
            <a:fillRect/>
          </a:stretch>
        </p:blipFill>
        <p:spPr>
          <a:xfrm>
            <a:off x="0" y="219075"/>
            <a:ext cx="12192000" cy="5930900"/>
          </a:xfrm>
          <a:prstGeom prst="rect">
            <a:avLst/>
          </a:prstGeom>
        </p:spPr>
      </p:pic>
      <p:pic>
        <p:nvPicPr>
          <p:cNvPr id="7" name="Picture 2" descr="Cute girl walking with friend cartoon art illustration">
            <a:extLst>
              <a:ext uri="{FF2B5EF4-FFF2-40B4-BE49-F238E27FC236}">
                <a16:creationId xmlns:a16="http://schemas.microsoft.com/office/drawing/2014/main" id="{E4D6945F-4EA7-8057-26DD-04988204DD3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57827" y1="54691" x2="57827" y2="54691"/>
                        <a14:foregroundMark x1="58307" y1="51697" x2="61342" y2="60080"/>
                        <a14:foregroundMark x1="58626" y1="67864" x2="58466" y2="71257"/>
                        <a14:foregroundMark x1="38658" y1="67465" x2="41693" y2="70060"/>
                        <a14:foregroundMark x1="34665" y1="80838" x2="34665" y2="80838"/>
                        <a14:foregroundMark x1="35783" y1="88822" x2="35783" y2="88822"/>
                        <a14:foregroundMark x1="36422" y1="87824" x2="36422" y2="86427"/>
                        <a14:foregroundMark x1="58307" y1="78044" x2="58626" y2="83433"/>
                        <a14:foregroundMark x1="55751" y1="79441" x2="56869" y2="85429"/>
                        <a14:foregroundMark x1="67572" y1="76447" x2="69010" y2="82435"/>
                      </a14:backgroundRemoval>
                    </a14:imgEffect>
                  </a14:imgLayer>
                </a14:imgProps>
              </a:ext>
              <a:ext uri="{28A0092B-C50C-407E-A947-70E740481C1C}">
                <a14:useLocalDpi xmlns:a14="http://schemas.microsoft.com/office/drawing/2010/main" val="0"/>
              </a:ext>
            </a:extLst>
          </a:blip>
          <a:srcRect/>
          <a:stretch>
            <a:fillRect/>
          </a:stretch>
        </p:blipFill>
        <p:spPr bwMode="auto">
          <a:xfrm>
            <a:off x="0" y="3244548"/>
            <a:ext cx="4668147" cy="373601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377E20C3-4DCC-FADD-D761-24133472FB62}"/>
              </a:ext>
            </a:extLst>
          </p:cNvPr>
          <p:cNvSpPr/>
          <p:nvPr/>
        </p:nvSpPr>
        <p:spPr>
          <a:xfrm>
            <a:off x="2179117" y="1114425"/>
            <a:ext cx="7517334" cy="18002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err="1">
                <a:latin typeface="Calibri" panose="020F0502020204030204" pitchFamily="34" charset="0"/>
                <a:cs typeface="Calibri" panose="020F0502020204030204" pitchFamily="34" charset="0"/>
              </a:rPr>
              <a:t>Các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em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thấy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phố</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đèn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lồng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đẹp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không</a:t>
            </a:r>
            <a:r>
              <a:rPr lang="en-US" sz="3600" b="1" dirty="0">
                <a:latin typeface="Calibri" panose="020F0502020204030204" pitchFamily="34" charset="0"/>
                <a:cs typeface="Calibri" panose="020F0502020204030204" pitchFamily="34" charset="0"/>
              </a:rPr>
              <a:t> ?</a:t>
            </a:r>
          </a:p>
        </p:txBody>
      </p:sp>
      <p:sp>
        <p:nvSpPr>
          <p:cNvPr id="14" name="Speech Bubble: Oval 13">
            <a:extLst>
              <a:ext uri="{FF2B5EF4-FFF2-40B4-BE49-F238E27FC236}">
                <a16:creationId xmlns:a16="http://schemas.microsoft.com/office/drawing/2014/main" id="{B84400C4-705E-7608-D7B9-C6D2F6C5A7E7}"/>
              </a:ext>
            </a:extLst>
          </p:cNvPr>
          <p:cNvSpPr/>
          <p:nvPr/>
        </p:nvSpPr>
        <p:spPr>
          <a:xfrm>
            <a:off x="3484042" y="3209925"/>
            <a:ext cx="7517334" cy="18764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600" b="1" dirty="0">
                <a:latin typeface="Calibri" panose="020F0502020204030204" pitchFamily="34" charset="0"/>
                <a:cs typeface="Calibri" panose="020F0502020204030204" pitchFamily="34" charset="0"/>
              </a:rPr>
              <a:t>Để làm một chiếc đèn lồng ta cần phải làm những bước nào</a:t>
            </a:r>
            <a:r>
              <a:rPr lang="en-US" sz="3600" b="1" dirty="0">
                <a:latin typeface="Calibri" panose="020F0502020204030204" pitchFamily="34" charset="0"/>
                <a:cs typeface="Calibri" panose="020F0502020204030204" pitchFamily="34" charset="0"/>
              </a:rPr>
              <a:t>?</a:t>
            </a:r>
          </a:p>
        </p:txBody>
      </p:sp>
      <p:pic>
        <p:nvPicPr>
          <p:cNvPr id="15" name="Picture 14" descr="A white circle with leaves and blue text&#10;&#10;Description automatically generated">
            <a:extLst>
              <a:ext uri="{FF2B5EF4-FFF2-40B4-BE49-F238E27FC236}">
                <a16:creationId xmlns:a16="http://schemas.microsoft.com/office/drawing/2014/main" id="{5BBD59D6-FC83-8BCC-FE38-4344D41576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5" name="Picture 4">
            <a:extLst>
              <a:ext uri="{FF2B5EF4-FFF2-40B4-BE49-F238E27FC236}">
                <a16:creationId xmlns:a16="http://schemas.microsoft.com/office/drawing/2014/main" id="{21B05574-08DA-23BC-5F71-E2619BB692EC}"/>
              </a:ext>
            </a:extLst>
          </p:cNvPr>
          <p:cNvPicPr>
            <a:picLocks noChangeAspect="1"/>
          </p:cNvPicPr>
          <p:nvPr/>
        </p:nvPicPr>
        <p:blipFill>
          <a:blip r:embed="rId8"/>
          <a:stretch>
            <a:fillRect/>
          </a:stretch>
        </p:blipFill>
        <p:spPr>
          <a:xfrm>
            <a:off x="3902777" y="2059936"/>
            <a:ext cx="4310246" cy="302387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32" name="组合 31"/>
          <p:cNvGrpSpPr/>
          <p:nvPr/>
        </p:nvGrpSpPr>
        <p:grpSpPr>
          <a:xfrm>
            <a:off x="1318895" y="1517650"/>
            <a:ext cx="8425180" cy="4528185"/>
            <a:chOff x="7597" y="2480"/>
            <a:chExt cx="13268" cy="7131"/>
          </a:xfrm>
        </p:grpSpPr>
        <p:grpSp>
          <p:nvGrpSpPr>
            <p:cNvPr id="13" name="组合 12"/>
            <p:cNvGrpSpPr/>
            <p:nvPr/>
          </p:nvGrpSpPr>
          <p:grpSpPr>
            <a:xfrm>
              <a:off x="12684" y="3200"/>
              <a:ext cx="8181" cy="5432"/>
              <a:chOff x="2016" y="4178"/>
              <a:chExt cx="8181" cy="5432"/>
            </a:xfrm>
          </p:grpSpPr>
          <p:sp>
            <p:nvSpPr>
              <p:cNvPr id="14" name="矩形 13"/>
              <p:cNvSpPr/>
              <p:nvPr/>
            </p:nvSpPr>
            <p:spPr>
              <a:xfrm>
                <a:off x="2016" y="4178"/>
                <a:ext cx="8181"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2382" y="4701"/>
                <a:ext cx="7320"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Hoạt</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động</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1: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Làm</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đèn</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lồng</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8"/>
            <a:srcRect/>
            <a:stretch>
              <a:fillRect/>
            </a:stretch>
          </p:blipFill>
          <p:spPr>
            <a:xfrm>
              <a:off x="7597" y="2480"/>
              <a:ext cx="4086" cy="7131"/>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6" name="Rectangle: Rounded Corners 9">
            <a:extLst>
              <a:ext uri="{FF2B5EF4-FFF2-40B4-BE49-F238E27FC236}">
                <a16:creationId xmlns:a16="http://schemas.microsoft.com/office/drawing/2014/main" id="{CF693228-9CB0-6B16-262B-1FD039B970E8}"/>
              </a:ext>
            </a:extLst>
          </p:cNvPr>
          <p:cNvSpPr/>
          <p:nvPr/>
        </p:nvSpPr>
        <p:spPr>
          <a:xfrm>
            <a:off x="2028824" y="298746"/>
            <a:ext cx="8440233" cy="777579"/>
          </a:xfrm>
          <a:custGeom>
            <a:avLst/>
            <a:gdLst>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233" h="777579" fill="none" extrusionOk="0">
                <a:moveTo>
                  <a:pt x="0" y="129599"/>
                </a:moveTo>
                <a:cubicBezTo>
                  <a:pt x="529" y="72359"/>
                  <a:pt x="67783" y="16379"/>
                  <a:pt x="129599" y="0"/>
                </a:cubicBezTo>
                <a:cubicBezTo>
                  <a:pt x="1650127" y="80059"/>
                  <a:pt x="5055872" y="373371"/>
                  <a:pt x="8310634" y="0"/>
                </a:cubicBezTo>
                <a:cubicBezTo>
                  <a:pt x="8381124" y="-7473"/>
                  <a:pt x="8432738" y="55756"/>
                  <a:pt x="8440233" y="129599"/>
                </a:cubicBezTo>
                <a:cubicBezTo>
                  <a:pt x="8409317" y="316014"/>
                  <a:pt x="8407732" y="458698"/>
                  <a:pt x="8440233" y="647980"/>
                </a:cubicBezTo>
                <a:cubicBezTo>
                  <a:pt x="8441779" y="711712"/>
                  <a:pt x="8372478" y="766669"/>
                  <a:pt x="8310634" y="777579"/>
                </a:cubicBezTo>
                <a:cubicBezTo>
                  <a:pt x="5259208" y="908794"/>
                  <a:pt x="2457446" y="914874"/>
                  <a:pt x="129599" y="777579"/>
                </a:cubicBezTo>
                <a:cubicBezTo>
                  <a:pt x="74235" y="775746"/>
                  <a:pt x="-15099" y="722542"/>
                  <a:pt x="0" y="647980"/>
                </a:cubicBezTo>
                <a:cubicBezTo>
                  <a:pt x="48169" y="571538"/>
                  <a:pt x="-6163" y="235353"/>
                  <a:pt x="0" y="129599"/>
                </a:cubicBezTo>
                <a:close/>
              </a:path>
              <a:path w="8440233" h="777579" stroke="0" extrusionOk="0">
                <a:moveTo>
                  <a:pt x="0" y="129599"/>
                </a:moveTo>
                <a:cubicBezTo>
                  <a:pt x="-444" y="65557"/>
                  <a:pt x="58446" y="-7186"/>
                  <a:pt x="129599" y="0"/>
                </a:cubicBezTo>
                <a:cubicBezTo>
                  <a:pt x="3971694" y="-59824"/>
                  <a:pt x="6818431" y="83285"/>
                  <a:pt x="8310634" y="0"/>
                </a:cubicBezTo>
                <a:cubicBezTo>
                  <a:pt x="8370365" y="-4238"/>
                  <a:pt x="8456520" y="51201"/>
                  <a:pt x="8440233" y="129599"/>
                </a:cubicBezTo>
                <a:cubicBezTo>
                  <a:pt x="8459718" y="371826"/>
                  <a:pt x="8461389" y="469927"/>
                  <a:pt x="8440233" y="647980"/>
                </a:cubicBezTo>
                <a:cubicBezTo>
                  <a:pt x="8433624" y="713957"/>
                  <a:pt x="8362266" y="770256"/>
                  <a:pt x="8310634" y="777579"/>
                </a:cubicBezTo>
                <a:cubicBezTo>
                  <a:pt x="6113011" y="388226"/>
                  <a:pt x="3556860" y="1281189"/>
                  <a:pt x="129599" y="777579"/>
                </a:cubicBezTo>
                <a:cubicBezTo>
                  <a:pt x="56786" y="783843"/>
                  <a:pt x="-4851" y="714001"/>
                  <a:pt x="0" y="647980"/>
                </a:cubicBezTo>
                <a:cubicBezTo>
                  <a:pt x="-15177" y="431224"/>
                  <a:pt x="35069" y="247954"/>
                  <a:pt x="0" y="129599"/>
                </a:cubicBezTo>
                <a:close/>
              </a:path>
              <a:path w="8440233" h="777579" fill="none" stroke="0" extrusionOk="0">
                <a:moveTo>
                  <a:pt x="0" y="129599"/>
                </a:moveTo>
                <a:cubicBezTo>
                  <a:pt x="5285" y="68046"/>
                  <a:pt x="69676" y="21429"/>
                  <a:pt x="129599" y="0"/>
                </a:cubicBezTo>
                <a:cubicBezTo>
                  <a:pt x="2095650" y="285316"/>
                  <a:pt x="4687726" y="329794"/>
                  <a:pt x="8310634" y="0"/>
                </a:cubicBezTo>
                <a:cubicBezTo>
                  <a:pt x="8372320" y="-9188"/>
                  <a:pt x="8435010" y="54925"/>
                  <a:pt x="8440233" y="129599"/>
                </a:cubicBezTo>
                <a:cubicBezTo>
                  <a:pt x="8424839" y="300721"/>
                  <a:pt x="8433088" y="431274"/>
                  <a:pt x="8440233" y="647980"/>
                </a:cubicBezTo>
                <a:cubicBezTo>
                  <a:pt x="8438831" y="715141"/>
                  <a:pt x="8371796" y="772211"/>
                  <a:pt x="8310634" y="777579"/>
                </a:cubicBezTo>
                <a:cubicBezTo>
                  <a:pt x="4921857" y="591303"/>
                  <a:pt x="2233135" y="805684"/>
                  <a:pt x="129599" y="777579"/>
                </a:cubicBezTo>
                <a:cubicBezTo>
                  <a:pt x="54528" y="775525"/>
                  <a:pt x="-15604" y="720819"/>
                  <a:pt x="0" y="647980"/>
                </a:cubicBezTo>
                <a:cubicBezTo>
                  <a:pt x="36715" y="593676"/>
                  <a:pt x="-13179" y="255701"/>
                  <a:pt x="0" y="129599"/>
                </a:cubicBezTo>
                <a:close/>
              </a:path>
            </a:pathLst>
          </a:custGeom>
          <a:solidFill>
            <a:srgbClr val="CCFFCC"/>
          </a:solidFill>
          <a:ln w="57150">
            <a:solidFill>
              <a:srgbClr val="002060"/>
            </a:solidFill>
            <a:extLst>
              <a:ext uri="{C807C97D-BFC1-408E-A445-0C87EB9F89A2}">
                <ask:lineSketchStyleProps xmlns:ask="http://schemas.microsoft.com/office/drawing/2018/sketchyshapes" sd="852854689">
                  <a:custGeom>
                    <a:avLst/>
                    <a:gdLst>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233" h="777579" fill="none" extrusionOk="0">
                        <a:moveTo>
                          <a:pt x="0" y="129599"/>
                        </a:moveTo>
                        <a:cubicBezTo>
                          <a:pt x="320" y="66693"/>
                          <a:pt x="65055" y="11801"/>
                          <a:pt x="129599" y="0"/>
                        </a:cubicBezTo>
                        <a:cubicBezTo>
                          <a:pt x="1778714" y="72427"/>
                          <a:pt x="4915885" y="61419"/>
                          <a:pt x="8310634" y="0"/>
                        </a:cubicBezTo>
                        <a:cubicBezTo>
                          <a:pt x="8381940" y="-1856"/>
                          <a:pt x="8434355" y="56245"/>
                          <a:pt x="8440233" y="129599"/>
                        </a:cubicBezTo>
                        <a:cubicBezTo>
                          <a:pt x="8407937" y="315091"/>
                          <a:pt x="8415043" y="444274"/>
                          <a:pt x="8440233" y="647980"/>
                        </a:cubicBezTo>
                        <a:cubicBezTo>
                          <a:pt x="8441278" y="714254"/>
                          <a:pt x="8378383" y="773289"/>
                          <a:pt x="8310634" y="777579"/>
                        </a:cubicBezTo>
                        <a:cubicBezTo>
                          <a:pt x="4975076" y="807406"/>
                          <a:pt x="2440255" y="698273"/>
                          <a:pt x="129599" y="777579"/>
                        </a:cubicBezTo>
                        <a:cubicBezTo>
                          <a:pt x="62303" y="777095"/>
                          <a:pt x="-12802" y="722088"/>
                          <a:pt x="0" y="647980"/>
                        </a:cubicBezTo>
                        <a:cubicBezTo>
                          <a:pt x="37180" y="591997"/>
                          <a:pt x="-149" y="250867"/>
                          <a:pt x="0" y="129599"/>
                        </a:cubicBezTo>
                        <a:close/>
                      </a:path>
                      <a:path w="8440233" h="777579" stroke="0" extrusionOk="0">
                        <a:moveTo>
                          <a:pt x="0" y="129599"/>
                        </a:moveTo>
                        <a:cubicBezTo>
                          <a:pt x="2426" y="58684"/>
                          <a:pt x="59453" y="2980"/>
                          <a:pt x="129599" y="0"/>
                        </a:cubicBezTo>
                        <a:cubicBezTo>
                          <a:pt x="3955268" y="123000"/>
                          <a:pt x="6686281" y="-96860"/>
                          <a:pt x="8310634" y="0"/>
                        </a:cubicBezTo>
                        <a:cubicBezTo>
                          <a:pt x="8375915" y="-4798"/>
                          <a:pt x="8444865" y="48685"/>
                          <a:pt x="8440233" y="129599"/>
                        </a:cubicBezTo>
                        <a:cubicBezTo>
                          <a:pt x="8445693" y="373515"/>
                          <a:pt x="8446775" y="466831"/>
                          <a:pt x="8440233" y="647980"/>
                        </a:cubicBezTo>
                        <a:cubicBezTo>
                          <a:pt x="8431116" y="722859"/>
                          <a:pt x="8372668" y="776017"/>
                          <a:pt x="8310634" y="777579"/>
                        </a:cubicBezTo>
                        <a:cubicBezTo>
                          <a:pt x="6090934" y="616872"/>
                          <a:pt x="3624313" y="817246"/>
                          <a:pt x="129599" y="777579"/>
                        </a:cubicBezTo>
                        <a:cubicBezTo>
                          <a:pt x="54354" y="776838"/>
                          <a:pt x="-4083" y="717706"/>
                          <a:pt x="0" y="647980"/>
                        </a:cubicBezTo>
                        <a:cubicBezTo>
                          <a:pt x="-15735" y="439004"/>
                          <a:pt x="33843" y="267352"/>
                          <a:pt x="0" y="129599"/>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400" dirty="0">
                <a:solidFill>
                  <a:prstClr val="black"/>
                </a:solidFill>
                <a:latin typeface="Calibri" panose="020F0502020204030204"/>
              </a:rPr>
              <a:t>Em hãy làm sản phẩm theo các bước dưới đây.</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Rounded Corners 2">
            <a:extLst>
              <a:ext uri="{FF2B5EF4-FFF2-40B4-BE49-F238E27FC236}">
                <a16:creationId xmlns:a16="http://schemas.microsoft.com/office/drawing/2014/main" id="{F888F259-746D-AE5E-FFC9-F1264541BB87}"/>
              </a:ext>
            </a:extLst>
          </p:cNvPr>
          <p:cNvSpPr/>
          <p:nvPr/>
        </p:nvSpPr>
        <p:spPr>
          <a:xfrm>
            <a:off x="3333750" y="1428750"/>
            <a:ext cx="55530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1</a:t>
            </a:r>
            <a:r>
              <a:rPr lang="en-US" sz="4000" dirty="0">
                <a:solidFill>
                  <a:srgbClr val="002060"/>
                </a:solidFill>
              </a:rPr>
              <a:t>:</a:t>
            </a:r>
            <a:r>
              <a:rPr lang="vi-VN" sz="4000" dirty="0">
                <a:solidFill>
                  <a:srgbClr val="002060"/>
                </a:solidFill>
              </a:rPr>
              <a:t> Làm lồng đèn</a:t>
            </a:r>
            <a:endParaRPr kumimoji="0" lang="en-US" sz="4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914400" y="2228850"/>
            <a:ext cx="10582275" cy="1569660"/>
          </a:xfrm>
          <a:prstGeom prst="rect">
            <a:avLst/>
          </a:prstGeom>
          <a:noFill/>
        </p:spPr>
        <p:txBody>
          <a:bodyPr wrap="square" rtlCol="0">
            <a:spAutoFit/>
          </a:bodyPr>
          <a:lstStyle/>
          <a:p>
            <a:pPr algn="just">
              <a:spcAft>
                <a:spcPts val="500"/>
              </a:spcAft>
            </a:pPr>
            <a:r>
              <a:rPr lang="vi-VN" sz="3200" dirty="0">
                <a:solidFill>
                  <a:srgbClr val="002060"/>
                </a:solidFill>
                <a:latin typeface="Calibri" panose="020F0502020204030204" pitchFamily="34" charset="0"/>
                <a:cs typeface="Calibri" panose="020F0502020204030204" pitchFamily="34" charset="0"/>
              </a:rPr>
              <a:t>- Chuẩn bị một tờ giấy bìa màu hình chữ nhật có chiều dài 22cm, chiều rộng 15cm. Gấp đôi tờ giấy bìa màu theo chiều dọc và kẻ các đường song song cách nhau 1</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cm như Hình 3.</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B6F5330E-5F8A-0668-B00C-CE3C3F9DDAE3}"/>
              </a:ext>
            </a:extLst>
          </p:cNvPr>
          <p:cNvPicPr>
            <a:picLocks noChangeAspect="1"/>
          </p:cNvPicPr>
          <p:nvPr/>
        </p:nvPicPr>
        <p:blipFill>
          <a:blip r:embed="rId8"/>
          <a:stretch>
            <a:fillRect/>
          </a:stretch>
        </p:blipFill>
        <p:spPr>
          <a:xfrm>
            <a:off x="361950" y="4067175"/>
            <a:ext cx="6027682" cy="2066925"/>
          </a:xfrm>
          <a:prstGeom prst="rect">
            <a:avLst/>
          </a:prstGeom>
        </p:spPr>
      </p:pic>
      <p:pic>
        <p:nvPicPr>
          <p:cNvPr id="33" name="Picture 32">
            <a:extLst>
              <a:ext uri="{FF2B5EF4-FFF2-40B4-BE49-F238E27FC236}">
                <a16:creationId xmlns:a16="http://schemas.microsoft.com/office/drawing/2014/main" id="{6FF570D6-278A-ED70-6FB2-7D49ED0BB57D}"/>
              </a:ext>
            </a:extLst>
          </p:cNvPr>
          <p:cNvPicPr>
            <a:picLocks noChangeAspect="1"/>
          </p:cNvPicPr>
          <p:nvPr/>
        </p:nvPicPr>
        <p:blipFill>
          <a:blip r:embed="rId9"/>
          <a:stretch>
            <a:fillRect/>
          </a:stretch>
        </p:blipFill>
        <p:spPr>
          <a:xfrm>
            <a:off x="6343184" y="4143375"/>
            <a:ext cx="5542853" cy="2295525"/>
          </a:xfrm>
          <a:prstGeom prst="rect">
            <a:avLst/>
          </a:prstGeom>
        </p:spPr>
      </p:pic>
      <p:pic>
        <p:nvPicPr>
          <p:cNvPr id="34" name="Picture 33" descr="A white circle with leaves and blue text&#10;&#10;Description automatically generated">
            <a:extLst>
              <a:ext uri="{FF2B5EF4-FFF2-40B4-BE49-F238E27FC236}">
                <a16:creationId xmlns:a16="http://schemas.microsoft.com/office/drawing/2014/main" id="{371EBF72-B070-F811-B300-984EDA2C55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95410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Cắt tờ giấy bìa màu theo các đường kẻ song song (Hình 4a) và mở ra, sẽ được sản phẩm như Hình 4b.</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
        <p:nvSpPr>
          <p:cNvPr id="7" name="TextBox 6">
            <a:extLst>
              <a:ext uri="{FF2B5EF4-FFF2-40B4-BE49-F238E27FC236}">
                <a16:creationId xmlns:a16="http://schemas.microsoft.com/office/drawing/2014/main" id="{9B3DDFAF-323A-A848-7A7A-0252A15BD94A}"/>
              </a:ext>
            </a:extLst>
          </p:cNvPr>
          <p:cNvSpPr txBox="1"/>
          <p:nvPr/>
        </p:nvSpPr>
        <p:spPr>
          <a:xfrm>
            <a:off x="828675" y="1685925"/>
            <a:ext cx="10582275" cy="523220"/>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 Sử dụng kéo an toàn.</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549E5392-3302-8514-E6FA-0165AF4CC0B1}"/>
              </a:ext>
            </a:extLst>
          </p:cNvPr>
          <p:cNvPicPr>
            <a:picLocks noChangeAspect="1"/>
          </p:cNvPicPr>
          <p:nvPr/>
        </p:nvPicPr>
        <p:blipFill>
          <a:blip r:embed="rId8"/>
          <a:stretch>
            <a:fillRect/>
          </a:stretch>
        </p:blipFill>
        <p:spPr>
          <a:xfrm>
            <a:off x="2566987" y="2647950"/>
            <a:ext cx="6554644" cy="2752725"/>
          </a:xfrm>
          <a:prstGeom prst="rect">
            <a:avLst/>
          </a:prstGeom>
        </p:spPr>
      </p:pic>
    </p:spTree>
    <p:custDataLst>
      <p:tags r:id="rId1"/>
    </p:custDataLst>
    <p:extLst>
      <p:ext uri="{BB962C8B-B14F-4D97-AF65-F5344CB8AC3E}">
        <p14:creationId xmlns:p14="http://schemas.microsoft.com/office/powerpoint/2010/main" val="2837302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1200329"/>
          </a:xfrm>
          <a:prstGeom prst="rect">
            <a:avLst/>
          </a:prstGeom>
          <a:noFill/>
        </p:spPr>
        <p:txBody>
          <a:bodyPr wrap="square" rtlCol="0">
            <a:spAutoFit/>
          </a:bodyPr>
          <a:lstStyle/>
          <a:p>
            <a:pPr lvl="0" algn="just">
              <a:spcAft>
                <a:spcPts val="500"/>
              </a:spcAft>
            </a:pPr>
            <a:r>
              <a:rPr lang="vi-VN" sz="3600" dirty="0">
                <a:solidFill>
                  <a:srgbClr val="002060"/>
                </a:solidFill>
                <a:latin typeface="Calibri" panose="020F0502020204030204" pitchFamily="34" charset="0"/>
                <a:cs typeface="Calibri" panose="020F0502020204030204" pitchFamily="34" charset="0"/>
              </a:rPr>
              <a:t>- Dùng băng dính hai mặt để dán hai mép tờ giấy bìa màu tạo thành lồng đèn như Hình 5.</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4" name="Picture 13">
            <a:extLst>
              <a:ext uri="{FF2B5EF4-FFF2-40B4-BE49-F238E27FC236}">
                <a16:creationId xmlns:a16="http://schemas.microsoft.com/office/drawing/2014/main" id="{C4FA3DF5-F8CC-1B0F-8FC0-8C023FDD2EB6}"/>
              </a:ext>
            </a:extLst>
          </p:cNvPr>
          <p:cNvPicPr>
            <a:picLocks noChangeAspect="1"/>
          </p:cNvPicPr>
          <p:nvPr/>
        </p:nvPicPr>
        <p:blipFill>
          <a:blip r:embed="rId8"/>
          <a:stretch>
            <a:fillRect/>
          </a:stretch>
        </p:blipFill>
        <p:spPr>
          <a:xfrm>
            <a:off x="2276475" y="2257426"/>
            <a:ext cx="7649044" cy="2881312"/>
          </a:xfrm>
          <a:prstGeom prst="rect">
            <a:avLst/>
          </a:prstGeom>
        </p:spPr>
      </p:pic>
    </p:spTree>
    <p:custDataLst>
      <p:tags r:id="rId1"/>
    </p:custDataLst>
    <p:extLst>
      <p:ext uri="{BB962C8B-B14F-4D97-AF65-F5344CB8AC3E}">
        <p14:creationId xmlns:p14="http://schemas.microsoft.com/office/powerpoint/2010/main" val="1114254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3219450" y="695325"/>
            <a:ext cx="56292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a:solidFill>
                  <a:srgbClr val="002060"/>
                </a:solidFill>
              </a:rPr>
              <a:t>Bước 2. Làm quai xách</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47701" y="1781175"/>
            <a:ext cx="10839450" cy="1633781"/>
          </a:xfrm>
          <a:prstGeom prst="rect">
            <a:avLst/>
          </a:prstGeom>
          <a:noFill/>
        </p:spPr>
        <p:txBody>
          <a:bodyPr wrap="square" rtlCol="0">
            <a:spAutoFit/>
          </a:bodyPr>
          <a:lstStyle/>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Cắt một miếng giấy bìa màu hình chữ nhật có chiều dài 16cm, chiều rộng 2cm làm quai xách của đèn.</a:t>
            </a:r>
          </a:p>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Gắn quai xách vào phần trên của lồng đèn cho cân đối (Hình 6).</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8" name="Picture 7">
            <a:extLst>
              <a:ext uri="{FF2B5EF4-FFF2-40B4-BE49-F238E27FC236}">
                <a16:creationId xmlns:a16="http://schemas.microsoft.com/office/drawing/2014/main" id="{AE3D001D-2B4B-1ABC-B884-6D39755F6CAE}"/>
              </a:ext>
            </a:extLst>
          </p:cNvPr>
          <p:cNvPicPr>
            <a:picLocks noChangeAspect="1"/>
          </p:cNvPicPr>
          <p:nvPr/>
        </p:nvPicPr>
        <p:blipFill>
          <a:blip r:embed="rId8"/>
          <a:stretch>
            <a:fillRect/>
          </a:stretch>
        </p:blipFill>
        <p:spPr>
          <a:xfrm>
            <a:off x="3933824" y="3605212"/>
            <a:ext cx="3190875" cy="2651411"/>
          </a:xfrm>
          <a:prstGeom prst="rect">
            <a:avLst/>
          </a:prstGeom>
        </p:spPr>
      </p:pic>
    </p:spTree>
    <p:custDataLst>
      <p:tags r:id="rId1"/>
    </p:custDataLst>
    <p:extLst>
      <p:ext uri="{BB962C8B-B14F-4D97-AF65-F5344CB8AC3E}">
        <p14:creationId xmlns:p14="http://schemas.microsoft.com/office/powerpoint/2010/main" val="69568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493</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Wingdings</vt:lpstr>
      <vt:lpstr>思源宋体 CN Heavy</vt:lpstr>
      <vt:lpstr>阿里巴巴普惠体 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2024-02-07T08:54:28Z</dcterms:created>
  <dcterms:modified xsi:type="dcterms:W3CDTF">2026-04-23T07:18:17Z</dcterms:modified>
</cp:coreProperties>
</file>