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8" r:id="rId1"/>
  </p:sldMasterIdLst>
  <p:notesMasterIdLst>
    <p:notesMasterId r:id="rId12"/>
  </p:notesMasterIdLst>
  <p:sldIdLst>
    <p:sldId id="333" r:id="rId2"/>
    <p:sldId id="323" r:id="rId3"/>
    <p:sldId id="325" r:id="rId4"/>
    <p:sldId id="389" r:id="rId5"/>
    <p:sldId id="390" r:id="rId6"/>
    <p:sldId id="420" r:id="rId7"/>
    <p:sldId id="326" r:id="rId8"/>
    <p:sldId id="419" r:id="rId9"/>
    <p:sldId id="421" r:id="rId10"/>
    <p:sldId id="394" r:id="rId11"/>
  </p:sldIdLst>
  <p:sldSz cx="12192000" cy="6858000"/>
  <p:notesSz cx="6858000" cy="9144000"/>
  <p:embeddedFontLst>
    <p:embeddedFont>
      <p:font typeface="Cambria" panose="02040503050406030204" pitchFamily="18"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84805" autoAdjust="0"/>
  </p:normalViewPr>
  <p:slideViewPr>
    <p:cSldViewPr snapToGrid="0">
      <p:cViewPr varScale="1">
        <p:scale>
          <a:sx n="85" d="100"/>
          <a:sy n="85" d="100"/>
        </p:scale>
        <p:origin x="85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9A99-CF67-4382-AC86-C83C00FFCA9D}" type="datetimeFigureOut">
              <a:rPr lang="en-US" smtClean="0"/>
              <a:t>1/6/2026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ABB2-EC35-4807-A17D-E3D9231DCA16}" type="slidenum">
              <a:rPr lang="en-US" smtClean="0"/>
              <a:t>‹#›</a:t>
            </a:fld>
            <a:endParaRPr lang="en-US"/>
          </a:p>
        </p:txBody>
      </p:sp>
    </p:spTree>
    <p:extLst>
      <p:ext uri="{BB962C8B-B14F-4D97-AF65-F5344CB8AC3E}">
        <p14:creationId xmlns:p14="http://schemas.microsoft.com/office/powerpoint/2010/main" val="2757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426A-7D9C-74C9-3660-E1357D39EE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7ECB3-E456-F8D1-8667-237C433C38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FB4D-04F4-685F-7B07-8CA04D5CB05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5" name="Footer Placeholder 4">
            <a:extLst>
              <a:ext uri="{FF2B5EF4-FFF2-40B4-BE49-F238E27FC236}">
                <a16:creationId xmlns:a16="http://schemas.microsoft.com/office/drawing/2014/main" id="{DC7E629A-A065-5594-4E9B-E0E337B65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1675C4-E2E6-25B1-6C7A-C15A0686954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pic>
        <p:nvPicPr>
          <p:cNvPr id="8" name="Picture 7">
            <a:extLst>
              <a:ext uri="{FF2B5EF4-FFF2-40B4-BE49-F238E27FC236}">
                <a16:creationId xmlns:a16="http://schemas.microsoft.com/office/drawing/2014/main" id="{4B33136D-933D-5922-C5ED-C8B62364C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7534" cy="6858000"/>
          </a:xfrm>
          <a:prstGeom prst="rect">
            <a:avLst/>
          </a:prstGeom>
        </p:spPr>
      </p:pic>
    </p:spTree>
    <p:extLst>
      <p:ext uri="{BB962C8B-B14F-4D97-AF65-F5344CB8AC3E}">
        <p14:creationId xmlns:p14="http://schemas.microsoft.com/office/powerpoint/2010/main" val="10444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BFC-3C9C-8AC6-E5CF-3451F096E9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FCC3-2533-B8DA-9AD2-47792E3139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02E1-822D-C18A-6FC1-2DC5F297081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5" name="Footer Placeholder 4">
            <a:extLst>
              <a:ext uri="{FF2B5EF4-FFF2-40B4-BE49-F238E27FC236}">
                <a16:creationId xmlns:a16="http://schemas.microsoft.com/office/drawing/2014/main" id="{6089BB70-B80F-BE76-AAF1-6A71AEEFF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668BA-EAA8-29B5-5B4A-630ED49ECA8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8890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9DB10-C167-E5B9-03E8-18F72C5462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4632D-01EA-35C9-D320-3FB0577CE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39DD-C727-3E53-D26F-0015610E60D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5" name="Footer Placeholder 4">
            <a:extLst>
              <a:ext uri="{FF2B5EF4-FFF2-40B4-BE49-F238E27FC236}">
                <a16:creationId xmlns:a16="http://schemas.microsoft.com/office/drawing/2014/main" id="{82E6F9ED-E1DE-DC52-1351-DCB1534EB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5923CA-027B-A13F-D66E-4740B7B44360}"/>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5602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diagram&#10;&#10;Description automatically generated">
            <a:extLst>
              <a:ext uri="{FF2B5EF4-FFF2-40B4-BE49-F238E27FC236}">
                <a16:creationId xmlns:a16="http://schemas.microsoft.com/office/drawing/2014/main" id="{3A382205-B480-022B-682E-EC0931FDF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3BCE-223B-4C86-E3DB-10573FAB03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D6A23-8204-74FE-607E-66009EB432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684F0-8637-843F-A182-E0E5C99C961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5" name="Footer Placeholder 4">
            <a:extLst>
              <a:ext uri="{FF2B5EF4-FFF2-40B4-BE49-F238E27FC236}">
                <a16:creationId xmlns:a16="http://schemas.microsoft.com/office/drawing/2014/main" id="{82D7BF85-96BD-578B-EAA9-EC20016DB9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15C8FF-6035-88FE-2734-D02FD003CB93}"/>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511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12A0-D22E-09F4-D31C-0DF07CE6C4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E10385-5939-1B78-36A6-F41C37960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854E-8421-A883-9E8E-D7BFB891AD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0383-F71C-1761-4774-BB6DBBDF9A1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6" name="Footer Placeholder 5">
            <a:extLst>
              <a:ext uri="{FF2B5EF4-FFF2-40B4-BE49-F238E27FC236}">
                <a16:creationId xmlns:a16="http://schemas.microsoft.com/office/drawing/2014/main" id="{DADF3904-6EB0-3DC9-D410-05C843760C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BA12B3-20BA-D1B4-5E7A-1E7D23B2DDB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9770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261-83FC-3EE5-2D55-34A7E32CC0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AD3985-5CA9-2C90-C66E-E9D70DE49B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927EE-0A21-F4D9-5792-C39DACB335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BCFC5-9073-F465-7E0C-6D9643267E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D9D45-C758-98D7-234A-39BF7B38AB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635C-4A2D-CF9F-3BF6-C5B76700EA2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8" name="Footer Placeholder 7">
            <a:extLst>
              <a:ext uri="{FF2B5EF4-FFF2-40B4-BE49-F238E27FC236}">
                <a16:creationId xmlns:a16="http://schemas.microsoft.com/office/drawing/2014/main" id="{9A8D2F50-BA3E-4486-705F-4411517E0C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A7F71F-FD60-135C-8A70-F95222BFE29E}"/>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7745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7F8-79A1-8445-D7C1-1DB288F0A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8408BD-A0A8-D196-254F-6AE5E8584AC2}"/>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4" name="Footer Placeholder 3">
            <a:extLst>
              <a:ext uri="{FF2B5EF4-FFF2-40B4-BE49-F238E27FC236}">
                <a16:creationId xmlns:a16="http://schemas.microsoft.com/office/drawing/2014/main" id="{E177DD46-2BF2-91A7-67AC-4C3F9B678C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B6D9B5-0810-4C22-451D-1CC931A616E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776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60AE-6717-8F6B-325C-7E762351E38E}"/>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3" name="Footer Placeholder 2">
            <a:extLst>
              <a:ext uri="{FF2B5EF4-FFF2-40B4-BE49-F238E27FC236}">
                <a16:creationId xmlns:a16="http://schemas.microsoft.com/office/drawing/2014/main" id="{8EB44354-FC02-28A7-FA92-0F1C62C11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7A53F6-0751-0089-CC38-4BA0AF278DED}"/>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3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A56-14EE-4FD8-0425-A2AD3FA771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4CB14-2419-61DC-0FD8-5762F6312D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24F98-F625-4722-D7A2-383483553F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243C6-2E3B-407E-8D45-D73B575EB470}"/>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6" name="Footer Placeholder 5">
            <a:extLst>
              <a:ext uri="{FF2B5EF4-FFF2-40B4-BE49-F238E27FC236}">
                <a16:creationId xmlns:a16="http://schemas.microsoft.com/office/drawing/2014/main" id="{5B87CBB8-70B1-BB10-26A0-DBB1AC13B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360A9A-F96A-4A4D-A4AB-BC5212B78B3C}"/>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6671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4C5-C3F3-910B-7BF9-1153DFF78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69983-C4DF-A8DD-1327-48642EAFBE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9300D-F1A6-CA8B-48F7-B994449675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D852-B65D-40FB-EFDB-750E693084D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1/6/2026</a:t>
            </a:fld>
            <a:endParaRPr lang="en-US"/>
          </a:p>
        </p:txBody>
      </p:sp>
      <p:sp>
        <p:nvSpPr>
          <p:cNvPr id="6" name="Footer Placeholder 5">
            <a:extLst>
              <a:ext uri="{FF2B5EF4-FFF2-40B4-BE49-F238E27FC236}">
                <a16:creationId xmlns:a16="http://schemas.microsoft.com/office/drawing/2014/main" id="{B3D05526-77B3-D7EA-3EC6-0414BE95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E0F2BA-0570-A22A-6194-07F323429D27}"/>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902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A387B5F3-50C3-F30C-77A0-9D748B8D694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8289" y="75414"/>
            <a:ext cx="1508289" cy="1508289"/>
          </a:xfrm>
          <a:prstGeom prst="rect">
            <a:avLst/>
          </a:prstGeom>
        </p:spPr>
      </p:pic>
    </p:spTree>
    <p:extLst>
      <p:ext uri="{BB962C8B-B14F-4D97-AF65-F5344CB8AC3E}">
        <p14:creationId xmlns:p14="http://schemas.microsoft.com/office/powerpoint/2010/main" val="11563780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6" name="Picture 5">
            <a:extLst>
              <a:ext uri="{FF2B5EF4-FFF2-40B4-BE49-F238E27FC236}">
                <a16:creationId xmlns:a16="http://schemas.microsoft.com/office/drawing/2014/main" id="{E84ED6F3-17FE-C4E2-87C5-B69851B6FC3D}"/>
              </a:ext>
            </a:extLst>
          </p:cNvPr>
          <p:cNvPicPr>
            <a:picLocks noChangeAspect="1"/>
          </p:cNvPicPr>
          <p:nvPr/>
        </p:nvPicPr>
        <p:blipFill>
          <a:blip r:embed="rId5"/>
          <a:stretch>
            <a:fillRect/>
          </a:stretch>
        </p:blipFill>
        <p:spPr>
          <a:xfrm>
            <a:off x="5344444" y="1472023"/>
            <a:ext cx="1524132" cy="1286367"/>
          </a:xfrm>
          <a:prstGeom prst="rect">
            <a:avLst/>
          </a:prstGeom>
        </p:spPr>
      </p:pic>
      <p:pic>
        <p:nvPicPr>
          <p:cNvPr id="8" name="Picture 7">
            <a:extLst>
              <a:ext uri="{FF2B5EF4-FFF2-40B4-BE49-F238E27FC236}">
                <a16:creationId xmlns:a16="http://schemas.microsoft.com/office/drawing/2014/main" id="{EB810960-F1BD-019C-8D4C-E61F9DD55327}"/>
              </a:ext>
            </a:extLst>
          </p:cNvPr>
          <p:cNvPicPr>
            <a:picLocks noChangeAspect="1"/>
          </p:cNvPicPr>
          <p:nvPr/>
        </p:nvPicPr>
        <p:blipFill>
          <a:blip r:embed="rId6"/>
          <a:stretch>
            <a:fillRect/>
          </a:stretch>
        </p:blipFill>
        <p:spPr>
          <a:xfrm>
            <a:off x="2422826" y="2516559"/>
            <a:ext cx="7712108" cy="1682642"/>
          </a:xfrm>
          <a:prstGeom prst="rect">
            <a:avLst/>
          </a:prstGeom>
        </p:spPr>
      </p:pic>
      <p:pic>
        <p:nvPicPr>
          <p:cNvPr id="3" name="Picture 2">
            <a:extLst>
              <a:ext uri="{FF2B5EF4-FFF2-40B4-BE49-F238E27FC236}">
                <a16:creationId xmlns:a16="http://schemas.microsoft.com/office/drawing/2014/main" id="{6BFAAACE-7428-495C-CD35-5859AE1FD51F}"/>
              </a:ext>
            </a:extLst>
          </p:cNvPr>
          <p:cNvPicPr>
            <a:picLocks noChangeAspect="1"/>
          </p:cNvPicPr>
          <p:nvPr/>
        </p:nvPicPr>
        <p:blipFill>
          <a:blip r:embed="rId7"/>
          <a:stretch>
            <a:fillRect/>
          </a:stretch>
        </p:blipFill>
        <p:spPr>
          <a:xfrm>
            <a:off x="5255678" y="3705305"/>
            <a:ext cx="2066723" cy="1072989"/>
          </a:xfrm>
          <a:prstGeom prst="rect">
            <a:avLst/>
          </a:prstGeom>
        </p:spPr>
      </p:pic>
    </p:spTree>
    <p:extLst>
      <p:ext uri="{BB962C8B-B14F-4D97-AF65-F5344CB8AC3E}">
        <p14:creationId xmlns:p14="http://schemas.microsoft.com/office/powerpoint/2010/main" val="670178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5" name="Picture 4">
            <a:extLst>
              <a:ext uri="{FF2B5EF4-FFF2-40B4-BE49-F238E27FC236}">
                <a16:creationId xmlns:a16="http://schemas.microsoft.com/office/drawing/2014/main" id="{CC407A72-C1E3-CE86-D514-05A4397AE342}"/>
              </a:ext>
            </a:extLst>
          </p:cNvPr>
          <p:cNvPicPr>
            <a:picLocks noChangeAspect="1"/>
          </p:cNvPicPr>
          <p:nvPr/>
        </p:nvPicPr>
        <p:blipFill>
          <a:blip r:embed="rId5"/>
          <a:stretch>
            <a:fillRect/>
          </a:stretch>
        </p:blipFill>
        <p:spPr>
          <a:xfrm>
            <a:off x="2822164" y="1717473"/>
            <a:ext cx="6547671" cy="2511770"/>
          </a:xfrm>
          <a:prstGeom prst="rect">
            <a:avLst/>
          </a:prstGeom>
        </p:spPr>
      </p:pic>
    </p:spTree>
    <p:extLst>
      <p:ext uri="{BB962C8B-B14F-4D97-AF65-F5344CB8AC3E}">
        <p14:creationId xmlns:p14="http://schemas.microsoft.com/office/powerpoint/2010/main" val="62353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79ABDF3E-6EA6-BDEA-4ACB-E16A4A8EF1FA}"/>
              </a:ext>
            </a:extLst>
          </p:cNvPr>
          <p:cNvPicPr>
            <a:picLocks noChangeAspect="1"/>
          </p:cNvPicPr>
          <p:nvPr/>
        </p:nvPicPr>
        <p:blipFill>
          <a:blip r:embed="rId5"/>
          <a:stretch>
            <a:fillRect/>
          </a:stretch>
        </p:blipFill>
        <p:spPr>
          <a:xfrm>
            <a:off x="1999133" y="1578703"/>
            <a:ext cx="8193734" cy="3700593"/>
          </a:xfrm>
          <a:prstGeom prst="rect">
            <a:avLst/>
          </a:prstGeom>
        </p:spPr>
      </p:pic>
    </p:spTree>
    <p:extLst>
      <p:ext uri="{BB962C8B-B14F-4D97-AF65-F5344CB8AC3E}">
        <p14:creationId xmlns:p14="http://schemas.microsoft.com/office/powerpoint/2010/main" val="18998976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C6298BE8-C202-63C5-3439-2DAB1FFA4247}"/>
              </a:ext>
            </a:extLst>
          </p:cNvPr>
          <p:cNvPicPr>
            <a:picLocks noChangeAspect="1"/>
          </p:cNvPicPr>
          <p:nvPr/>
        </p:nvPicPr>
        <p:blipFill>
          <a:blip r:embed="rId5"/>
          <a:stretch>
            <a:fillRect/>
          </a:stretch>
        </p:blipFill>
        <p:spPr>
          <a:xfrm>
            <a:off x="2276525" y="1581752"/>
            <a:ext cx="7638950" cy="3694496"/>
          </a:xfrm>
          <a:prstGeom prst="rect">
            <a:avLst/>
          </a:prstGeom>
        </p:spPr>
      </p:pic>
    </p:spTree>
    <p:extLst>
      <p:ext uri="{BB962C8B-B14F-4D97-AF65-F5344CB8AC3E}">
        <p14:creationId xmlns:p14="http://schemas.microsoft.com/office/powerpoint/2010/main" val="922994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FE8C9288-2C20-5CC9-46AA-A35F657D7032}"/>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a:t>
            </a:r>
          </a:p>
        </p:txBody>
      </p:sp>
      <p:sp>
        <p:nvSpPr>
          <p:cNvPr id="6" name="TextBox 5">
            <a:extLst>
              <a:ext uri="{FF2B5EF4-FFF2-40B4-BE49-F238E27FC236}">
                <a16:creationId xmlns:a16="http://schemas.microsoft.com/office/drawing/2014/main" id="{2A504FFC-D751-070D-E82B-8E7BADD1AB45}"/>
              </a:ext>
            </a:extLst>
          </p:cNvPr>
          <p:cNvSpPr txBox="1"/>
          <p:nvPr/>
        </p:nvSpPr>
        <p:spPr>
          <a:xfrm>
            <a:off x="1514475" y="657225"/>
            <a:ext cx="9791700" cy="4031873"/>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Chọn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lời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đúng</a:t>
            </a:r>
            <a:r>
              <a:rPr lang="en-US" sz="3200" b="1" dirty="0">
                <a:latin typeface="Cambria" panose="02040503050406030204" pitchFamily="18" charset="0"/>
                <a:ea typeface="Cambria" panose="02040503050406030204" pitchFamily="18" charset="0"/>
              </a:rPr>
              <a:t>.</a:t>
            </a:r>
          </a:p>
          <a:p>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tròn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kính</a:t>
            </a:r>
            <a:r>
              <a:rPr lang="en-US" sz="3200" dirty="0">
                <a:latin typeface="Cambria" panose="02040503050406030204" pitchFamily="18" charset="0"/>
                <a:ea typeface="Cambria" panose="02040503050406030204" pitchFamily="18" charset="0"/>
              </a:rPr>
              <a:t> 3 dm.</a:t>
            </a:r>
          </a:p>
          <a:p>
            <a:r>
              <a:rPr lang="en-US" sz="3200" dirty="0">
                <a:latin typeface="Cambria" panose="02040503050406030204" pitchFamily="18" charset="0"/>
                <a:ea typeface="Cambria" panose="02040503050406030204" pitchFamily="18" charset="0"/>
              </a:rPr>
              <a:t>a) Chu vi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A. 9,42 dm                      B. 18,84 dm                    </a:t>
            </a:r>
          </a:p>
          <a:p>
            <a:r>
              <a:rPr lang="en-US" sz="3200" dirty="0">
                <a:latin typeface="Cambria" panose="02040503050406030204" pitchFamily="18" charset="0"/>
                <a:ea typeface="Cambria" panose="02040503050406030204" pitchFamily="18" charset="0"/>
              </a:rPr>
              <a:t>C. 188,4 dm                    D. 28,26 dm</a:t>
            </a:r>
          </a:p>
          <a:p>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Diện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A. 2 826 dm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                  B. 2,826 dm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                  </a:t>
            </a:r>
          </a:p>
          <a:p>
            <a:r>
              <a:rPr lang="en-US" sz="3200" dirty="0">
                <a:latin typeface="Cambria" panose="02040503050406030204" pitchFamily="18" charset="0"/>
                <a:ea typeface="Cambria" panose="02040503050406030204" pitchFamily="18" charset="0"/>
              </a:rPr>
              <a:t>C. 28,26 dm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                   D. 18,84 dm</a:t>
            </a:r>
            <a:r>
              <a:rPr lang="en-US" sz="3200" baseline="30000" dirty="0">
                <a:latin typeface="Cambria" panose="02040503050406030204" pitchFamily="18" charset="0"/>
                <a:ea typeface="Cambria" panose="02040503050406030204" pitchFamily="18" charset="0"/>
              </a:rPr>
              <a:t>2</a:t>
            </a:r>
            <a:endParaRPr lang="en-US" sz="3200" dirty="0">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DDA87737-9102-C658-1C65-8C6D7DFF4619}"/>
              </a:ext>
            </a:extLst>
          </p:cNvPr>
          <p:cNvSpPr/>
          <p:nvPr/>
        </p:nvSpPr>
        <p:spPr>
          <a:xfrm>
            <a:off x="5305425" y="2228850"/>
            <a:ext cx="495300" cy="4476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1AD580D-811D-ADD4-159D-440B474E2B50}"/>
              </a:ext>
            </a:extLst>
          </p:cNvPr>
          <p:cNvSpPr/>
          <p:nvPr/>
        </p:nvSpPr>
        <p:spPr>
          <a:xfrm>
            <a:off x="1476375" y="4133850"/>
            <a:ext cx="495300" cy="4476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29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91317B2-B0C0-D7CD-450A-6B9D666001AC}"/>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a:t>
            </a:r>
          </a:p>
        </p:txBody>
      </p:sp>
      <p:sp>
        <p:nvSpPr>
          <p:cNvPr id="19" name="TextBox 18">
            <a:extLst>
              <a:ext uri="{FF2B5EF4-FFF2-40B4-BE49-F238E27FC236}">
                <a16:creationId xmlns:a16="http://schemas.microsoft.com/office/drawing/2014/main" id="{1D39AF75-14F8-FAB8-9671-F89E92A15B1C}"/>
              </a:ext>
            </a:extLst>
          </p:cNvPr>
          <p:cNvSpPr txBox="1"/>
          <p:nvPr/>
        </p:nvSpPr>
        <p:spPr>
          <a:xfrm>
            <a:off x="1504950" y="552450"/>
            <a:ext cx="979170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Bánh xe lăn tay dành cho người khuyết tật có đường kính là 50 cm. Hỏi người đi xe đó sẽ đi được bao nhiêu mét nếu bánh xe lăn trên mặt đất 1 000 vòng?</a:t>
            </a:r>
            <a:endParaRPr lang="en-US" sz="2800" baseline="300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98B04618-7810-FAB2-627E-FD279BD1E1D2}"/>
              </a:ext>
            </a:extLst>
          </p:cNvPr>
          <p:cNvPicPr>
            <a:picLocks noChangeAspect="1"/>
          </p:cNvPicPr>
          <p:nvPr/>
        </p:nvPicPr>
        <p:blipFill>
          <a:blip r:embed="rId2"/>
          <a:stretch>
            <a:fillRect/>
          </a:stretch>
        </p:blipFill>
        <p:spPr>
          <a:xfrm>
            <a:off x="6357937" y="1914525"/>
            <a:ext cx="5343525" cy="3467100"/>
          </a:xfrm>
          <a:prstGeom prst="rect">
            <a:avLst/>
          </a:prstGeom>
        </p:spPr>
      </p:pic>
      <p:sp>
        <p:nvSpPr>
          <p:cNvPr id="5" name="TextBox 4">
            <a:extLst>
              <a:ext uri="{FF2B5EF4-FFF2-40B4-BE49-F238E27FC236}">
                <a16:creationId xmlns:a16="http://schemas.microsoft.com/office/drawing/2014/main" id="{7F18D29C-CAAC-1E3C-627B-C635D59F5D72}"/>
              </a:ext>
            </a:extLst>
          </p:cNvPr>
          <p:cNvSpPr txBox="1"/>
          <p:nvPr/>
        </p:nvSpPr>
        <p:spPr>
          <a:xfrm>
            <a:off x="600075" y="2209800"/>
            <a:ext cx="5819775" cy="3108543"/>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a:t>
            </a:r>
            <a:r>
              <a:rPr lang="vi-VN" sz="2800" b="1" i="0" dirty="0">
                <a:solidFill>
                  <a:srgbClr val="FF0000"/>
                </a:solidFill>
                <a:effectLst/>
                <a:latin typeface="Cambria" panose="02040503050406030204" pitchFamily="18" charset="0"/>
                <a:ea typeface="Cambria" panose="02040503050406030204" pitchFamily="18" charset="0"/>
              </a:rPr>
              <a:t>i giải:</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Đổi: 50 cm = 0,5 m</a:t>
            </a:r>
          </a:p>
          <a:p>
            <a:pPr algn="ctr"/>
            <a:r>
              <a:rPr lang="vi-VN" sz="2800" b="0" i="0" dirty="0">
                <a:solidFill>
                  <a:srgbClr val="FF0000"/>
                </a:solidFill>
                <a:effectLst/>
                <a:latin typeface="Cambria" panose="02040503050406030204" pitchFamily="18" charset="0"/>
                <a:ea typeface="Cambria" panose="02040503050406030204" pitchFamily="18" charset="0"/>
              </a:rPr>
              <a:t>Chu vi bánh xe lăn là:</a:t>
            </a:r>
          </a:p>
          <a:p>
            <a:pPr algn="ctr"/>
            <a:r>
              <a:rPr lang="vi-VN" sz="2800" b="0" i="0" dirty="0">
                <a:solidFill>
                  <a:srgbClr val="FF0000"/>
                </a:solidFill>
                <a:effectLst/>
                <a:latin typeface="Cambria" panose="02040503050406030204" pitchFamily="18" charset="0"/>
                <a:ea typeface="Cambria" panose="02040503050406030204" pitchFamily="18" charset="0"/>
              </a:rPr>
              <a:t>3,14 × 0,5 = 1,57 (m)</a:t>
            </a:r>
          </a:p>
          <a:p>
            <a:pPr algn="ctr"/>
            <a:r>
              <a:rPr lang="vi-VN" sz="2800" b="0" i="0" dirty="0">
                <a:solidFill>
                  <a:srgbClr val="FF0000"/>
                </a:solidFill>
                <a:effectLst/>
                <a:latin typeface="Cambria" panose="02040503050406030204" pitchFamily="18" charset="0"/>
                <a:ea typeface="Cambria" panose="02040503050406030204" pitchFamily="18" charset="0"/>
              </a:rPr>
              <a:t>Người khuyết tật đi được số mét là:</a:t>
            </a:r>
          </a:p>
          <a:p>
            <a:pPr algn="ctr"/>
            <a:r>
              <a:rPr lang="vi-VN" sz="2800" b="0" i="0" dirty="0">
                <a:solidFill>
                  <a:srgbClr val="FF0000"/>
                </a:solidFill>
                <a:effectLst/>
                <a:latin typeface="Cambria" panose="02040503050406030204" pitchFamily="18" charset="0"/>
                <a:ea typeface="Cambria" panose="02040503050406030204" pitchFamily="18" charset="0"/>
              </a:rPr>
              <a:t>1,57 × 1 000 = 1 570 (m)</a:t>
            </a:r>
          </a:p>
          <a:p>
            <a:pPr algn="r"/>
            <a:r>
              <a:rPr lang="vi-VN" sz="2800" b="0" i="0" dirty="0">
                <a:solidFill>
                  <a:srgbClr val="FF0000"/>
                </a:solidFill>
                <a:effectLst/>
                <a:latin typeface="Cambria" panose="02040503050406030204" pitchFamily="18" charset="0"/>
                <a:ea typeface="Cambria" panose="02040503050406030204" pitchFamily="18" charset="0"/>
              </a:rPr>
              <a:t>Đáp số: 1 570 m</a:t>
            </a:r>
          </a:p>
        </p:txBody>
      </p:sp>
    </p:spTree>
    <p:extLst>
      <p:ext uri="{BB962C8B-B14F-4D97-AF65-F5344CB8AC3E}">
        <p14:creationId xmlns:p14="http://schemas.microsoft.com/office/powerpoint/2010/main" val="2675753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91317B2-B0C0-D7CD-450A-6B9D666001AC}"/>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libri" panose="020F0502020204030204"/>
              </a:rPr>
              <a:t>3</a:t>
            </a: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D39AF75-14F8-FAB8-9671-F89E92A15B1C}"/>
              </a:ext>
            </a:extLst>
          </p:cNvPr>
          <p:cNvSpPr txBox="1"/>
          <p:nvPr/>
        </p:nvSpPr>
        <p:spPr>
          <a:xfrm>
            <a:off x="1504950" y="552450"/>
            <a:ext cx="9791700" cy="1077218"/>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Mai đo được đường kính của một mặt bàn hình tròn là 1,4 m. Tính diện tích của mặt bàn đó.</a:t>
            </a:r>
            <a:endParaRPr kumimoji="0" lang="en-US" sz="3200" b="0"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233B98F-A096-00DF-D5C8-DA3DBDE76F19}"/>
              </a:ext>
            </a:extLst>
          </p:cNvPr>
          <p:cNvPicPr>
            <a:picLocks noChangeAspect="1"/>
          </p:cNvPicPr>
          <p:nvPr/>
        </p:nvPicPr>
        <p:blipFill>
          <a:blip r:embed="rId2"/>
          <a:stretch>
            <a:fillRect/>
          </a:stretch>
        </p:blipFill>
        <p:spPr>
          <a:xfrm>
            <a:off x="5448300" y="2315873"/>
            <a:ext cx="6076950" cy="2737139"/>
          </a:xfrm>
          <a:prstGeom prst="rect">
            <a:avLst/>
          </a:prstGeom>
        </p:spPr>
      </p:pic>
      <p:sp>
        <p:nvSpPr>
          <p:cNvPr id="8" name="TextBox 7">
            <a:extLst>
              <a:ext uri="{FF2B5EF4-FFF2-40B4-BE49-F238E27FC236}">
                <a16:creationId xmlns:a16="http://schemas.microsoft.com/office/drawing/2014/main" id="{0AFE3D23-3F55-AE8A-979F-E1A210BC2B1B}"/>
              </a:ext>
            </a:extLst>
          </p:cNvPr>
          <p:cNvSpPr txBox="1"/>
          <p:nvPr/>
        </p:nvSpPr>
        <p:spPr>
          <a:xfrm>
            <a:off x="638175" y="2276475"/>
            <a:ext cx="5638800"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endParaRPr lang="en-US" sz="3200" b="0" i="0" dirty="0">
              <a:solidFill>
                <a:srgbClr val="FF0000"/>
              </a:solidFill>
              <a:effectLst/>
              <a:latin typeface="Cambria" panose="02040503050406030204" pitchFamily="18" charset="0"/>
              <a:ea typeface="Cambria" panose="02040503050406030204" pitchFamily="18" charset="0"/>
            </a:endParaRPr>
          </a:p>
          <a:p>
            <a:pPr algn="ctr"/>
            <a:r>
              <a:rPr lang="en-US" sz="3200" b="0" i="0" dirty="0">
                <a:solidFill>
                  <a:srgbClr val="FF0000"/>
                </a:solidFill>
                <a:effectLst/>
                <a:latin typeface="Cambria" panose="02040503050406030204" pitchFamily="18" charset="0"/>
                <a:ea typeface="Cambria" panose="02040503050406030204" pitchFamily="18" charset="0"/>
              </a:rPr>
              <a:t>Bán </a:t>
            </a:r>
            <a:r>
              <a:rPr lang="en-US" sz="3200" b="0" i="0" dirty="0" err="1">
                <a:solidFill>
                  <a:srgbClr val="FF0000"/>
                </a:solidFill>
                <a:effectLst/>
                <a:latin typeface="Cambria" panose="02040503050406030204" pitchFamily="18" charset="0"/>
                <a:ea typeface="Cambria" panose="02040503050406030204" pitchFamily="18" charset="0"/>
              </a:rPr>
              <a:t>kính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mặt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bàn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1,4 : 2 = 0,7 (m)</a:t>
            </a: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mặt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bàn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0,7 × 0,7 = 1,5386 (m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1,5386 m</a:t>
            </a:r>
            <a:r>
              <a:rPr lang="en-US" sz="3200" b="0" i="0" baseline="30000" dirty="0">
                <a:solidFill>
                  <a:srgbClr val="FF0000"/>
                </a:solidFill>
                <a:effectLst/>
                <a:latin typeface="Cambria" panose="02040503050406030204" pitchFamily="18" charset="0"/>
                <a:ea typeface="Cambria" panose="02040503050406030204" pitchFamily="18" charset="0"/>
              </a:rPr>
              <a:t>2</a:t>
            </a:r>
            <a:endParaRPr lang="en-US"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08581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223808DC-63E0-BA9F-3761-8DEF619F2BF4}"/>
              </a:ext>
            </a:extLst>
          </p:cNvPr>
          <p:cNvPicPr>
            <a:picLocks noChangeAspect="1"/>
          </p:cNvPicPr>
          <p:nvPr/>
        </p:nvPicPr>
        <p:blipFill>
          <a:blip r:embed="rId5"/>
          <a:stretch>
            <a:fillRect/>
          </a:stretch>
        </p:blipFill>
        <p:spPr>
          <a:xfrm>
            <a:off x="2502096" y="1578703"/>
            <a:ext cx="7187807" cy="3700593"/>
          </a:xfrm>
          <a:prstGeom prst="rect">
            <a:avLst/>
          </a:prstGeom>
        </p:spPr>
      </p:pic>
    </p:spTree>
    <p:extLst>
      <p:ext uri="{BB962C8B-B14F-4D97-AF65-F5344CB8AC3E}">
        <p14:creationId xmlns:p14="http://schemas.microsoft.com/office/powerpoint/2010/main" val="57101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91317B2-B0C0-D7CD-450A-6B9D666001AC}"/>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rPr>
              <a:t>5</a:t>
            </a:r>
          </a:p>
        </p:txBody>
      </p:sp>
      <p:sp>
        <p:nvSpPr>
          <p:cNvPr id="19" name="TextBox 18">
            <a:extLst>
              <a:ext uri="{FF2B5EF4-FFF2-40B4-BE49-F238E27FC236}">
                <a16:creationId xmlns:a16="http://schemas.microsoft.com/office/drawing/2014/main" id="{1D39AF75-14F8-FAB8-9671-F89E92A15B1C}"/>
              </a:ext>
            </a:extLst>
          </p:cNvPr>
          <p:cNvSpPr txBox="1"/>
          <p:nvPr/>
        </p:nvSpPr>
        <p:spPr>
          <a:xfrm>
            <a:off x="1504949" y="552450"/>
            <a:ext cx="10239375" cy="1384995"/>
          </a:xfrm>
          <a:prstGeom prst="rect">
            <a:avLst/>
          </a:prstGeom>
          <a:noFill/>
        </p:spPr>
        <p:txBody>
          <a:bodyPr wrap="square" rtlCol="0">
            <a:spAutoFit/>
          </a:bodyPr>
          <a:lstStyle/>
          <a:p>
            <a:pPr lvl="0" algn="just"/>
            <a:r>
              <a:rPr lang="vi-VN" sz="2800" dirty="0">
                <a:solidFill>
                  <a:srgbClr val="002060"/>
                </a:solidFill>
                <a:latin typeface="Cambria" panose="02040503050406030204" pitchFamily="18" charset="0"/>
                <a:ea typeface="Cambria" panose="02040503050406030204" pitchFamily="18" charset="0"/>
              </a:rPr>
              <a:t>Một biển báo cấm đi ngược chiều là hình tròn có bán kính 35 cm; phần hình chữ nhật màu trắng (như hình vẽ) có chiều dài 50 cm, chiều rộng 12 cm. Tính diện tích phần màu đỏ của tấm biển đó.</a:t>
            </a:r>
            <a:endPar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0754912-B796-DCAF-16E0-9AF697127E92}"/>
              </a:ext>
            </a:extLst>
          </p:cNvPr>
          <p:cNvPicPr>
            <a:picLocks noChangeAspect="1"/>
          </p:cNvPicPr>
          <p:nvPr/>
        </p:nvPicPr>
        <p:blipFill>
          <a:blip r:embed="rId2"/>
          <a:stretch>
            <a:fillRect/>
          </a:stretch>
        </p:blipFill>
        <p:spPr>
          <a:xfrm>
            <a:off x="8773924" y="2238375"/>
            <a:ext cx="2822764" cy="2809875"/>
          </a:xfrm>
          <a:prstGeom prst="rect">
            <a:avLst/>
          </a:prstGeom>
        </p:spPr>
      </p:pic>
      <p:sp>
        <p:nvSpPr>
          <p:cNvPr id="5" name="TextBox 4">
            <a:extLst>
              <a:ext uri="{FF2B5EF4-FFF2-40B4-BE49-F238E27FC236}">
                <a16:creationId xmlns:a16="http://schemas.microsoft.com/office/drawing/2014/main" id="{FABA573B-2223-410E-D268-A65E55096459}"/>
              </a:ext>
            </a:extLst>
          </p:cNvPr>
          <p:cNvSpPr txBox="1"/>
          <p:nvPr/>
        </p:nvSpPr>
        <p:spPr>
          <a:xfrm>
            <a:off x="1000125" y="2095500"/>
            <a:ext cx="7705725" cy="452431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endParaRPr lang="en-US" sz="3200" b="0" i="0" dirty="0">
              <a:solidFill>
                <a:srgbClr val="FF0000"/>
              </a:solidFill>
              <a:effectLst/>
              <a:latin typeface="Cambria" panose="02040503050406030204" pitchFamily="18" charset="0"/>
              <a:ea typeface="Cambria" panose="02040503050406030204" pitchFamily="18" charset="0"/>
            </a:endParaRP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hình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tròn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35 × 35 = 3 846,5 (cm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hình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chữ</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nhật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50 × 12 = 600 (cm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màu</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đỏ</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3 846,5 – 600 = 3 246,5 (cm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3 246,5 cm</a:t>
            </a:r>
            <a:r>
              <a:rPr lang="en-US" sz="3200" b="0" i="0" baseline="30000" dirty="0">
                <a:solidFill>
                  <a:srgbClr val="FF0000"/>
                </a:solidFill>
                <a:effectLst/>
                <a:latin typeface="Cambria" panose="02040503050406030204" pitchFamily="18" charset="0"/>
                <a:ea typeface="Cambria" panose="02040503050406030204" pitchFamily="18" charset="0"/>
              </a:rPr>
              <a:t>2</a:t>
            </a:r>
            <a:endParaRPr lang="en-US" sz="3200" b="0" i="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6590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down)">
                                      <p:cBhvr>
                                        <p:cTn id="30" dur="500"/>
                                        <p:tgtEl>
                                          <p:spTgt spid="5">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down)">
                                      <p:cBhvr>
                                        <p:cTn id="33" dur="500"/>
                                        <p:tgtEl>
                                          <p:spTgt spid="5">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down)">
                                      <p:cBhvr>
                                        <p:cTn id="36" dur="500"/>
                                        <p:tgtEl>
                                          <p:spTgt spid="5">
                                            <p:txEl>
                                              <p:pRg st="6" end="6"/>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down)">
                                      <p:cBhvr>
                                        <p:cTn id="3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3F70F8A-B8E6-D6FB-07CF-95F25B5732BE}"/>
              </a:ext>
            </a:extLst>
          </p:cNvPr>
          <p:cNvPicPr>
            <a:picLocks noChangeAspect="1"/>
          </p:cNvPicPr>
          <p:nvPr/>
        </p:nvPicPr>
        <p:blipFill rotWithShape="1">
          <a:blip r:embed="rId2">
            <a:extLst>
              <a:ext uri="{28A0092B-C50C-407E-A947-70E740481C1C}">
                <a14:useLocalDpi xmlns:a14="http://schemas.microsoft.com/office/drawing/2010/main" val="0"/>
              </a:ext>
            </a:extLst>
          </a:blip>
          <a:srcRect t="1" r="59538" b="64747"/>
          <a:stretch/>
        </p:blipFill>
        <p:spPr>
          <a:xfrm flipH="1">
            <a:off x="-696775" y="1441106"/>
            <a:ext cx="4823904" cy="5618935"/>
          </a:xfrm>
          <a:prstGeom prst="rect">
            <a:avLst/>
          </a:prstGeom>
        </p:spPr>
      </p:pic>
      <p:sp>
        <p:nvSpPr>
          <p:cNvPr id="8" name="Rounded Rectangle 4">
            <a:extLst>
              <a:ext uri="{FF2B5EF4-FFF2-40B4-BE49-F238E27FC236}">
                <a16:creationId xmlns:a16="http://schemas.microsoft.com/office/drawing/2014/main" id="{FAF033B2-AAFF-159C-F983-3A67D7645235}"/>
              </a:ext>
            </a:extLst>
          </p:cNvPr>
          <p:cNvSpPr/>
          <p:nvPr/>
        </p:nvSpPr>
        <p:spPr>
          <a:xfrm>
            <a:off x="2316807" y="791109"/>
            <a:ext cx="7314873" cy="997051"/>
          </a:xfrm>
          <a:prstGeom prst="roundRect">
            <a:avLst/>
          </a:prstGeom>
          <a:ln w="38100">
            <a:solidFill>
              <a:srgbClr val="FFC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buClr>
                <a:srgbClr val="000000"/>
              </a:buClr>
            </a:pPr>
            <a:r>
              <a:rPr lang="vi-VN" sz="3600" kern="0" dirty="0">
                <a:solidFill>
                  <a:srgbClr val="313131"/>
                </a:solidFill>
                <a:latin typeface="Calibri" panose="020F0502020204030204" pitchFamily="34" charset="0"/>
                <a:cs typeface="Calibri" panose="020F0502020204030204" pitchFamily="34" charset="0"/>
                <a:sym typeface="Arial"/>
              </a:rPr>
              <a:t>Theo em biển báo cấm đi ngược chiều sẽ được đặt ở đâu? </a:t>
            </a:r>
            <a:endParaRPr lang="en-US" sz="3600" kern="0" dirty="0">
              <a:solidFill>
                <a:srgbClr val="313131"/>
              </a:solidFill>
              <a:latin typeface="Calibri" panose="020F0502020204030204" pitchFamily="34" charset="0"/>
              <a:cs typeface="Calibri" panose="020F0502020204030204" pitchFamily="34" charset="0"/>
              <a:sym typeface="Arial"/>
            </a:endParaRPr>
          </a:p>
        </p:txBody>
      </p:sp>
      <p:sp>
        <p:nvSpPr>
          <p:cNvPr id="9" name="Rectangle: Rounded Corners 8">
            <a:extLst>
              <a:ext uri="{FF2B5EF4-FFF2-40B4-BE49-F238E27FC236}">
                <a16:creationId xmlns:a16="http://schemas.microsoft.com/office/drawing/2014/main" id="{8247EAE7-C4BC-1BA9-485E-058892EA425D}"/>
              </a:ext>
            </a:extLst>
          </p:cNvPr>
          <p:cNvSpPr/>
          <p:nvPr/>
        </p:nvSpPr>
        <p:spPr>
          <a:xfrm>
            <a:off x="3870960" y="2021840"/>
            <a:ext cx="5354320" cy="82296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Cambria" panose="02040503050406030204" pitchFamily="18" charset="0"/>
                <a:ea typeface="Cambria" panose="02040503050406030204" pitchFamily="18" charset="0"/>
              </a:rPr>
              <a:t>Đặt ở đường một chiều.</a:t>
            </a:r>
            <a:endParaRPr lang="en-US" sz="3600" dirty="0">
              <a:latin typeface="Cambria" panose="02040503050406030204" pitchFamily="18" charset="0"/>
              <a:ea typeface="Cambria" panose="02040503050406030204" pitchFamily="18" charset="0"/>
            </a:endParaRPr>
          </a:p>
        </p:txBody>
      </p:sp>
      <p:sp>
        <p:nvSpPr>
          <p:cNvPr id="10" name="Rounded Rectangle 4">
            <a:extLst>
              <a:ext uri="{FF2B5EF4-FFF2-40B4-BE49-F238E27FC236}">
                <a16:creationId xmlns:a16="http://schemas.microsoft.com/office/drawing/2014/main" id="{8683275F-DEF4-B6F8-93B3-82FB2FD330FA}"/>
              </a:ext>
            </a:extLst>
          </p:cNvPr>
          <p:cNvSpPr/>
          <p:nvPr/>
        </p:nvSpPr>
        <p:spPr>
          <a:xfrm>
            <a:off x="3261687" y="3148229"/>
            <a:ext cx="7568873" cy="1118971"/>
          </a:xfrm>
          <a:prstGeom prst="roundRect">
            <a:avLst/>
          </a:prstGeom>
          <a:ln w="38100">
            <a:solidFill>
              <a:srgbClr val="FFC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buClr>
                <a:srgbClr val="000000"/>
              </a:buClr>
            </a:pPr>
            <a:r>
              <a:rPr lang="vi-VN" sz="3200" kern="0" dirty="0">
                <a:solidFill>
                  <a:srgbClr val="313131"/>
                </a:solidFill>
                <a:latin typeface="Calibri" panose="020F0502020204030204" pitchFamily="34" charset="0"/>
                <a:cs typeface="Calibri" panose="020F0502020204030204" pitchFamily="34" charset="0"/>
                <a:sym typeface="Arial"/>
              </a:rPr>
              <a:t>Khi gặp biển báo này theo em người tham gia giao thông cần phải đi như thế nào?</a:t>
            </a:r>
            <a:endParaRPr lang="en-US" sz="3200" kern="0" dirty="0">
              <a:solidFill>
                <a:srgbClr val="313131"/>
              </a:solidFill>
              <a:latin typeface="Calibri" panose="020F0502020204030204" pitchFamily="34" charset="0"/>
              <a:cs typeface="Calibri" panose="020F0502020204030204" pitchFamily="34" charset="0"/>
              <a:sym typeface="Arial"/>
            </a:endParaRPr>
          </a:p>
        </p:txBody>
      </p:sp>
      <p:sp>
        <p:nvSpPr>
          <p:cNvPr id="11" name="Rectangle: Rounded Corners 10">
            <a:extLst>
              <a:ext uri="{FF2B5EF4-FFF2-40B4-BE49-F238E27FC236}">
                <a16:creationId xmlns:a16="http://schemas.microsoft.com/office/drawing/2014/main" id="{6AB365C5-58A4-D94F-3599-D17B2664D231}"/>
              </a:ext>
            </a:extLst>
          </p:cNvPr>
          <p:cNvSpPr/>
          <p:nvPr/>
        </p:nvSpPr>
        <p:spPr>
          <a:xfrm>
            <a:off x="3108960" y="4561840"/>
            <a:ext cx="8239760" cy="18796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a:latin typeface="Cambria" panose="02040503050406030204" pitchFamily="18" charset="0"/>
                <a:ea typeface="Cambria" panose="02040503050406030204" pitchFamily="18" charset="0"/>
              </a:rPr>
              <a:t>Khi gặp biển báo cấm đi ngược chiều người tham gia giao thông không được đi ngược chiều với biển báo.</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8107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2077</TotalTime>
  <Words>393</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Cambria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VITUS</cp:lastModifiedBy>
  <cp:revision>60</cp:revision>
  <dcterms:created xsi:type="dcterms:W3CDTF">2023-09-10T01:58:34Z</dcterms:created>
  <dcterms:modified xsi:type="dcterms:W3CDTF">2026-01-06T08:04:59Z</dcterms:modified>
  <cp:category>9Slide.vn</cp:category>
</cp:coreProperties>
</file>