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8" r:id="rId3"/>
    <p:sldId id="270" r:id="rId4"/>
    <p:sldId id="272" r:id="rId5"/>
    <p:sldId id="305" r:id="rId6"/>
    <p:sldId id="436" r:id="rId7"/>
    <p:sldId id="306" r:id="rId8"/>
    <p:sldId id="309" r:id="rId9"/>
    <p:sldId id="437" r:id="rId10"/>
    <p:sldId id="438" r:id="rId11"/>
    <p:sldId id="313" r:id="rId12"/>
    <p:sldId id="442"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74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F6BE5-24B0-457E-9BEA-60F08095F5D4}" type="datetimeFigureOut">
              <a:rPr lang="en-US" smtClean="0"/>
              <a:t>08/01/2026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A726B-C293-4DB0-A60A-5A5CC4358654}" type="slidenum">
              <a:rPr lang="en-US" smtClean="0"/>
              <a:t>‹#›</a:t>
            </a:fld>
            <a:endParaRPr lang="en-US"/>
          </a:p>
        </p:txBody>
      </p:sp>
    </p:spTree>
    <p:extLst>
      <p:ext uri="{BB962C8B-B14F-4D97-AF65-F5344CB8AC3E}">
        <p14:creationId xmlns:p14="http://schemas.microsoft.com/office/powerpoint/2010/main" val="277456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08/01/2026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84A0-DD8F-4AB8-319E-436FC8E01019}"/>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C9FD3BCB-1AA3-AF67-7DBA-C4AF47E71970}"/>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C0701A80-DB4E-F0E2-A88C-CE82DFD751E1}"/>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08/01/2026</a:t>
            </a:fld>
            <a:endParaRPr lang="en-US"/>
          </a:p>
        </p:txBody>
      </p:sp>
      <p:sp>
        <p:nvSpPr>
          <p:cNvPr id="5" name="Footer Placeholder 4">
            <a:extLst>
              <a:ext uri="{FF2B5EF4-FFF2-40B4-BE49-F238E27FC236}">
                <a16:creationId xmlns:a16="http://schemas.microsoft.com/office/drawing/2014/main" id="{EB3315C3-7609-5C6C-18CA-3B457EBF27F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262C7C-2322-7031-1A3F-9C4E8ACC4042}"/>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490813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4C2E-0099-3C45-5463-C5D87797E22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4ADF690-6BCA-311C-E7A6-B535D494AAA5}"/>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BD20-65AE-3B0F-354D-76382A01B21E}"/>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08/01/2026</a:t>
            </a:fld>
            <a:endParaRPr lang="en-US"/>
          </a:p>
        </p:txBody>
      </p:sp>
      <p:sp>
        <p:nvSpPr>
          <p:cNvPr id="5" name="Footer Placeholder 4">
            <a:extLst>
              <a:ext uri="{FF2B5EF4-FFF2-40B4-BE49-F238E27FC236}">
                <a16:creationId xmlns:a16="http://schemas.microsoft.com/office/drawing/2014/main" id="{457A40BF-3615-C8AD-D5EA-946BDEEB9AE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0EF0D9-C496-2077-C818-C45C0EDE652C}"/>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19037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E7F4-A80F-9B3E-B7CE-2F6FB72318C2}"/>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EA032AA0-5D4B-15F6-92AB-FA26B49D7520}"/>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027C6D-816F-E017-0A5D-326494EBA28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08/01/2026</a:t>
            </a:fld>
            <a:endParaRPr lang="en-US"/>
          </a:p>
        </p:txBody>
      </p:sp>
      <p:sp>
        <p:nvSpPr>
          <p:cNvPr id="5" name="Footer Placeholder 4">
            <a:extLst>
              <a:ext uri="{FF2B5EF4-FFF2-40B4-BE49-F238E27FC236}">
                <a16:creationId xmlns:a16="http://schemas.microsoft.com/office/drawing/2014/main" id="{5D4FDC71-890C-0451-DBC9-722818971E6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8DF984-049B-9A1B-C550-374C07C97EB7}"/>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3636624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7DAA-AE92-0101-8222-DE54736548F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781EE8-5BB8-D086-D425-CD1B4C7B5916}"/>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ADEFF4-DBC7-D428-637C-0A3B4A9AAB06}"/>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C553F-E2A1-C2DF-7759-4959BB2404FD}"/>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08/01/2026</a:t>
            </a:fld>
            <a:endParaRPr lang="en-US"/>
          </a:p>
        </p:txBody>
      </p:sp>
      <p:sp>
        <p:nvSpPr>
          <p:cNvPr id="6" name="Footer Placeholder 5">
            <a:extLst>
              <a:ext uri="{FF2B5EF4-FFF2-40B4-BE49-F238E27FC236}">
                <a16:creationId xmlns:a16="http://schemas.microsoft.com/office/drawing/2014/main" id="{4F851767-FB5A-5EF8-5033-0B56BABB427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F018BF-8510-C7D3-1285-E97C92E4AD16}"/>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131695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A9C8-F6CD-1657-0614-04122E792EB1}"/>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5785B3C-AAB5-7906-509B-81FE707D1C4A}"/>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3C7B9AD-8C3E-49B0-0221-429ACAF0D535}"/>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306EAD-A9E3-9ECA-9FE6-795DB0FC9A36}"/>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52505-EB04-8184-D394-F220C47A3C6A}"/>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EC4574-E0AD-20AB-1E9C-8826873928F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08/01/2026</a:t>
            </a:fld>
            <a:endParaRPr lang="en-US"/>
          </a:p>
        </p:txBody>
      </p:sp>
      <p:sp>
        <p:nvSpPr>
          <p:cNvPr id="8" name="Footer Placeholder 7">
            <a:extLst>
              <a:ext uri="{FF2B5EF4-FFF2-40B4-BE49-F238E27FC236}">
                <a16:creationId xmlns:a16="http://schemas.microsoft.com/office/drawing/2014/main" id="{DD050A28-A5FF-2A28-80AB-6E250EB2118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EF2DB04-1B30-15F4-FCBA-AD33FEEA56A2}"/>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854660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66E5-1705-B0A9-07CD-3DBE17DC5CA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4AC313C-5CF1-8681-D6D6-B01216EE42CF}"/>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08/01/2026</a:t>
            </a:fld>
            <a:endParaRPr lang="en-US"/>
          </a:p>
        </p:txBody>
      </p:sp>
      <p:sp>
        <p:nvSpPr>
          <p:cNvPr id="4" name="Footer Placeholder 3">
            <a:extLst>
              <a:ext uri="{FF2B5EF4-FFF2-40B4-BE49-F238E27FC236}">
                <a16:creationId xmlns:a16="http://schemas.microsoft.com/office/drawing/2014/main" id="{B8663F38-8ABF-82E4-702B-A2D9E0379B5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1002FF-482A-2703-DBB4-077D6501281B}"/>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80426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9A197-F439-95D4-C41F-E4255E4E6790}"/>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08/01/2026</a:t>
            </a:fld>
            <a:endParaRPr lang="en-US"/>
          </a:p>
        </p:txBody>
      </p:sp>
      <p:sp>
        <p:nvSpPr>
          <p:cNvPr id="3" name="Footer Placeholder 2">
            <a:extLst>
              <a:ext uri="{FF2B5EF4-FFF2-40B4-BE49-F238E27FC236}">
                <a16:creationId xmlns:a16="http://schemas.microsoft.com/office/drawing/2014/main" id="{6696E43D-2966-08C3-DE7A-725779F7B5F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0E951DB-0207-E5AB-1801-AFCAB0C54004}"/>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915198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E382-3426-EAAF-9E36-7FCD802F9852}"/>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6A130AA-5290-471E-E153-24438294036D}"/>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F3CFC-7A0B-9699-5FC9-737D90AB63A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FBA9168-0736-AB3D-1059-0FB62BD2854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08/01/2026</a:t>
            </a:fld>
            <a:endParaRPr lang="en-US"/>
          </a:p>
        </p:txBody>
      </p:sp>
      <p:sp>
        <p:nvSpPr>
          <p:cNvPr id="6" name="Footer Placeholder 5">
            <a:extLst>
              <a:ext uri="{FF2B5EF4-FFF2-40B4-BE49-F238E27FC236}">
                <a16:creationId xmlns:a16="http://schemas.microsoft.com/office/drawing/2014/main" id="{BBB20E00-A615-768D-65AC-46A5A24DB2A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F87123A-91CF-8181-E12D-C76AFC8D45C5}"/>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58872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82A0-C5D9-F4A0-F8D7-0765AA532FF2}"/>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DB620EB2-B6F5-DD4C-6F29-710469D96342}"/>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996B6B93-E1F6-96AD-91F4-2965A8CA7ADC}"/>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546C65A-1EA9-DC09-7B4B-E9FC9FF1567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08/01/2026</a:t>
            </a:fld>
            <a:endParaRPr lang="en-US"/>
          </a:p>
        </p:txBody>
      </p:sp>
      <p:sp>
        <p:nvSpPr>
          <p:cNvPr id="6" name="Footer Placeholder 5">
            <a:extLst>
              <a:ext uri="{FF2B5EF4-FFF2-40B4-BE49-F238E27FC236}">
                <a16:creationId xmlns:a16="http://schemas.microsoft.com/office/drawing/2014/main" id="{830E85D9-7FF3-0536-48B6-98BB740B34B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686E0E-97A1-DA39-FE16-12DC7A73BADA}"/>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239738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182F-7724-567E-B861-6B645DE918C5}"/>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0E1C2C-ADF0-916D-B73F-ABE621932236}"/>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5AA8B-3D1C-17F5-B6BE-5F2C72A942AA}"/>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08/01/2026</a:t>
            </a:fld>
            <a:endParaRPr lang="en-US"/>
          </a:p>
        </p:txBody>
      </p:sp>
      <p:sp>
        <p:nvSpPr>
          <p:cNvPr id="5" name="Footer Placeholder 4">
            <a:extLst>
              <a:ext uri="{FF2B5EF4-FFF2-40B4-BE49-F238E27FC236}">
                <a16:creationId xmlns:a16="http://schemas.microsoft.com/office/drawing/2014/main" id="{AD37B9C4-DE2C-04CB-84A6-955308EAFE6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A656DF-AE4F-5351-10D3-517416A3FF59}"/>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555660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49F75B-814B-882C-45B9-D2B32786ACEF}"/>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BF5C6-EC04-3C3C-633E-52D6739CC9E0}"/>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573DF-2015-85CD-4478-D42772941273}"/>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08/01/2026</a:t>
            </a:fld>
            <a:endParaRPr lang="en-US"/>
          </a:p>
        </p:txBody>
      </p:sp>
      <p:sp>
        <p:nvSpPr>
          <p:cNvPr id="5" name="Footer Placeholder 4">
            <a:extLst>
              <a:ext uri="{FF2B5EF4-FFF2-40B4-BE49-F238E27FC236}">
                <a16:creationId xmlns:a16="http://schemas.microsoft.com/office/drawing/2014/main" id="{FFA59F74-0C10-400E-5630-B7F6D3F7AA0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CC4635-A8F2-D6AA-B228-7357C0505438}"/>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85151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08/01/2026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08/01/2026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08/01/2026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08/01/2026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08/01/2026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08/01/2026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907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gif"/><Relationship Id="rId5" Type="http://schemas.openxmlformats.org/officeDocument/2006/relationships/image" Target="../media/image30.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34.sv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2.svg"/><Relationship Id="rId5" Type="http://schemas.openxmlformats.org/officeDocument/2006/relationships/image" Target="../media/image30.sv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34.svg"/></Relationships>
</file>

<file path=ppt/slides/_rels/slide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20.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 xmlns:asvg="http://schemas.microsoft.com/office/drawing/2016/SVG/main" r:embed="rId3"/>
                </a:ext>
              </a:extLst>
            </a:blip>
            <a:stretch>
              <a:fillRect b="-29252"/>
            </a:stretch>
          </a:blipFill>
        </p:spPr>
        <p:txBody>
          <a:bodyPr/>
          <a:lstStyle/>
          <a:p>
            <a:endParaRPr lang="en-US"/>
          </a:p>
        </p:txBody>
      </p:sp>
      <p:sp>
        <p:nvSpPr>
          <p:cNvPr id="3" name="Freeform 3"/>
          <p:cNvSpPr/>
          <p:nvPr/>
        </p:nvSpPr>
        <p:spPr>
          <a:xfrm>
            <a:off x="3251459" y="1347571"/>
            <a:ext cx="11785081" cy="6894272"/>
          </a:xfrm>
          <a:custGeom>
            <a:avLst/>
            <a:gdLst/>
            <a:ahLst/>
            <a:cxnLst/>
            <a:rect l="l" t="t" r="r" b="b"/>
            <a:pathLst>
              <a:path w="11785081" h="6894272">
                <a:moveTo>
                  <a:pt x="0" y="0"/>
                </a:moveTo>
                <a:lnTo>
                  <a:pt x="11785082" y="0"/>
                </a:lnTo>
                <a:lnTo>
                  <a:pt x="11785082" y="6894272"/>
                </a:lnTo>
                <a:lnTo>
                  <a:pt x="0" y="689427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5" name="Freeform 5"/>
          <p:cNvSpPr/>
          <p:nvPr/>
        </p:nvSpPr>
        <p:spPr>
          <a:xfrm>
            <a:off x="-1730479" y="4201482"/>
            <a:ext cx="4623400" cy="942018"/>
          </a:xfrm>
          <a:custGeom>
            <a:avLst/>
            <a:gdLst/>
            <a:ahLst/>
            <a:cxnLst/>
            <a:rect l="l" t="t" r="r" b="b"/>
            <a:pathLst>
              <a:path w="4623400" h="942018">
                <a:moveTo>
                  <a:pt x="0" y="0"/>
                </a:moveTo>
                <a:lnTo>
                  <a:pt x="4623401" y="0"/>
                </a:lnTo>
                <a:lnTo>
                  <a:pt x="4623401" y="942018"/>
                </a:lnTo>
                <a:lnTo>
                  <a:pt x="0" y="94201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6" name="Freeform 6"/>
          <p:cNvSpPr/>
          <p:nvPr/>
        </p:nvSpPr>
        <p:spPr>
          <a:xfrm>
            <a:off x="673691" y="2036362"/>
            <a:ext cx="1489007" cy="2274872"/>
          </a:xfrm>
          <a:custGeom>
            <a:avLst/>
            <a:gdLst/>
            <a:ahLst/>
            <a:cxnLst/>
            <a:rect l="l" t="t" r="r" b="b"/>
            <a:pathLst>
              <a:path w="1489007" h="2274872">
                <a:moveTo>
                  <a:pt x="0" y="0"/>
                </a:moveTo>
                <a:lnTo>
                  <a:pt x="1489007" y="0"/>
                </a:lnTo>
                <a:lnTo>
                  <a:pt x="1489007" y="2274873"/>
                </a:lnTo>
                <a:lnTo>
                  <a:pt x="0" y="22748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7" name="Freeform 7"/>
          <p:cNvSpPr/>
          <p:nvPr/>
        </p:nvSpPr>
        <p:spPr>
          <a:xfrm>
            <a:off x="13692981" y="4672491"/>
            <a:ext cx="4748557" cy="5738437"/>
          </a:xfrm>
          <a:custGeom>
            <a:avLst/>
            <a:gdLst/>
            <a:ahLst/>
            <a:cxnLst/>
            <a:rect l="l" t="t" r="r" b="b"/>
            <a:pathLst>
              <a:path w="4748557" h="5738437">
                <a:moveTo>
                  <a:pt x="0" y="0"/>
                </a:moveTo>
                <a:lnTo>
                  <a:pt x="4748557" y="0"/>
                </a:lnTo>
                <a:lnTo>
                  <a:pt x="4748557" y="5738437"/>
                </a:lnTo>
                <a:lnTo>
                  <a:pt x="0" y="5738437"/>
                </a:lnTo>
                <a:lnTo>
                  <a:pt x="0" y="0"/>
                </a:lnTo>
                <a:close/>
              </a:path>
            </a:pathLst>
          </a:custGeom>
          <a:blipFill>
            <a:blip r:embed="rId10"/>
            <a:stretch>
              <a:fillRect/>
            </a:stretch>
          </a:blipFill>
        </p:spPr>
        <p:txBody>
          <a:bodyPr/>
          <a:lstStyle/>
          <a:p>
            <a:endParaRPr lang="en-US"/>
          </a:p>
        </p:txBody>
      </p:sp>
      <p:pic>
        <p:nvPicPr>
          <p:cNvPr id="8" name="Picture 8"/>
          <p:cNvPicPr>
            <a:picLocks noChangeAspect="1"/>
          </p:cNvPicPr>
          <p:nvPr/>
        </p:nvPicPr>
        <p:blipFill>
          <a:blip r:embed="rId11"/>
          <a:srcRect/>
          <a:stretch>
            <a:fillRect/>
          </a:stretch>
        </p:blipFill>
        <p:spPr>
          <a:xfrm>
            <a:off x="-199438" y="6056536"/>
            <a:ext cx="5023695" cy="4370614"/>
          </a:xfrm>
          <a:prstGeom prst="rect">
            <a:avLst/>
          </a:prstGeom>
        </p:spPr>
      </p:pic>
      <p:pic>
        <p:nvPicPr>
          <p:cNvPr id="12" name="Picture 11">
            <a:extLst>
              <a:ext uri="{FF2B5EF4-FFF2-40B4-BE49-F238E27FC236}">
                <a16:creationId xmlns:a16="http://schemas.microsoft.com/office/drawing/2014/main" id="{9EC15717-C257-3155-3852-D006EDC9D774}"/>
              </a:ext>
            </a:extLst>
          </p:cNvPr>
          <p:cNvPicPr>
            <a:picLocks noChangeAspect="1"/>
          </p:cNvPicPr>
          <p:nvPr/>
        </p:nvPicPr>
        <p:blipFill>
          <a:blip r:embed="rId12"/>
          <a:stretch>
            <a:fillRect/>
          </a:stretch>
        </p:blipFill>
        <p:spPr>
          <a:xfrm>
            <a:off x="6781800" y="876300"/>
            <a:ext cx="4462659" cy="1298561"/>
          </a:xfrm>
          <a:prstGeom prst="rect">
            <a:avLst/>
          </a:prstGeom>
        </p:spPr>
      </p:pic>
      <p:pic>
        <p:nvPicPr>
          <p:cNvPr id="13" name="Picture 12">
            <a:extLst>
              <a:ext uri="{FF2B5EF4-FFF2-40B4-BE49-F238E27FC236}">
                <a16:creationId xmlns:a16="http://schemas.microsoft.com/office/drawing/2014/main" id="{74E05862-44EA-2BBB-A28C-25430A6D47F4}"/>
              </a:ext>
            </a:extLst>
          </p:cNvPr>
          <p:cNvPicPr>
            <a:picLocks noChangeAspect="1"/>
          </p:cNvPicPr>
          <p:nvPr/>
        </p:nvPicPr>
        <p:blipFill>
          <a:blip r:embed="rId13"/>
          <a:stretch>
            <a:fillRect/>
          </a:stretch>
        </p:blipFill>
        <p:spPr>
          <a:xfrm>
            <a:off x="3352800" y="1943100"/>
            <a:ext cx="11510246" cy="5803895"/>
          </a:xfrm>
          <a:prstGeom prst="rect">
            <a:avLst/>
          </a:prstGeom>
        </p:spPr>
      </p:pic>
      <p:pic>
        <p:nvPicPr>
          <p:cNvPr id="18" name="Picture 17">
            <a:extLst>
              <a:ext uri="{FF2B5EF4-FFF2-40B4-BE49-F238E27FC236}">
                <a16:creationId xmlns:a16="http://schemas.microsoft.com/office/drawing/2014/main" id="{8E078831-16B3-51EB-282D-57AD5FF069C3}"/>
              </a:ext>
            </a:extLst>
          </p:cNvPr>
          <p:cNvPicPr>
            <a:picLocks noChangeAspect="1"/>
          </p:cNvPicPr>
          <p:nvPr/>
        </p:nvPicPr>
        <p:blipFill>
          <a:blip r:embed="rId14"/>
          <a:stretch>
            <a:fillRect/>
          </a:stretch>
        </p:blipFill>
        <p:spPr>
          <a:xfrm>
            <a:off x="1981200" y="723900"/>
            <a:ext cx="2895851" cy="2341067"/>
          </a:xfrm>
          <a:prstGeom prst="rect">
            <a:avLst/>
          </a:prstGeom>
        </p:spPr>
      </p:pic>
      <p:sp>
        <p:nvSpPr>
          <p:cNvPr id="4" name="TextBox 3">
            <a:extLst>
              <a:ext uri="{FF2B5EF4-FFF2-40B4-BE49-F238E27FC236}">
                <a16:creationId xmlns:a16="http://schemas.microsoft.com/office/drawing/2014/main" id="{EC8758C9-0321-6EDA-4785-2F54D18D833E}"/>
              </a:ext>
            </a:extLst>
          </p:cNvPr>
          <p:cNvSpPr txBox="1"/>
          <p:nvPr/>
        </p:nvSpPr>
        <p:spPr>
          <a:xfrm>
            <a:off x="7924800" y="6896100"/>
            <a:ext cx="3048000" cy="1015663"/>
          </a:xfrm>
          <a:prstGeom prst="rect">
            <a:avLst/>
          </a:prstGeom>
          <a:noFill/>
        </p:spPr>
        <p:txBody>
          <a:bodyPr wrap="square" rtlCol="0">
            <a:spAutoFit/>
          </a:bodyPr>
          <a:lstStyle/>
          <a:p>
            <a:r>
              <a:rPr lang="en-US" sz="6000" b="1" dirty="0">
                <a:solidFill>
                  <a:schemeClr val="bg1"/>
                </a:solidFill>
              </a:rPr>
              <a:t>(</a:t>
            </a:r>
            <a:r>
              <a:rPr lang="en-US" sz="6000" b="1" dirty="0" err="1">
                <a:solidFill>
                  <a:schemeClr val="bg1"/>
                </a:solidFill>
              </a:rPr>
              <a:t>Tiết</a:t>
            </a:r>
            <a:r>
              <a:rPr lang="en-US" sz="6000" b="1" dirty="0">
                <a:solidFill>
                  <a:schemeClr val="bg1"/>
                </a:solidFill>
              </a:rPr>
              <a:t> 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697042" y="123372"/>
              <a:ext cx="9279376" cy="1737535"/>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333333"/>
                  </a:solidFill>
                  <a:latin typeface="Cambria" panose="02040503050406030204" pitchFamily="18" charset="0"/>
                  <a:ea typeface="Cambria" panose="02040503050406030204" pitchFamily="18" charset="0"/>
                </a:rPr>
                <a:t>T</a:t>
              </a:r>
              <a:r>
                <a:rPr kumimoji="0" lang="vi-VN" sz="5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hực hiện hoạt động đóng vai 3 tình huống và gọi cho số điện thoại khẩn cấp để được giúp đỡ.</a:t>
              </a:r>
              <a:endParaRPr kumimoji="0" lang="en-US" sz="4800" b="1" i="0" u="none" strike="noStrike" kern="1200" cap="none" spc="0" normalizeH="0" baseline="0" noProof="0" dirty="0">
                <a:ln>
                  <a:noFill/>
                </a:ln>
                <a:solidFill>
                  <a:srgbClr val="2E2C2B"/>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8" name="Picture 7">
            <a:extLst>
              <a:ext uri="{FF2B5EF4-FFF2-40B4-BE49-F238E27FC236}">
                <a16:creationId xmlns:a16="http://schemas.microsoft.com/office/drawing/2014/main" id="{EADC79DB-C3F2-984B-27B7-2AABFEC01FF1}"/>
              </a:ext>
            </a:extLst>
          </p:cNvPr>
          <p:cNvPicPr>
            <a:picLocks noChangeAspect="1"/>
          </p:cNvPicPr>
          <p:nvPr/>
        </p:nvPicPr>
        <p:blipFill>
          <a:blip r:embed="rId4"/>
          <a:stretch>
            <a:fillRect/>
          </a:stretch>
        </p:blipFill>
        <p:spPr>
          <a:xfrm>
            <a:off x="685800" y="342900"/>
            <a:ext cx="1105786" cy="1219200"/>
          </a:xfrm>
          <a:prstGeom prst="rect">
            <a:avLst/>
          </a:prstGeom>
        </p:spPr>
      </p:pic>
      <p:grpSp>
        <p:nvGrpSpPr>
          <p:cNvPr id="11" name="Group 10">
            <a:extLst>
              <a:ext uri="{FF2B5EF4-FFF2-40B4-BE49-F238E27FC236}">
                <a16:creationId xmlns:a16="http://schemas.microsoft.com/office/drawing/2014/main" id="{6DD92D39-AF7B-8BAD-25C7-585349B09D82}"/>
              </a:ext>
            </a:extLst>
          </p:cNvPr>
          <p:cNvGrpSpPr/>
          <p:nvPr/>
        </p:nvGrpSpPr>
        <p:grpSpPr>
          <a:xfrm>
            <a:off x="381000" y="2781300"/>
            <a:ext cx="7848600" cy="3124200"/>
            <a:chOff x="381000" y="2781300"/>
            <a:chExt cx="7848600" cy="3124200"/>
          </a:xfrm>
        </p:grpSpPr>
        <p:sp>
          <p:nvSpPr>
            <p:cNvPr id="9" name="Rectangle 8">
              <a:extLst>
                <a:ext uri="{FF2B5EF4-FFF2-40B4-BE49-F238E27FC236}">
                  <a16:creationId xmlns:a16="http://schemas.microsoft.com/office/drawing/2014/main" id="{B259E2DA-79CE-2D20-43A5-BEF4E632D107}"/>
                </a:ext>
              </a:extLst>
            </p:cNvPr>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một bạn nhỏ bị bắt nạt hoặc bạo hành nguy hiểm.</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Oval 9">
              <a:extLst>
                <a:ext uri="{FF2B5EF4-FFF2-40B4-BE49-F238E27FC236}">
                  <a16:creationId xmlns:a16="http://schemas.microsoft.com/office/drawing/2014/main" id="{7CE8A07A-8049-9721-61E3-B2826401883B}"/>
                </a:ext>
              </a:extLst>
            </p:cNvPr>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1</a:t>
              </a:r>
            </a:p>
          </p:txBody>
        </p:sp>
      </p:grpSp>
      <p:grpSp>
        <p:nvGrpSpPr>
          <p:cNvPr id="12" name="Group 11">
            <a:extLst>
              <a:ext uri="{FF2B5EF4-FFF2-40B4-BE49-F238E27FC236}">
                <a16:creationId xmlns:a16="http://schemas.microsoft.com/office/drawing/2014/main" id="{D05D72D0-F6D7-DF54-8C86-397C19FD2FE5}"/>
              </a:ext>
            </a:extLst>
          </p:cNvPr>
          <p:cNvGrpSpPr/>
          <p:nvPr/>
        </p:nvGrpSpPr>
        <p:grpSpPr>
          <a:xfrm>
            <a:off x="9601200" y="2857500"/>
            <a:ext cx="7848600" cy="3124200"/>
            <a:chOff x="381000" y="2781300"/>
            <a:chExt cx="7848600" cy="3124200"/>
          </a:xfrm>
        </p:grpSpPr>
        <p:sp>
          <p:nvSpPr>
            <p:cNvPr id="13" name="Rectangle 12">
              <a:extLst>
                <a:ext uri="{FF2B5EF4-FFF2-40B4-BE49-F238E27FC236}">
                  <a16:creationId xmlns:a16="http://schemas.microsoft.com/office/drawing/2014/main" id="{B40E0356-B3B8-F5C8-6C7B-9FD784F85E89}"/>
                </a:ext>
              </a:extLst>
            </p:cNvPr>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gặp người bị tai nạn nghiêm trọng</a:t>
              </a:r>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4" name="Oval 13">
              <a:extLst>
                <a:ext uri="{FF2B5EF4-FFF2-40B4-BE49-F238E27FC236}">
                  <a16:creationId xmlns:a16="http://schemas.microsoft.com/office/drawing/2014/main" id="{77A23117-E8BB-06E9-B5B1-AD485F964AC6}"/>
                </a:ext>
              </a:extLst>
            </p:cNvPr>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15" name="Group 14">
            <a:extLst>
              <a:ext uri="{FF2B5EF4-FFF2-40B4-BE49-F238E27FC236}">
                <a16:creationId xmlns:a16="http://schemas.microsoft.com/office/drawing/2014/main" id="{7B958C94-7598-4807-5451-0F6AB1292568}"/>
              </a:ext>
            </a:extLst>
          </p:cNvPr>
          <p:cNvGrpSpPr/>
          <p:nvPr/>
        </p:nvGrpSpPr>
        <p:grpSpPr>
          <a:xfrm>
            <a:off x="5410200" y="6515100"/>
            <a:ext cx="7848600" cy="3124200"/>
            <a:chOff x="381000" y="2781300"/>
            <a:chExt cx="7848600" cy="3124200"/>
          </a:xfrm>
        </p:grpSpPr>
        <p:sp>
          <p:nvSpPr>
            <p:cNvPr id="16" name="Rectangle 15">
              <a:extLst>
                <a:ext uri="{FF2B5EF4-FFF2-40B4-BE49-F238E27FC236}">
                  <a16:creationId xmlns:a16="http://schemas.microsoft.com/office/drawing/2014/main" id="{ED9F6083-911D-BE81-722F-0679D696F7B2}"/>
                </a:ext>
              </a:extLst>
            </p:cNvPr>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có đám cháy xảy ra.</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7" name="Oval 16">
              <a:extLst>
                <a:ext uri="{FF2B5EF4-FFF2-40B4-BE49-F238E27FC236}">
                  <a16:creationId xmlns:a16="http://schemas.microsoft.com/office/drawing/2014/main" id="{D7180B5A-21ED-CC58-A767-1217017519A1}"/>
                </a:ext>
              </a:extLst>
            </p:cNvPr>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3</a:t>
              </a:r>
            </a:p>
          </p:txBody>
        </p:sp>
      </p:grpSp>
    </p:spTree>
    <p:extLst>
      <p:ext uri="{BB962C8B-B14F-4D97-AF65-F5344CB8AC3E}">
        <p14:creationId xmlns:p14="http://schemas.microsoft.com/office/powerpoint/2010/main" val="161197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14E2BA79-2FC9-D2E7-9BE3-AE9BF9F220A4}"/>
              </a:ext>
            </a:extLst>
          </p:cNvPr>
          <p:cNvPicPr>
            <a:picLocks noChangeAspect="1"/>
          </p:cNvPicPr>
          <p:nvPr/>
        </p:nvPicPr>
        <p:blipFill>
          <a:blip r:embed="rId4"/>
          <a:stretch>
            <a:fillRect/>
          </a:stretch>
        </p:blipFill>
        <p:spPr>
          <a:xfrm>
            <a:off x="1219200" y="419100"/>
            <a:ext cx="15316200" cy="93012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60111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 xmlns:asvg="http://schemas.microsoft.com/office/drawing/2016/SVG/main" r:embed="rId3"/>
                </a:ext>
              </a:extLst>
            </a:blip>
            <a:stretch>
              <a:fillRect b="-29252"/>
            </a:stretch>
          </a:blipFill>
        </p:spPr>
        <p:txBody>
          <a:bodyPr/>
          <a:lstStyle/>
          <a:p>
            <a:endParaRPr lang="en-US"/>
          </a:p>
        </p:txBody>
      </p:sp>
      <p:sp>
        <p:nvSpPr>
          <p:cNvPr id="3" name="Freeform 3"/>
          <p:cNvSpPr/>
          <p:nvPr/>
        </p:nvSpPr>
        <p:spPr>
          <a:xfrm>
            <a:off x="2243447" y="1028700"/>
            <a:ext cx="13495484" cy="7894858"/>
          </a:xfrm>
          <a:custGeom>
            <a:avLst/>
            <a:gdLst/>
            <a:ahLst/>
            <a:cxnLst/>
            <a:rect l="l" t="t" r="r" b="b"/>
            <a:pathLst>
              <a:path w="13495484" h="7894858">
                <a:moveTo>
                  <a:pt x="0" y="0"/>
                </a:moveTo>
                <a:lnTo>
                  <a:pt x="13495483" y="0"/>
                </a:lnTo>
                <a:lnTo>
                  <a:pt x="13495483" y="7894858"/>
                </a:lnTo>
                <a:lnTo>
                  <a:pt x="0" y="789485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5" name="Freeform 5"/>
          <p:cNvSpPr/>
          <p:nvPr/>
        </p:nvSpPr>
        <p:spPr>
          <a:xfrm>
            <a:off x="-1730479" y="4201482"/>
            <a:ext cx="4623400" cy="942018"/>
          </a:xfrm>
          <a:custGeom>
            <a:avLst/>
            <a:gdLst/>
            <a:ahLst/>
            <a:cxnLst/>
            <a:rect l="l" t="t" r="r" b="b"/>
            <a:pathLst>
              <a:path w="4623400" h="942018">
                <a:moveTo>
                  <a:pt x="0" y="0"/>
                </a:moveTo>
                <a:lnTo>
                  <a:pt x="4623401" y="0"/>
                </a:lnTo>
                <a:lnTo>
                  <a:pt x="4623401" y="942018"/>
                </a:lnTo>
                <a:lnTo>
                  <a:pt x="0" y="94201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6" name="Freeform 6"/>
          <p:cNvSpPr/>
          <p:nvPr/>
        </p:nvSpPr>
        <p:spPr>
          <a:xfrm>
            <a:off x="673691" y="2036362"/>
            <a:ext cx="1489007" cy="2274872"/>
          </a:xfrm>
          <a:custGeom>
            <a:avLst/>
            <a:gdLst/>
            <a:ahLst/>
            <a:cxnLst/>
            <a:rect l="l" t="t" r="r" b="b"/>
            <a:pathLst>
              <a:path w="1489007" h="2274872">
                <a:moveTo>
                  <a:pt x="0" y="0"/>
                </a:moveTo>
                <a:lnTo>
                  <a:pt x="1489007" y="0"/>
                </a:lnTo>
                <a:lnTo>
                  <a:pt x="1489007" y="2274873"/>
                </a:lnTo>
                <a:lnTo>
                  <a:pt x="0" y="22748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3124200" y="2933700"/>
            <a:ext cx="11601116" cy="3693319"/>
          </a:xfrm>
          <a:prstGeom prst="rect">
            <a:avLst/>
          </a:prstGeom>
        </p:spPr>
        <p:txBody>
          <a:bodyPr lIns="0" tIns="0" rIns="0" bIns="0" rtlCol="0" anchor="t">
            <a:spAutoFit/>
          </a:bodyPr>
          <a:lstStyle/>
          <a:p>
            <a:pPr algn="ctr"/>
            <a:r>
              <a:rPr lang="vi-VN" sz="8000" b="1" spc="-127" dirty="0">
                <a:solidFill>
                  <a:srgbClr val="FEF0DA"/>
                </a:solidFill>
                <a:latin typeface="Asap Bold"/>
                <a:ea typeface="Asap Bold"/>
                <a:cs typeface="Asap Bold"/>
                <a:sym typeface="Asap Bold"/>
              </a:rPr>
              <a:t>Hoạt động 1. Tìm hiểu các bước thực hiện một cuộc gọi điện thoại.</a:t>
            </a:r>
            <a:endParaRPr lang="en-US" sz="8000" b="1" spc="-127" dirty="0">
              <a:solidFill>
                <a:srgbClr val="FEF0DA"/>
              </a:solidFill>
              <a:latin typeface="Asap Bold"/>
              <a:ea typeface="Asap Bold"/>
              <a:cs typeface="Asap Bold"/>
              <a:sym typeface="Asap Bold"/>
            </a:endParaRPr>
          </a:p>
        </p:txBody>
      </p:sp>
      <p:sp>
        <p:nvSpPr>
          <p:cNvPr id="4" name="Freeform 4">
            <a:extLst>
              <a:ext uri="{FF2B5EF4-FFF2-40B4-BE49-F238E27FC236}">
                <a16:creationId xmlns:a16="http://schemas.microsoft.com/office/drawing/2014/main" id="{86588C11-E62A-2C4A-D9DD-311A481C0638}"/>
              </a:ext>
            </a:extLst>
          </p:cNvPr>
          <p:cNvSpPr/>
          <p:nvPr/>
        </p:nvSpPr>
        <p:spPr>
          <a:xfrm flipH="1">
            <a:off x="13639800" y="5219700"/>
            <a:ext cx="4787551" cy="5347421"/>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 xmlns:asvg="http://schemas.microsoft.com/office/drawing/2016/SVG/main" r:embed="rId3"/>
                </a:ext>
              </a:extLst>
            </a:blip>
            <a:stretch>
              <a:fillRect b="-29252"/>
            </a:stretch>
          </a:blipFill>
        </p:spPr>
        <p:txBody>
          <a:bodyPr/>
          <a:lstStyle/>
          <a:p>
            <a:endParaRPr lang="en-US"/>
          </a:p>
        </p:txBody>
      </p:sp>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endParaRPr lang="en-US"/>
              </a:p>
            </p:txBody>
          </p:sp>
        </p:grpSp>
        <p:sp>
          <p:nvSpPr>
            <p:cNvPr id="6" name="TextBox 6"/>
            <p:cNvSpPr txBox="1"/>
            <p:nvPr/>
          </p:nvSpPr>
          <p:spPr>
            <a:xfrm>
              <a:off x="697042" y="123372"/>
              <a:ext cx="9279376" cy="1415769"/>
            </a:xfrm>
            <a:prstGeom prst="rect">
              <a:avLst/>
            </a:prstGeom>
          </p:spPr>
          <p:txBody>
            <a:bodyPr wrap="square" lIns="0" tIns="0" rIns="0" bIns="0" rtlCol="0" anchor="t">
              <a:spAutoFit/>
            </a:bodyPr>
            <a:lstStyle/>
            <a:p>
              <a:pPr algn="ctr"/>
              <a:r>
                <a:rPr lang="vi-VN" sz="4400" b="1" i="0" dirty="0">
                  <a:solidFill>
                    <a:srgbClr val="002060"/>
                  </a:solidFill>
                  <a:effectLst/>
                  <a:latin typeface="Cambria" panose="02040503050406030204" pitchFamily="18" charset="0"/>
                  <a:ea typeface="Cambria" panose="02040503050406030204" pitchFamily="18" charset="0"/>
                </a:rPr>
                <a:t>Sắp xếp thứ tự các hình minh họa trong Hình 5 để thể hiện các bước thực hiện một cuộc gọi bằng điện thoại.</a:t>
              </a:r>
              <a:endParaRPr lang="en-US" sz="4000" b="1" dirty="0">
                <a:solidFill>
                  <a:srgbClr val="002060"/>
                </a:solidFill>
                <a:latin typeface="Cambria" panose="02040503050406030204" pitchFamily="18" charset="0"/>
                <a:ea typeface="Cambria" panose="02040503050406030204" pitchFamily="18" charset="0"/>
                <a:cs typeface="Cabin Bold"/>
                <a:sym typeface="Cabin Bold"/>
              </a:endParaRPr>
            </a:p>
          </p:txBody>
        </p:sp>
      </p:grpSp>
      <p:pic>
        <p:nvPicPr>
          <p:cNvPr id="26" name="Picture 25">
            <a:extLst>
              <a:ext uri="{FF2B5EF4-FFF2-40B4-BE49-F238E27FC236}">
                <a16:creationId xmlns:a16="http://schemas.microsoft.com/office/drawing/2014/main" id="{7A1A8BC9-8646-EFC6-A256-692DF1B874FA}"/>
              </a:ext>
            </a:extLst>
          </p:cNvPr>
          <p:cNvPicPr>
            <a:picLocks noChangeAspect="1"/>
          </p:cNvPicPr>
          <p:nvPr/>
        </p:nvPicPr>
        <p:blipFill>
          <a:blip r:embed="rId4"/>
          <a:stretch>
            <a:fillRect/>
          </a:stretch>
        </p:blipFill>
        <p:spPr>
          <a:xfrm>
            <a:off x="685800" y="342900"/>
            <a:ext cx="847725" cy="981075"/>
          </a:xfrm>
          <a:prstGeom prst="rect">
            <a:avLst/>
          </a:prstGeom>
        </p:spPr>
      </p:pic>
      <p:pic>
        <p:nvPicPr>
          <p:cNvPr id="8" name="Picture 7">
            <a:extLst>
              <a:ext uri="{FF2B5EF4-FFF2-40B4-BE49-F238E27FC236}">
                <a16:creationId xmlns:a16="http://schemas.microsoft.com/office/drawing/2014/main" id="{EA461908-D7A7-6492-3EFD-488BCD6DC9A7}"/>
              </a:ext>
            </a:extLst>
          </p:cNvPr>
          <p:cNvPicPr>
            <a:picLocks noChangeAspect="1"/>
          </p:cNvPicPr>
          <p:nvPr/>
        </p:nvPicPr>
        <p:blipFill>
          <a:blip r:embed="rId5"/>
          <a:stretch>
            <a:fillRect/>
          </a:stretch>
        </p:blipFill>
        <p:spPr>
          <a:xfrm>
            <a:off x="3810000" y="2233331"/>
            <a:ext cx="9829800" cy="8037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anim calcmode="lin" valueType="num">
                                      <p:cBhvr>
                                        <p:cTn id="11" dur="1000" fill="hold"/>
                                        <p:tgtEl>
                                          <p:spTgt spid="26"/>
                                        </p:tgtEl>
                                        <p:attrNameLst>
                                          <p:attrName>ppt_x</p:attrName>
                                        </p:attrNameLst>
                                      </p:cBhvr>
                                      <p:tavLst>
                                        <p:tav tm="0">
                                          <p:val>
                                            <p:strVal val="#ppt_x"/>
                                          </p:val>
                                        </p:tav>
                                        <p:tav tm="100000">
                                          <p:val>
                                            <p:strVal val="#ppt_x"/>
                                          </p:val>
                                        </p:tav>
                                      </p:tavLst>
                                    </p:anim>
                                    <p:anim calcmode="lin" valueType="num">
                                      <p:cBhvr>
                                        <p:cTn id="12" dur="1000" fill="hold"/>
                                        <p:tgtEl>
                                          <p:spTgt spid="26"/>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0D5FC88E-B541-9111-283C-BA00211EA153}"/>
              </a:ext>
            </a:extLst>
          </p:cNvPr>
          <p:cNvSpPr/>
          <p:nvPr/>
        </p:nvSpPr>
        <p:spPr>
          <a:xfrm>
            <a:off x="1143000" y="190500"/>
            <a:ext cx="7162800" cy="1752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err="1">
                <a:solidFill>
                  <a:srgbClr val="FF0000"/>
                </a:solidFill>
                <a:latin typeface="Cambria" panose="02040503050406030204" pitchFamily="18" charset="0"/>
                <a:ea typeface="Cambria" panose="02040503050406030204" pitchFamily="18" charset="0"/>
              </a:rPr>
              <a:t>Bước</a:t>
            </a:r>
            <a:r>
              <a:rPr lang="en-US" sz="5400" b="1" dirty="0">
                <a:solidFill>
                  <a:srgbClr val="FF0000"/>
                </a:solidFill>
                <a:latin typeface="Cambria" panose="02040503050406030204" pitchFamily="18" charset="0"/>
                <a:ea typeface="Cambria" panose="02040503050406030204" pitchFamily="18" charset="0"/>
              </a:rPr>
              <a:t> 1: </a:t>
            </a:r>
            <a:r>
              <a:rPr lang="en-US" sz="5400" b="1" dirty="0" err="1">
                <a:solidFill>
                  <a:srgbClr val="FF0000"/>
                </a:solidFill>
                <a:latin typeface="Cambria" panose="02040503050406030204" pitchFamily="18" charset="0"/>
                <a:ea typeface="Cambria" panose="02040503050406030204" pitchFamily="18" charset="0"/>
              </a:rPr>
              <a:t>Mở</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ứng</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dụng</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điện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thoại</a:t>
            </a:r>
            <a:endParaRPr lang="en-US" sz="5400" b="1" dirty="0">
              <a:solidFill>
                <a:srgbClr val="FF000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CAEC6AD-5EB4-F6C8-ECB3-76A92B8F49B9}"/>
              </a:ext>
            </a:extLst>
          </p:cNvPr>
          <p:cNvPicPr>
            <a:picLocks noChangeAspect="1"/>
          </p:cNvPicPr>
          <p:nvPr/>
        </p:nvPicPr>
        <p:blipFill>
          <a:blip r:embed="rId4"/>
          <a:stretch>
            <a:fillRect/>
          </a:stretch>
        </p:blipFill>
        <p:spPr>
          <a:xfrm>
            <a:off x="2057400" y="2324100"/>
            <a:ext cx="5486400" cy="5233182"/>
          </a:xfrm>
          <a:prstGeom prst="rect">
            <a:avLst/>
          </a:prstGeom>
        </p:spPr>
      </p:pic>
      <p:sp>
        <p:nvSpPr>
          <p:cNvPr id="5" name="Rectangle: Rounded Corners 4">
            <a:extLst>
              <a:ext uri="{FF2B5EF4-FFF2-40B4-BE49-F238E27FC236}">
                <a16:creationId xmlns:a16="http://schemas.microsoft.com/office/drawing/2014/main" id="{B9A99835-DE6B-146B-11DA-D0BFD4673961}"/>
              </a:ext>
            </a:extLst>
          </p:cNvPr>
          <p:cNvSpPr/>
          <p:nvPr/>
        </p:nvSpPr>
        <p:spPr>
          <a:xfrm>
            <a:off x="9906000" y="266700"/>
            <a:ext cx="7162800" cy="1752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err="1">
                <a:solidFill>
                  <a:srgbClr val="FF0000"/>
                </a:solidFill>
                <a:latin typeface="Cambria" panose="02040503050406030204" pitchFamily="18" charset="0"/>
                <a:ea typeface="Cambria" panose="02040503050406030204" pitchFamily="18" charset="0"/>
              </a:rPr>
              <a:t>Bước</a:t>
            </a:r>
            <a:r>
              <a:rPr lang="en-US" sz="5400" b="1" dirty="0">
                <a:solidFill>
                  <a:srgbClr val="FF0000"/>
                </a:solidFill>
                <a:latin typeface="Cambria" panose="02040503050406030204" pitchFamily="18" charset="0"/>
                <a:ea typeface="Cambria" panose="02040503050406030204" pitchFamily="18" charset="0"/>
              </a:rPr>
              <a:t> 2: </a:t>
            </a:r>
            <a:r>
              <a:rPr lang="en-US" sz="5400" b="1" dirty="0" err="1">
                <a:solidFill>
                  <a:srgbClr val="FF0000"/>
                </a:solidFill>
                <a:latin typeface="Cambria" panose="02040503050406030204" pitchFamily="18" charset="0"/>
                <a:ea typeface="Cambria" panose="02040503050406030204" pitchFamily="18" charset="0"/>
              </a:rPr>
              <a:t>Nhập</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số</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điện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thoại</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cần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gọi</a:t>
            </a:r>
            <a:endParaRPr lang="en-US" sz="5400" b="1" dirty="0">
              <a:solidFill>
                <a:srgbClr val="FF0000"/>
              </a:solidFill>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611055F1-F0DA-A9D3-E11B-8E8DC81CF4E8}"/>
              </a:ext>
            </a:extLst>
          </p:cNvPr>
          <p:cNvPicPr>
            <a:picLocks noChangeAspect="1"/>
          </p:cNvPicPr>
          <p:nvPr/>
        </p:nvPicPr>
        <p:blipFill>
          <a:blip r:embed="rId5"/>
          <a:stretch>
            <a:fillRect/>
          </a:stretch>
        </p:blipFill>
        <p:spPr>
          <a:xfrm>
            <a:off x="10668000" y="2476500"/>
            <a:ext cx="4984750" cy="4953000"/>
          </a:xfrm>
          <a:prstGeom prst="rect">
            <a:avLst/>
          </a:prstGeom>
        </p:spPr>
      </p:pic>
    </p:spTree>
    <p:extLst>
      <p:ext uri="{BB962C8B-B14F-4D97-AF65-F5344CB8AC3E}">
        <p14:creationId xmlns:p14="http://schemas.microsoft.com/office/powerpoint/2010/main" val="1445035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0D5FC88E-B541-9111-283C-BA00211EA153}"/>
              </a:ext>
            </a:extLst>
          </p:cNvPr>
          <p:cNvSpPr/>
          <p:nvPr/>
        </p:nvSpPr>
        <p:spPr>
          <a:xfrm>
            <a:off x="1143000" y="190500"/>
            <a:ext cx="7162800" cy="1752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Bước</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3:</a:t>
            </a:r>
            <a:r>
              <a:rPr kumimoji="0" lang="en-US" sz="54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lang="vi-VN" sz="5400" b="1" dirty="0">
                <a:solidFill>
                  <a:srgbClr val="FF0000"/>
                </a:solidFill>
                <a:latin typeface="Cambria" panose="02040503050406030204" pitchFamily="18" charset="0"/>
                <a:ea typeface="Cambria" panose="02040503050406030204" pitchFamily="18" charset="0"/>
              </a:rPr>
              <a:t>Nhấn vào biểu tượng gọi</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53D2BF89-F992-88E9-1A21-D3532A8299D7}"/>
              </a:ext>
            </a:extLst>
          </p:cNvPr>
          <p:cNvPicPr>
            <a:picLocks noChangeAspect="1"/>
          </p:cNvPicPr>
          <p:nvPr/>
        </p:nvPicPr>
        <p:blipFill>
          <a:blip r:embed="rId4"/>
          <a:stretch>
            <a:fillRect/>
          </a:stretch>
        </p:blipFill>
        <p:spPr>
          <a:xfrm>
            <a:off x="1295400" y="2552700"/>
            <a:ext cx="6167887" cy="5943600"/>
          </a:xfrm>
          <a:prstGeom prst="rect">
            <a:avLst/>
          </a:prstGeom>
        </p:spPr>
      </p:pic>
      <p:sp>
        <p:nvSpPr>
          <p:cNvPr id="7" name="Rectangle: Rounded Corners 6">
            <a:extLst>
              <a:ext uri="{FF2B5EF4-FFF2-40B4-BE49-F238E27FC236}">
                <a16:creationId xmlns:a16="http://schemas.microsoft.com/office/drawing/2014/main" id="{83754009-568D-A888-CB5B-B65745E4F3B1}"/>
              </a:ext>
            </a:extLst>
          </p:cNvPr>
          <p:cNvSpPr/>
          <p:nvPr/>
        </p:nvSpPr>
        <p:spPr>
          <a:xfrm>
            <a:off x="10210800" y="342900"/>
            <a:ext cx="7162800" cy="2286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Bước</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r>
              <a:rPr kumimoji="0" lang="en-US" sz="54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lang="vi-VN" sz="4400" b="1" dirty="0">
                <a:solidFill>
                  <a:srgbClr val="FF0000"/>
                </a:solidFill>
                <a:latin typeface="Cambria" panose="02040503050406030204" pitchFamily="18" charset="0"/>
                <a:ea typeface="Cambria" panose="02040503050406030204" pitchFamily="18" charset="0"/>
              </a:rPr>
              <a:t>Nhấn vào biểu tượng kết thúc cuôi gọi khi đã gọi xong.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125BD75A-5E95-8737-575A-FA3177B28BF1}"/>
              </a:ext>
            </a:extLst>
          </p:cNvPr>
          <p:cNvPicPr>
            <a:picLocks noChangeAspect="1"/>
          </p:cNvPicPr>
          <p:nvPr/>
        </p:nvPicPr>
        <p:blipFill>
          <a:blip r:embed="rId5"/>
          <a:stretch>
            <a:fillRect/>
          </a:stretch>
        </p:blipFill>
        <p:spPr>
          <a:xfrm>
            <a:off x="11201400" y="3009899"/>
            <a:ext cx="5562600" cy="5407605"/>
          </a:xfrm>
          <a:prstGeom prst="rect">
            <a:avLst/>
          </a:prstGeom>
        </p:spPr>
      </p:pic>
    </p:spTree>
    <p:extLst>
      <p:ext uri="{BB962C8B-B14F-4D97-AF65-F5344CB8AC3E}">
        <p14:creationId xmlns:p14="http://schemas.microsoft.com/office/powerpoint/2010/main" val="2569360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7A8033BB-6D67-6FEF-1DCD-82EBF919F447}"/>
              </a:ext>
            </a:extLst>
          </p:cNvPr>
          <p:cNvGrpSpPr/>
          <p:nvPr/>
        </p:nvGrpSpPr>
        <p:grpSpPr>
          <a:xfrm>
            <a:off x="143541" y="3194267"/>
            <a:ext cx="14465595" cy="6445033"/>
            <a:chOff x="5080000" y="744289"/>
            <a:chExt cx="6111165" cy="5965865"/>
          </a:xfrm>
        </p:grpSpPr>
        <p:pic>
          <p:nvPicPr>
            <p:cNvPr id="8" name="Picture 7">
              <a:extLst>
                <a:ext uri="{FF2B5EF4-FFF2-40B4-BE49-F238E27FC236}">
                  <a16:creationId xmlns:a16="http://schemas.microsoft.com/office/drawing/2014/main" id="{DE12F863-DECF-CD4B-1251-0872E16ADFD8}"/>
                </a:ext>
              </a:extLst>
            </p:cNvPr>
            <p:cNvPicPr>
              <a:picLocks noChangeAspect="1"/>
            </p:cNvPicPr>
            <p:nvPr/>
          </p:nvPicPr>
          <p:blipFill>
            <a:blip r:embed="rId4"/>
            <a:stretch>
              <a:fillRect/>
            </a:stretch>
          </p:blipFill>
          <p:spPr>
            <a:xfrm>
              <a:off x="5080000" y="744289"/>
              <a:ext cx="6111165" cy="5965865"/>
            </a:xfrm>
            <a:prstGeom prst="rect">
              <a:avLst/>
            </a:prstGeom>
          </p:spPr>
        </p:pic>
        <p:sp>
          <p:nvSpPr>
            <p:cNvPr id="9" name="TextBox 8">
              <a:extLst>
                <a:ext uri="{FF2B5EF4-FFF2-40B4-BE49-F238E27FC236}">
                  <a16:creationId xmlns:a16="http://schemas.microsoft.com/office/drawing/2014/main" id="{60A11BCB-EB1F-F1AD-2C7E-C04414F9A929}"/>
                </a:ext>
              </a:extLst>
            </p:cNvPr>
            <p:cNvSpPr txBox="1"/>
            <p:nvPr/>
          </p:nvSpPr>
          <p:spPr>
            <a:xfrm>
              <a:off x="5212509" y="1250246"/>
              <a:ext cx="5762298" cy="4358883"/>
            </a:xfrm>
            <a:prstGeom prst="rect">
              <a:avLst/>
            </a:prstGeom>
            <a:noFill/>
          </p:spPr>
          <p:txBody>
            <a:bodyPr wrap="square" rtlCol="0">
              <a:spAutoFit/>
            </a:bodyPr>
            <a:lstStyle/>
            <a:p>
              <a:pPr algn="just" defTabSz="1371600">
                <a:defRPr/>
              </a:pPr>
              <a:r>
                <a:rPr lang="vi-VN" sz="6000" b="1" dirty="0">
                  <a:solidFill>
                    <a:prstClr val="black"/>
                  </a:solidFill>
                  <a:latin typeface="Cambria" panose="02040503050406030204" pitchFamily="18" charset="0"/>
                  <a:ea typeface="Cambria" panose="02040503050406030204" pitchFamily="18" charset="0"/>
                </a:rPr>
                <a:t>Có 4 bước để thực hiện một cuộc gọi điện thoại. Trong đó, để chọn người cần gọi, các em có thể chọn số điện thoại từ Danh bạ điện thoại hoặc nhập số trực tiếp.</a:t>
              </a:r>
            </a:p>
          </p:txBody>
        </p:sp>
      </p:grpSp>
      <p:pic>
        <p:nvPicPr>
          <p:cNvPr id="10" name="Picture 9" descr="A cartoon of a child holding a pencil and a notebook&#10;&#10;Description automatically generated">
            <a:extLst>
              <a:ext uri="{FF2B5EF4-FFF2-40B4-BE49-F238E27FC236}">
                <a16:creationId xmlns:a16="http://schemas.microsoft.com/office/drawing/2014/main" id="{0E02DF5A-DDE5-4E80-9E59-286F84A801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6885" y="4685070"/>
            <a:ext cx="4370601" cy="5252130"/>
          </a:xfrm>
          <a:prstGeom prst="rect">
            <a:avLst/>
          </a:prstGeom>
        </p:spPr>
      </p:pic>
      <p:pic>
        <p:nvPicPr>
          <p:cNvPr id="11" name="Picture 10" descr="A close up of a logo&#10;&#10;Description automatically generated">
            <a:extLst>
              <a:ext uri="{FF2B5EF4-FFF2-40B4-BE49-F238E27FC236}">
                <a16:creationId xmlns:a16="http://schemas.microsoft.com/office/drawing/2014/main" id="{A6CFE376-2974-0EEB-BBB5-F928A733E5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6188" y="717698"/>
            <a:ext cx="7422726" cy="2139530"/>
          </a:xfrm>
          <a:prstGeom prst="rect">
            <a:avLst/>
          </a:prstGeom>
        </p:spPr>
      </p:pic>
      <p:pic>
        <p:nvPicPr>
          <p:cNvPr id="12" name="Picture 10">
            <a:extLst>
              <a:ext uri="{FF2B5EF4-FFF2-40B4-BE49-F238E27FC236}">
                <a16:creationId xmlns:a16="http://schemas.microsoft.com/office/drawing/2014/main" id="{7262D1D2-C968-5FBF-EE31-26D62DE62933}"/>
              </a:ext>
            </a:extLst>
          </p:cNvPr>
          <p:cNvPicPr>
            <a:picLocks noChangeAspect="1"/>
          </p:cNvPicPr>
          <p:nvPr/>
        </p:nvPicPr>
        <p:blipFill>
          <a:blip r:embed="rId7"/>
          <a:srcRect/>
          <a:stretch>
            <a:fillRect/>
          </a:stretch>
        </p:blipFill>
        <p:spPr>
          <a:xfrm>
            <a:off x="12268200" y="-342900"/>
            <a:ext cx="4197875" cy="3820066"/>
          </a:xfrm>
          <a:prstGeom prst="rect">
            <a:avLst/>
          </a:prstGeom>
        </p:spPr>
      </p:pic>
    </p:spTree>
    <p:extLst>
      <p:ext uri="{BB962C8B-B14F-4D97-AF65-F5344CB8AC3E}">
        <p14:creationId xmlns:p14="http://schemas.microsoft.com/office/powerpoint/2010/main" val="1362439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9DEA085-19B5-90C3-7693-D4E84409926F}"/>
              </a:ext>
            </a:extLst>
          </p:cNvPr>
          <p:cNvGrpSpPr/>
          <p:nvPr/>
        </p:nvGrpSpPr>
        <p:grpSpPr>
          <a:xfrm>
            <a:off x="4638198" y="458224"/>
            <a:ext cx="11973402" cy="3313676"/>
            <a:chOff x="4638198" y="458224"/>
            <a:chExt cx="7145383" cy="4616263"/>
          </a:xfrm>
        </p:grpSpPr>
        <p:grpSp>
          <p:nvGrpSpPr>
            <p:cNvPr id="8" name="Group 2">
              <a:extLst>
                <a:ext uri="{FF2B5EF4-FFF2-40B4-BE49-F238E27FC236}">
                  <a16:creationId xmlns:a16="http://schemas.microsoft.com/office/drawing/2014/main" id="{A9A8024C-6B92-A7A5-3E4F-F11F68CC891D}"/>
                </a:ext>
              </a:extLst>
            </p:cNvPr>
            <p:cNvGrpSpPr/>
            <p:nvPr/>
          </p:nvGrpSpPr>
          <p:grpSpPr>
            <a:xfrm>
              <a:off x="4638198" y="458224"/>
              <a:ext cx="7145383" cy="4616263"/>
              <a:chOff x="0" y="0"/>
              <a:chExt cx="9454516" cy="6180730"/>
            </a:xfrm>
          </p:grpSpPr>
          <p:sp>
            <p:nvSpPr>
              <p:cNvPr id="10" name="Freeform 3">
                <a:extLst>
                  <a:ext uri="{FF2B5EF4-FFF2-40B4-BE49-F238E27FC236}">
                    <a16:creationId xmlns:a16="http://schemas.microsoft.com/office/drawing/2014/main" id="{3F7E067C-1B31-637E-23DF-E07A3824A844}"/>
                  </a:ext>
                </a:extLst>
              </p:cNvPr>
              <p:cNvSpPr/>
              <p:nvPr/>
            </p:nvSpPr>
            <p:spPr>
              <a:xfrm>
                <a:off x="0" y="0"/>
                <a:ext cx="9454516" cy="6180730"/>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FF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52488027-6197-B068-9A91-7F7C4B78B315}"/>
                </a:ext>
              </a:extLst>
            </p:cNvPr>
            <p:cNvSpPr txBox="1"/>
            <p:nvPr/>
          </p:nvSpPr>
          <p:spPr>
            <a:xfrm>
              <a:off x="4917011" y="643997"/>
              <a:ext cx="6673411" cy="100345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Vậy muốn nhập số điện thoại trực tiếp thì em cần phải làm gì?</a:t>
              </a:r>
            </a:p>
          </p:txBody>
        </p:sp>
      </p:grpSp>
      <p:sp>
        <p:nvSpPr>
          <p:cNvPr id="11" name="Freeform 11">
            <a:extLst>
              <a:ext uri="{FF2B5EF4-FFF2-40B4-BE49-F238E27FC236}">
                <a16:creationId xmlns:a16="http://schemas.microsoft.com/office/drawing/2014/main" id="{772A0B8B-6098-57B8-7E93-E98D4F786B1C}"/>
              </a:ext>
            </a:extLst>
          </p:cNvPr>
          <p:cNvSpPr/>
          <p:nvPr/>
        </p:nvSpPr>
        <p:spPr>
          <a:xfrm>
            <a:off x="457200" y="3924300"/>
            <a:ext cx="4800600" cy="38665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331C6A7C-4424-8EE1-AA53-261BE126D1E8}"/>
              </a:ext>
            </a:extLst>
          </p:cNvPr>
          <p:cNvSpPr/>
          <p:nvPr/>
        </p:nvSpPr>
        <p:spPr>
          <a:xfrm>
            <a:off x="6400800" y="4533900"/>
            <a:ext cx="10210800" cy="1752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5400" b="1">
                <a:solidFill>
                  <a:srgbClr val="FF0000"/>
                </a:solidFill>
                <a:latin typeface="Cambria" panose="02040503050406030204" pitchFamily="18" charset="0"/>
                <a:ea typeface="Cambria" panose="02040503050406030204" pitchFamily="18" charset="0"/>
              </a:rPr>
              <a:t>Em cần phải thuộc/ phải nhớ số điện thoại.</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38069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9DEA085-19B5-90C3-7693-D4E84409926F}"/>
              </a:ext>
            </a:extLst>
          </p:cNvPr>
          <p:cNvGrpSpPr/>
          <p:nvPr/>
        </p:nvGrpSpPr>
        <p:grpSpPr>
          <a:xfrm>
            <a:off x="4638198" y="458224"/>
            <a:ext cx="11973402" cy="3313676"/>
            <a:chOff x="4638198" y="458224"/>
            <a:chExt cx="7145383" cy="4616263"/>
          </a:xfrm>
        </p:grpSpPr>
        <p:grpSp>
          <p:nvGrpSpPr>
            <p:cNvPr id="8" name="Group 2">
              <a:extLst>
                <a:ext uri="{FF2B5EF4-FFF2-40B4-BE49-F238E27FC236}">
                  <a16:creationId xmlns:a16="http://schemas.microsoft.com/office/drawing/2014/main" id="{A9A8024C-6B92-A7A5-3E4F-F11F68CC891D}"/>
                </a:ext>
              </a:extLst>
            </p:cNvPr>
            <p:cNvGrpSpPr/>
            <p:nvPr/>
          </p:nvGrpSpPr>
          <p:grpSpPr>
            <a:xfrm>
              <a:off x="4638198" y="458224"/>
              <a:ext cx="7145383" cy="4616263"/>
              <a:chOff x="0" y="0"/>
              <a:chExt cx="9454516" cy="6180730"/>
            </a:xfrm>
          </p:grpSpPr>
          <p:sp>
            <p:nvSpPr>
              <p:cNvPr id="10" name="Freeform 3">
                <a:extLst>
                  <a:ext uri="{FF2B5EF4-FFF2-40B4-BE49-F238E27FC236}">
                    <a16:creationId xmlns:a16="http://schemas.microsoft.com/office/drawing/2014/main" id="{3F7E067C-1B31-637E-23DF-E07A3824A844}"/>
                  </a:ext>
                </a:extLst>
              </p:cNvPr>
              <p:cNvSpPr/>
              <p:nvPr/>
            </p:nvSpPr>
            <p:spPr>
              <a:xfrm>
                <a:off x="0" y="0"/>
                <a:ext cx="9454516" cy="6180730"/>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FF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52488027-6197-B068-9A91-7F7C4B78B315}"/>
                </a:ext>
              </a:extLst>
            </p:cNvPr>
            <p:cNvSpPr txBox="1"/>
            <p:nvPr/>
          </p:nvSpPr>
          <p:spPr>
            <a:xfrm>
              <a:off x="4917011" y="643997"/>
              <a:ext cx="6673411" cy="385885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vi-VN"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Tại sao cần phải ghi nhớ số điện thoại của người thân trong gia đình?</a:t>
              </a:r>
            </a:p>
          </p:txBody>
        </p:sp>
      </p:grpSp>
      <p:sp>
        <p:nvSpPr>
          <p:cNvPr id="11" name="Freeform 11">
            <a:extLst>
              <a:ext uri="{FF2B5EF4-FFF2-40B4-BE49-F238E27FC236}">
                <a16:creationId xmlns:a16="http://schemas.microsoft.com/office/drawing/2014/main" id="{772A0B8B-6098-57B8-7E93-E98D4F786B1C}"/>
              </a:ext>
            </a:extLst>
          </p:cNvPr>
          <p:cNvSpPr/>
          <p:nvPr/>
        </p:nvSpPr>
        <p:spPr>
          <a:xfrm>
            <a:off x="457200" y="3924300"/>
            <a:ext cx="4800600" cy="38665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331C6A7C-4424-8EE1-AA53-261BE126D1E8}"/>
              </a:ext>
            </a:extLst>
          </p:cNvPr>
          <p:cNvSpPr/>
          <p:nvPr/>
        </p:nvSpPr>
        <p:spPr>
          <a:xfrm>
            <a:off x="6400800" y="4533900"/>
            <a:ext cx="10210800" cy="46482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5400" b="1" dirty="0">
                <a:solidFill>
                  <a:srgbClr val="FF0000"/>
                </a:solidFill>
                <a:latin typeface="Cambria" panose="02040503050406030204" pitchFamily="18" charset="0"/>
                <a:ea typeface="Cambria" panose="02040503050406030204" pitchFamily="18" charset="0"/>
              </a:rPr>
              <a:t>Để có thể gọi cho người thân khi mình không mang theo điện thoại và mượn điện thoại của người khác để gọi trong trường hợp cần thiết.</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653521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9DEA085-19B5-90C3-7693-D4E84409926F}"/>
              </a:ext>
            </a:extLst>
          </p:cNvPr>
          <p:cNvGrpSpPr/>
          <p:nvPr/>
        </p:nvGrpSpPr>
        <p:grpSpPr>
          <a:xfrm>
            <a:off x="4638198" y="458224"/>
            <a:ext cx="11973402" cy="3313676"/>
            <a:chOff x="4638198" y="458224"/>
            <a:chExt cx="7145383" cy="4616263"/>
          </a:xfrm>
        </p:grpSpPr>
        <p:grpSp>
          <p:nvGrpSpPr>
            <p:cNvPr id="8" name="Group 2">
              <a:extLst>
                <a:ext uri="{FF2B5EF4-FFF2-40B4-BE49-F238E27FC236}">
                  <a16:creationId xmlns:a16="http://schemas.microsoft.com/office/drawing/2014/main" id="{A9A8024C-6B92-A7A5-3E4F-F11F68CC891D}"/>
                </a:ext>
              </a:extLst>
            </p:cNvPr>
            <p:cNvGrpSpPr/>
            <p:nvPr/>
          </p:nvGrpSpPr>
          <p:grpSpPr>
            <a:xfrm>
              <a:off x="4638198" y="458224"/>
              <a:ext cx="7145383" cy="4616263"/>
              <a:chOff x="0" y="0"/>
              <a:chExt cx="9454516" cy="6180730"/>
            </a:xfrm>
          </p:grpSpPr>
          <p:sp>
            <p:nvSpPr>
              <p:cNvPr id="10" name="Freeform 3">
                <a:extLst>
                  <a:ext uri="{FF2B5EF4-FFF2-40B4-BE49-F238E27FC236}">
                    <a16:creationId xmlns:a16="http://schemas.microsoft.com/office/drawing/2014/main" id="{3F7E067C-1B31-637E-23DF-E07A3824A844}"/>
                  </a:ext>
                </a:extLst>
              </p:cNvPr>
              <p:cNvSpPr/>
              <p:nvPr/>
            </p:nvSpPr>
            <p:spPr>
              <a:xfrm>
                <a:off x="0" y="0"/>
                <a:ext cx="9454516" cy="6180730"/>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FF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52488027-6197-B068-9A91-7F7C4B78B315}"/>
                </a:ext>
              </a:extLst>
            </p:cNvPr>
            <p:cNvSpPr txBox="1"/>
            <p:nvPr/>
          </p:nvSpPr>
          <p:spPr>
            <a:xfrm>
              <a:off x="4917011" y="643997"/>
              <a:ext cx="6673411" cy="385885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Trong những trường hợp nào em cần gọi tới các số điện thoại khẩn cấp?</a:t>
              </a:r>
            </a:p>
          </p:txBody>
        </p:sp>
      </p:grpSp>
      <p:sp>
        <p:nvSpPr>
          <p:cNvPr id="11" name="Freeform 11">
            <a:extLst>
              <a:ext uri="{FF2B5EF4-FFF2-40B4-BE49-F238E27FC236}">
                <a16:creationId xmlns:a16="http://schemas.microsoft.com/office/drawing/2014/main" id="{772A0B8B-6098-57B8-7E93-E98D4F786B1C}"/>
              </a:ext>
            </a:extLst>
          </p:cNvPr>
          <p:cNvSpPr/>
          <p:nvPr/>
        </p:nvSpPr>
        <p:spPr>
          <a:xfrm>
            <a:off x="457200" y="3924300"/>
            <a:ext cx="4800600" cy="38665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392B42B8-64FE-7B95-BCC9-FDAB75B0A5B1}"/>
              </a:ext>
            </a:extLst>
          </p:cNvPr>
          <p:cNvPicPr>
            <a:picLocks noChangeAspect="1"/>
          </p:cNvPicPr>
          <p:nvPr/>
        </p:nvPicPr>
        <p:blipFill>
          <a:blip r:embed="rId5"/>
          <a:stretch>
            <a:fillRect/>
          </a:stretch>
        </p:blipFill>
        <p:spPr>
          <a:xfrm>
            <a:off x="5715000" y="4533900"/>
            <a:ext cx="11932577" cy="3913823"/>
          </a:xfrm>
          <a:prstGeom prst="rect">
            <a:avLst/>
          </a:prstGeom>
        </p:spPr>
      </p:pic>
    </p:spTree>
    <p:extLst>
      <p:ext uri="{BB962C8B-B14F-4D97-AF65-F5344CB8AC3E}">
        <p14:creationId xmlns:p14="http://schemas.microsoft.com/office/powerpoint/2010/main" val="3583804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271</Words>
  <Application>Microsoft Office PowerPoint</Application>
  <PresentationFormat>Custom</PresentationFormat>
  <Paragraphs>20</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Asap Bold</vt:lpstr>
      <vt:lpstr>Cabin Bold</vt:lpstr>
      <vt:lpstr>Calibri</vt:lpstr>
      <vt:lpstr>Calibri Light</vt:lpstr>
      <vt:lpstr>Cambria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51</cp:revision>
  <dcterms:created xsi:type="dcterms:W3CDTF">2006-08-16T00:00:00Z</dcterms:created>
  <dcterms:modified xsi:type="dcterms:W3CDTF">2026-01-08T03:09:36Z</dcterms:modified>
  <dc:identifier>DAGGBMTwqNQ</dc:identifier>
</cp:coreProperties>
</file>