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90" r:id="rId3"/>
    <p:sldId id="288" r:id="rId4"/>
    <p:sldId id="2007577116" r:id="rId5"/>
    <p:sldId id="2007577117" r:id="rId6"/>
    <p:sldId id="267" r:id="rId7"/>
    <p:sldId id="2007577118" r:id="rId8"/>
    <p:sldId id="2007577119" r:id="rId9"/>
    <p:sldId id="2007577120"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4/12/2026</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4/12/2026</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4/12/2026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4.pn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6.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5.png"/><Relationship Id="rId5" Type="http://schemas.openxmlformats.org/officeDocument/2006/relationships/image" Target="../media/image37.png"/><Relationship Id="rId10" Type="http://schemas.openxmlformats.org/officeDocument/2006/relationships/image" Target="../media/image24.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0" name="图片 9">
            <a:extLst>
              <a:ext uri="{FF2B5EF4-FFF2-40B4-BE49-F238E27FC236}">
                <a16:creationId xmlns:a16="http://schemas.microsoft.com/office/drawing/2014/main" id="{DB41252A-9355-4088-B29F-5168C2C92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60826" y="-178621"/>
            <a:ext cx="2653088" cy="2408230"/>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19" name="文本框 18">
            <a:extLst>
              <a:ext uri="{FF2B5EF4-FFF2-40B4-BE49-F238E27FC236}">
                <a16:creationId xmlns:a16="http://schemas.microsoft.com/office/drawing/2014/main" id="{8A3DD0DB-A1D1-466E-AEA6-469459429663}"/>
              </a:ext>
            </a:extLst>
          </p:cNvPr>
          <p:cNvSpPr txBox="1">
            <a:spLocks/>
          </p:cNvSpPr>
          <p:nvPr/>
        </p:nvSpPr>
        <p:spPr>
          <a:xfrm>
            <a:off x="5559549" y="1584857"/>
            <a:ext cx="1534759" cy="716508"/>
          </a:xfrm>
          <a:prstGeom prst="roundRect">
            <a:avLst/>
          </a:prstGeom>
          <a:noFill/>
          <a:ln w="28575">
            <a:solidFill>
              <a:srgbClr val="00ABBA"/>
            </a:solidFill>
            <a:prstDash/>
          </a:ln>
        </p:spPr>
        <p:txBody>
          <a:bodyPr vert="horz" wrap="square" lIns="89535" tIns="46355" rIns="89535" bIns="46355" anchor="t">
            <a:spAutoFit/>
          </a:bodyPr>
          <a:lstStyle/>
          <a:p>
            <a:pPr marL="0" marR="0" lvl="0" indent="0" algn="ctr" defTabSz="508000" rtl="0" eaLnBrk="0"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mn-lt"/>
              </a:rPr>
              <a:t>TOÁN</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맑은 고딕" panose="020B0503020000020004" pitchFamily="34" charset="-127"/>
              <a:cs typeface="Vogue-ExtraBold" panose="020B0500000000000000" pitchFamily="34" charset="0"/>
              <a:sym typeface="+mn-lt"/>
            </a:endParaRPr>
          </a:p>
        </p:txBody>
      </p:sp>
      <p:pic>
        <p:nvPicPr>
          <p:cNvPr id="2" name="Picture 1">
            <a:extLst>
              <a:ext uri="{FF2B5EF4-FFF2-40B4-BE49-F238E27FC236}">
                <a16:creationId xmlns:a16="http://schemas.microsoft.com/office/drawing/2014/main" id="{0451CC26-49F4-2EAE-FC9E-7D1CF7719D07}"/>
              </a:ext>
            </a:extLst>
          </p:cNvPr>
          <p:cNvPicPr>
            <a:picLocks noChangeAspect="1"/>
          </p:cNvPicPr>
          <p:nvPr/>
        </p:nvPicPr>
        <p:blipFill>
          <a:blip r:embed="rId15"/>
          <a:stretch>
            <a:fillRect/>
          </a:stretch>
        </p:blipFill>
        <p:spPr>
          <a:xfrm>
            <a:off x="1808814" y="2161405"/>
            <a:ext cx="8833870" cy="3359187"/>
          </a:xfrm>
          <a:prstGeom prst="rect">
            <a:avLst/>
          </a:prstGeom>
        </p:spPr>
      </p:pic>
    </p:spTree>
    <p:extLst>
      <p:ext uri="{BB962C8B-B14F-4D97-AF65-F5344CB8AC3E}">
        <p14:creationId xmlns:p14="http://schemas.microsoft.com/office/powerpoint/2010/main" val="213271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2" name="Picture 1">
            <a:extLst>
              <a:ext uri="{FF2B5EF4-FFF2-40B4-BE49-F238E27FC236}">
                <a16:creationId xmlns:a16="http://schemas.microsoft.com/office/drawing/2014/main" id="{ED76754C-E3B9-9AA5-98ED-6237DF8C6BEC}"/>
              </a:ext>
            </a:extLst>
          </p:cNvPr>
          <p:cNvPicPr>
            <a:picLocks noChangeAspect="1"/>
          </p:cNvPicPr>
          <p:nvPr/>
        </p:nvPicPr>
        <p:blipFill>
          <a:blip r:embed="rId10"/>
          <a:stretch>
            <a:fillRect/>
          </a:stretch>
        </p:blipFill>
        <p:spPr>
          <a:xfrm>
            <a:off x="1171197" y="1431676"/>
            <a:ext cx="5166451" cy="4026149"/>
          </a:xfrm>
          <a:prstGeom prst="rect">
            <a:avLst/>
          </a:prstGeom>
        </p:spPr>
      </p:pic>
    </p:spTree>
    <p:extLst>
      <p:ext uri="{BB962C8B-B14F-4D97-AF65-F5344CB8AC3E}">
        <p14:creationId xmlns:p14="http://schemas.microsoft.com/office/powerpoint/2010/main" val="2671834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039A8-0C22-E43F-8ED2-75E116EDAC42}"/>
              </a:ext>
            </a:extLst>
          </p:cNvPr>
          <p:cNvSpPr txBox="1"/>
          <p:nvPr/>
        </p:nvSpPr>
        <p:spPr>
          <a:xfrm>
            <a:off x="1135117" y="1608083"/>
            <a:ext cx="10289628" cy="2462213"/>
          </a:xfrm>
          <a:prstGeom prst="rect">
            <a:avLst/>
          </a:prstGeom>
          <a:noFill/>
        </p:spPr>
        <p:txBody>
          <a:bodyPr wrap="square" lIns="0" tIns="0" rIns="0" bIns="0" rtlCol="0">
            <a:spAutoFit/>
          </a:bodyPr>
          <a:lstStyle/>
          <a:p>
            <a:pPr algn="ctr"/>
            <a:r>
              <a:rPr lang="en-US" sz="4000" b="1" i="0" dirty="0">
                <a:solidFill>
                  <a:srgbClr val="FF0000"/>
                </a:solidFill>
                <a:effectLst/>
                <a:latin typeface="Cambria" panose="02040503050406030204" pitchFamily="18" charset="0"/>
                <a:ea typeface="Cambria" panose="02040503050406030204" pitchFamily="18" charset="0"/>
              </a:rPr>
              <a:t>BÀI GIẢI:</a:t>
            </a:r>
          </a:p>
          <a:p>
            <a:pPr algn="just"/>
            <a:r>
              <a:rPr lang="vi-VN" sz="4000" b="0" i="0" dirty="0">
                <a:solidFill>
                  <a:srgbClr val="FF0000"/>
                </a:solidFill>
                <a:effectLst/>
                <a:latin typeface="Cambria" panose="02040503050406030204" pitchFamily="18" charset="0"/>
                <a:ea typeface="Cambria" panose="02040503050406030204" pitchFamily="18" charset="0"/>
              </a:rPr>
              <a:t>a) Thể tích của mỗi hộp là:</a:t>
            </a:r>
            <a:r>
              <a:rPr lang="en-US"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FF0000"/>
                </a:solidFill>
                <a:effectLst/>
                <a:latin typeface="Cambria" panose="02040503050406030204" pitchFamily="18" charset="0"/>
                <a:ea typeface="Cambria" panose="02040503050406030204" pitchFamily="18" charset="0"/>
              </a:rPr>
              <a:t>2 × 2 × 2 = 8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r>
              <a:rPr lang="vi-VN" sz="4000" b="0" i="0" dirty="0">
                <a:solidFill>
                  <a:srgbClr val="FF0000"/>
                </a:solidFill>
                <a:effectLst/>
                <a:latin typeface="Cambria" panose="02040503050406030204" pitchFamily="18" charset="0"/>
                <a:ea typeface="Cambria" panose="02040503050406030204" pitchFamily="18" charset="0"/>
              </a:rPr>
              <a:t>b) Thể tích thùng là: 6 × 4 × 4 = 96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r>
              <a:rPr lang="vi-VN" sz="4000" b="0" i="0" dirty="0">
                <a:solidFill>
                  <a:srgbClr val="FF0000"/>
                </a:solidFill>
                <a:effectLst/>
                <a:latin typeface="Cambria" panose="02040503050406030204" pitchFamily="18" charset="0"/>
                <a:ea typeface="Cambria" panose="02040503050406030204" pitchFamily="18" charset="0"/>
              </a:rPr>
              <a:t>1 thùng xếp được khoảng: 96 : 8 = 12 (hộp)</a:t>
            </a:r>
          </a:p>
        </p:txBody>
      </p:sp>
    </p:spTree>
    <p:extLst>
      <p:ext uri="{BB962C8B-B14F-4D97-AF65-F5344CB8AC3E}">
        <p14:creationId xmlns:p14="http://schemas.microsoft.com/office/powerpoint/2010/main" val="246633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35147-4D1D-922D-57B6-167FD2E09D4B}"/>
              </a:ext>
            </a:extLst>
          </p:cNvPr>
          <p:cNvGrpSpPr/>
          <p:nvPr/>
        </p:nvGrpSpPr>
        <p:grpSpPr>
          <a:xfrm>
            <a:off x="827738" y="513587"/>
            <a:ext cx="10681090" cy="1836078"/>
            <a:chOff x="1183342" y="1369567"/>
            <a:chExt cx="10681090" cy="1836078"/>
          </a:xfrm>
        </p:grpSpPr>
        <p:sp>
          <p:nvSpPr>
            <p:cNvPr id="4" name="TextBox 3">
              <a:extLst>
                <a:ext uri="{FF2B5EF4-FFF2-40B4-BE49-F238E27FC236}">
                  <a16:creationId xmlns:a16="http://schemas.microsoft.com/office/drawing/2014/main" id="{7BFC0EC2-3366-78B9-123D-B07C5BA78F43}"/>
                </a:ext>
              </a:extLst>
            </p:cNvPr>
            <p:cNvSpPr txBox="1"/>
            <p:nvPr/>
          </p:nvSpPr>
          <p:spPr>
            <a:xfrm>
              <a:off x="2000164" y="1389763"/>
              <a:ext cx="9864268"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Em hãy ước lượng chiều rộng, chiều dài, chiều cao phòng học của em. Nếu trường em có một phòng kho cùng kích thước với phòng học của em thì phòng kho đó có thể xếp được nhiều nhất bao nhiêu thùng đồ dạng hình lập phương có thể tích 1 m</a:t>
              </a:r>
              <a:r>
                <a:rPr lang="vi-VN" sz="2800" b="0" i="0" baseline="30000" dirty="0">
                  <a:solidFill>
                    <a:srgbClr val="000000"/>
                  </a:solidFill>
                  <a:effectLst/>
                  <a:latin typeface="Cambria" panose="02040503050406030204" pitchFamily="18" charset="0"/>
                  <a:ea typeface="Cambria" panose="02040503050406030204" pitchFamily="18" charset="0"/>
                </a:rPr>
                <a:t>3</a:t>
              </a:r>
              <a:r>
                <a:rPr lang="vi-VN"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1578B36-4A14-A466-4CDE-AD42AFAC0B93}"/>
                </a:ext>
              </a:extLst>
            </p:cNvPr>
            <p:cNvSpPr/>
            <p:nvPr/>
          </p:nvSpPr>
          <p:spPr>
            <a:xfrm>
              <a:off x="1183342" y="1369567"/>
              <a:ext cx="712694"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2</a:t>
              </a:r>
            </a:p>
          </p:txBody>
        </p:sp>
      </p:grpSp>
      <p:pic>
        <p:nvPicPr>
          <p:cNvPr id="7" name="Picture 6">
            <a:extLst>
              <a:ext uri="{FF2B5EF4-FFF2-40B4-BE49-F238E27FC236}">
                <a16:creationId xmlns:a16="http://schemas.microsoft.com/office/drawing/2014/main" id="{18B54C49-9D6E-D50B-EBF4-54B66969D6FB}"/>
              </a:ext>
            </a:extLst>
          </p:cNvPr>
          <p:cNvPicPr>
            <a:picLocks noChangeAspect="1"/>
          </p:cNvPicPr>
          <p:nvPr/>
        </p:nvPicPr>
        <p:blipFill>
          <a:blip r:embed="rId2"/>
          <a:stretch>
            <a:fillRect/>
          </a:stretch>
        </p:blipFill>
        <p:spPr>
          <a:xfrm>
            <a:off x="5734050" y="2654847"/>
            <a:ext cx="5600700" cy="3524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526DE-A295-7237-B416-6712E66E871F}"/>
                  </a:ext>
                </a:extLst>
              </p:cNvPr>
              <p:cNvSpPr txBox="1"/>
              <p:nvPr/>
            </p:nvSpPr>
            <p:spPr>
              <a:xfrm>
                <a:off x="578069" y="2984938"/>
                <a:ext cx="5307724" cy="305474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28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 DỤ:</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căn</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6×4×3=72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xếp</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vào phòng:</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 :1=72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AA526DE-A295-7237-B416-6712E66E871F}"/>
                  </a:ext>
                </a:extLst>
              </p:cNvPr>
              <p:cNvSpPr txBox="1">
                <a:spLocks noRot="1" noChangeAspect="1" noMove="1" noResize="1" noEditPoints="1" noAdjustHandles="1" noChangeArrowheads="1" noChangeShapeType="1" noTextEdit="1"/>
              </p:cNvSpPr>
              <p:nvPr/>
            </p:nvSpPr>
            <p:spPr>
              <a:xfrm>
                <a:off x="578069" y="2984938"/>
                <a:ext cx="5307724" cy="3054747"/>
              </a:xfrm>
              <a:prstGeom prst="rect">
                <a:avLst/>
              </a:prstGeom>
              <a:blipFill>
                <a:blip r:embed="rId3"/>
                <a:stretch>
                  <a:fillRect t="-2395" b="-5988"/>
                </a:stretch>
              </a:blipFill>
            </p:spPr>
            <p:txBody>
              <a:bodyPr/>
              <a:lstStyle/>
              <a:p>
                <a:r>
                  <a:rPr lang="en-US">
                    <a:noFill/>
                  </a:rPr>
                  <a:t> </a:t>
                </a:r>
              </a:p>
            </p:txBody>
          </p:sp>
        </mc:Fallback>
      </mc:AlternateContent>
    </p:spTree>
    <p:extLst>
      <p:ext uri="{BB962C8B-B14F-4D97-AF65-F5344CB8AC3E}">
        <p14:creationId xmlns:p14="http://schemas.microsoft.com/office/powerpoint/2010/main" val="34020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20B57-0B52-1354-0681-0CF279F38B7D}"/>
              </a:ext>
            </a:extLst>
          </p:cNvPr>
          <p:cNvPicPr>
            <a:picLocks noChangeAspect="1"/>
          </p:cNvPicPr>
          <p:nvPr/>
        </p:nvPicPr>
        <p:blipFill>
          <a:blip r:embed="rId2"/>
          <a:stretch>
            <a:fillRect/>
          </a:stretch>
        </p:blipFill>
        <p:spPr>
          <a:xfrm>
            <a:off x="456050" y="334361"/>
            <a:ext cx="1940309" cy="1167620"/>
          </a:xfrm>
          <a:prstGeom prst="rect">
            <a:avLst/>
          </a:prstGeom>
        </p:spPr>
      </p:pic>
      <p:sp>
        <p:nvSpPr>
          <p:cNvPr id="9" name="TextBox 8">
            <a:extLst>
              <a:ext uri="{FF2B5EF4-FFF2-40B4-BE49-F238E27FC236}">
                <a16:creationId xmlns:a16="http://schemas.microsoft.com/office/drawing/2014/main" id="{ADF45A01-2F5E-49F1-2971-3F089E9446A7}"/>
              </a:ext>
            </a:extLst>
          </p:cNvPr>
          <p:cNvSpPr txBox="1"/>
          <p:nvPr/>
        </p:nvSpPr>
        <p:spPr>
          <a:xfrm>
            <a:off x="987972" y="1818290"/>
            <a:ext cx="10195035" cy="3949799"/>
          </a:xfrm>
          <a:prstGeom prst="rect">
            <a:avLst/>
          </a:prstGeom>
          <a:noFill/>
        </p:spPr>
        <p:txBody>
          <a:bodyPr wrap="square" lIns="0" tIns="0" rIns="0" bIns="0" rtlCol="0">
            <a:spAutoFit/>
          </a:bodyPr>
          <a:lstStyle/>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Chuẩn bị: </a:t>
            </a:r>
            <a:r>
              <a:rPr lang="vi-VN" sz="2400" b="0" i="0" u="none" strike="noStrike" dirty="0">
                <a:solidFill>
                  <a:srgbClr val="002060"/>
                </a:solidFill>
                <a:effectLst/>
                <a:latin typeface="Cambria" panose="02040503050406030204" pitchFamily="18" charset="0"/>
                <a:ea typeface="Cambria" panose="02040503050406030204" pitchFamily="18" charset="0"/>
              </a:rPr>
              <a:t>Một số hộp có dạng hình hộp chữ nhật và hình lập phương đặt ở xung quanh lớp học.</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Cách chơi:</a:t>
            </a:r>
            <a:endParaRPr lang="vi-VN" sz="2400" b="1"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Chơi theo nhóm.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Tại mỗi lượt chơi, giáo viên đọc một số đo thể tích. Các nhóm quan sát, ước lượng và lựa chọn một hộp có số đo thể tích bằng hoặc gần bằng số đo thể tích giáo viên vừa đọc. Nhóm tìm được hộp có số đo thể tích bằng hoặc gần nhất với số đo thể tích của giáo viên thì được cộng 1 điểm.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Trò chơi kết thúc sau 5 lượt chơi. Nhóm giành được nhiều điểm nhất là nhóm thắng cuộc.</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673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E57-EA26-0BB0-DF66-24C5E52CC1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E911CF-A172-2A7B-B866-12629CDEB605}"/>
              </a:ext>
            </a:extLst>
          </p:cNvPr>
          <p:cNvPicPr>
            <a:picLocks noChangeAspect="1"/>
          </p:cNvPicPr>
          <p:nvPr/>
        </p:nvPicPr>
        <p:blipFill>
          <a:blip r:embed="rId2"/>
          <a:stretch>
            <a:fillRect/>
          </a:stretch>
        </p:blipFill>
        <p:spPr>
          <a:xfrm>
            <a:off x="1744718" y="360307"/>
            <a:ext cx="8303172" cy="5957535"/>
          </a:xfrm>
          <a:prstGeom prst="rect">
            <a:avLst/>
          </a:prstGeom>
        </p:spPr>
      </p:pic>
    </p:spTree>
    <p:extLst>
      <p:ext uri="{BB962C8B-B14F-4D97-AF65-F5344CB8AC3E}">
        <p14:creationId xmlns:p14="http://schemas.microsoft.com/office/powerpoint/2010/main" val="349571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7" y="97973"/>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2" name="TextBox 1">
            <a:extLst>
              <a:ext uri="{FF2B5EF4-FFF2-40B4-BE49-F238E27FC236}">
                <a16:creationId xmlns:a16="http://schemas.microsoft.com/office/drawing/2014/main" id="{38435A1F-A0A4-72A7-8B09-B7F539385C03}"/>
              </a:ext>
            </a:extLst>
          </p:cNvPr>
          <p:cNvSpPr txBox="1"/>
          <p:nvPr/>
        </p:nvSpPr>
        <p:spPr>
          <a:xfrm>
            <a:off x="3377163" y="2817524"/>
            <a:ext cx="5907579" cy="2171300"/>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Hoàn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tập</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0" name="Picture 9">
            <a:extLst>
              <a:ext uri="{FF2B5EF4-FFF2-40B4-BE49-F238E27FC236}">
                <a16:creationId xmlns:a16="http://schemas.microsoft.com/office/drawing/2014/main" id="{EF451E0E-8EA4-05A5-561E-D350BB03E97B}"/>
              </a:ext>
            </a:extLst>
          </p:cNvPr>
          <p:cNvPicPr>
            <a:picLocks noChangeAspect="1"/>
          </p:cNvPicPr>
          <p:nvPr/>
        </p:nvPicPr>
        <p:blipFill>
          <a:blip r:embed="rId14"/>
          <a:stretch>
            <a:fillRect/>
          </a:stretch>
        </p:blipFill>
        <p:spPr>
          <a:xfrm>
            <a:off x="3758408" y="1675395"/>
            <a:ext cx="4871126" cy="1603387"/>
          </a:xfrm>
          <a:prstGeom prst="rect">
            <a:avLst/>
          </a:prstGeom>
        </p:spPr>
      </p:pic>
    </p:spTree>
    <p:extLst>
      <p:ext uri="{BB962C8B-B14F-4D97-AF65-F5344CB8AC3E}">
        <p14:creationId xmlns:p14="http://schemas.microsoft.com/office/powerpoint/2010/main" val="348929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379</Words>
  <Application>Microsoft Office PowerPoint</Application>
  <PresentationFormat>Widescreen</PresentationFormat>
  <Paragraphs>26</Paragraphs>
  <Slides>10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맑은 고딕</vt:lpstr>
      <vt:lpstr>#9Slide02 Noi dung dai</vt:lpstr>
      <vt:lpstr>#9Slide02 Tieu de dai</vt:lpstr>
      <vt:lpstr>Arial</vt:lpstr>
      <vt:lpstr>Calibri</vt:lpstr>
      <vt:lpstr>Cambria</vt:lpstr>
      <vt:lpstr>Cambria Math</vt:lpstr>
      <vt:lpstr>等线</vt:lpstr>
      <vt:lpstr>Times New Roman</vt:lpstr>
      <vt:lpstr>Vogue-ExtraBold</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 PC</cp:lastModifiedBy>
  <cp:revision>47</cp:revision>
  <dcterms:created xsi:type="dcterms:W3CDTF">2023-10-17T08:21:13Z</dcterms:created>
  <dcterms:modified xsi:type="dcterms:W3CDTF">2026-04-12T09:59:00Z</dcterms:modified>
</cp:coreProperties>
</file>