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75" r:id="rId5"/>
    <p:sldId id="325" r:id="rId6"/>
    <p:sldId id="261" r:id="rId7"/>
    <p:sldId id="337" r:id="rId8"/>
    <p:sldId id="348" r:id="rId9"/>
    <p:sldId id="349" r:id="rId10"/>
    <p:sldId id="350" r:id="rId11"/>
    <p:sldId id="338" r:id="rId12"/>
    <p:sldId id="351" r:id="rId13"/>
    <p:sldId id="354" r:id="rId14"/>
    <p:sldId id="35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66"/>
    <a:srgbClr val="FFFF99"/>
    <a:srgbClr val="FFFFCC"/>
    <a:srgbClr val="FFFF66"/>
    <a:srgbClr val="FFFF00"/>
    <a:srgbClr val="FF9900"/>
    <a:srgbClr val="FFFDF9"/>
    <a:srgbClr val="CC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 showGuides="1">
      <p:cViewPr varScale="1">
        <p:scale>
          <a:sx n="113" d="100"/>
          <a:sy n="113" d="100"/>
        </p:scale>
        <p:origin x="9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EB45-C1FB-42BC-BCA5-7880DE908693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0CF8-3453-49A9-8745-1C0C740DEE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2B43-60EE-632B-9CE0-4E73CF9E5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A68E-F800-A4B5-6DE9-476C2CB2C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B380E-D8CC-B00E-64F6-E993DD10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97850-0916-6B0A-ECFD-A243530A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A0A57-66FB-3FCC-DB93-7BB0788F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6115-C5D8-DDBD-00AF-822AE9AB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DADAA-1FBE-1C21-5302-18BA28839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B0337-8BB4-834D-E28D-E4337B23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A8EFE-7478-3F38-4BAB-0E74ACCC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13538-35C5-A571-A7FA-C5EB5EE4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1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E9AE3-C2A8-ADC1-3BCC-BE82499D6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34962-0D41-7DA8-8C43-FD4C52C3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F5951-5E15-6584-4DC4-A61F5C44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2F95B-B0FF-5F76-CAC3-77ECDA71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B07FC-5E6C-033E-9195-520E37B0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40FF-0E38-303C-F333-AF5DE47C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5B09-811C-2A0F-37E3-9C06FBAE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6BE07-FD3F-967E-C1AA-413894BE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D1EBE-CF5E-8AE6-6322-75CF0DB5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6F141-0DDB-AB94-7AB1-DD8C53E8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2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15E2-C927-0E55-AFF1-36EEE4C6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447C6-C89B-77C4-0CC1-1D3B9AD4D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8057F-91D1-DDC0-B508-D5958969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3F98-1793-9A9F-90F1-9BF3F570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A70FC-17AC-8D62-F954-624EA7D4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B413-0C97-C83D-72B4-A310B68C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CE935-34D8-0AEA-346A-16814BBCC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35BCB-23CA-4D98-9178-0E3D1D9D8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53F92-2516-B1F4-2E52-75752BF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FA80F-3B56-5114-C32F-632AF66B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5BF9A-E376-FEEC-10C0-E0694BAC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4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C3387-A857-2464-DB8E-33AD1D4D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012EE-F2A1-072F-017C-AFE3238B3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C1598-EB69-962B-36B4-E2FAAAA9A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B9718-BF6B-AEB6-AB63-16E55AFCD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9E2BB-4B64-D917-81AE-775CEC4A0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99162-F1AD-C156-A121-04E559D4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0DDA55-4074-033A-EFD2-C38ADD9C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A8B64-A874-39E3-9157-3F4FE1DE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8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C9AA-9C66-0171-A531-3EC5DE6C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84BD4-9F7D-5E0E-74B8-1F9B19CB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22C39-C55B-87DA-095B-B2C94DE7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D07E1-D17D-E249-6327-7DBC7E45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7E1C0-4495-3959-5994-C1B472AC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A5AA9-D9B8-4C89-1161-167F3EA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F0E7F-8859-A8BF-68D2-5A266B8D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2A7F-B887-4609-CB4B-81714522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7EFED-F608-B180-7F65-6C3B6C6B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77B89-6FBA-A2A3-ED12-475D3EE3E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665CB-5297-12F8-9C41-7AA2B4FA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65FFD-E848-DCAA-99CD-98413D83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572C6-11A1-2F6D-6AF0-40E8DD9B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78AF-9FF4-8F3D-B0F3-440B44AE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283A5-5B86-4937-DA1D-6623E66B2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FBAC8-5B6B-8082-A619-0EDE91F7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A6BDC-212E-ABA0-2E33-4CCCD807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33053-B7D5-73A7-2472-7BAD0481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20CBA-EBBE-79BC-9B87-CCC3D7C4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5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6526B99-0707-93AF-5B03-1923A98A064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795" y="0"/>
            <a:ext cx="1410018" cy="14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7752338-AE78-0195-EF33-38CA1E021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783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01B904-AA6A-3272-0A8B-3308775FA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330" y="2181868"/>
            <a:ext cx="3113224" cy="38812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25F6A5E-D10C-2036-8A49-4519A28F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407140" y="2265091"/>
            <a:ext cx="3113224" cy="3881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FD96E0-C8BD-668F-0FA1-9B0259F55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54" y="331613"/>
            <a:ext cx="2780017" cy="2834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68EFD1-5DB9-B771-02A8-6D1CF7833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775" y="2104274"/>
            <a:ext cx="8919221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7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Vẽ 4 chiếc tất và tô màu 2 chiếc tất bởi màu đỏ, 2 chiếc tất bởi màu vàng rồi cắt rời những chiếc tất đó.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516AF-0B8C-D160-476F-CA94E748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307" y="1736651"/>
            <a:ext cx="7742274" cy="2775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F20DAA-E892-1A59-D994-C8B2ACD9B653}"/>
              </a:ext>
            </a:extLst>
          </p:cNvPr>
          <p:cNvSpPr txBox="1"/>
          <p:nvPr/>
        </p:nvSpPr>
        <p:spPr>
          <a:xfrm>
            <a:off x="632059" y="4492556"/>
            <a:ext cx="113402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Nhắm mắt, lấy 2 chiếc tất bất kì từ những chiếc tất đó, quan sát màu, ghi lại kết quả và trả lại 2 chiếc tất đó. Thực hiện 10 lần như vậy.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451306" y="558510"/>
            <a:ext cx="11340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Viết tỉ số để mô tả số lần lặp lại của khả năng “lấy được 2 chiếc tất cùng màu" trong số các lần lấy 2 chiếc tất ở trên.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D03C7-040D-C797-2D79-93290DA29033}"/>
              </a:ext>
            </a:extLst>
          </p:cNvPr>
          <p:cNvSpPr txBox="1"/>
          <p:nvPr/>
        </p:nvSpPr>
        <p:spPr>
          <a:xfrm>
            <a:off x="2126512" y="1766408"/>
            <a:ext cx="768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Chẳn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hạn thu được kết quả như sau: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8B752CE-E4FC-D0C9-6F27-5B71B2930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0918"/>
              </p:ext>
            </p:extLst>
          </p:nvPr>
        </p:nvGraphicFramePr>
        <p:xfrm>
          <a:off x="870098" y="2729640"/>
          <a:ext cx="10515600" cy="155448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25004736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412520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Khả năng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lần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01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Lấy được 2 chiếc tất giống nhau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35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Lấy được 2 chiếc tất khác nhau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51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6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D86F38-5175-4712-7E0C-87CBF5943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9" b="5432"/>
          <a:stretch/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F7CD95-6D6B-AE65-4EA9-B60BFE7D1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301" y="966082"/>
            <a:ext cx="5474682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D1D6B0-9165-DD12-087B-8450A9B30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C85749D-9CE8-2B95-F63E-4B00E0F52F79}"/>
              </a:ext>
            </a:extLst>
          </p:cNvPr>
          <p:cNvSpPr/>
          <p:nvPr/>
        </p:nvSpPr>
        <p:spPr>
          <a:xfrm>
            <a:off x="260991" y="122314"/>
            <a:ext cx="7373806" cy="1654359"/>
          </a:xfrm>
          <a:prstGeom prst="wedgeRoundRectCallout">
            <a:avLst>
              <a:gd name="adj1" fmla="val 52423"/>
              <a:gd name="adj2" fmla="val 29415"/>
              <a:gd name="adj3" fmla="val 16667"/>
            </a:avLst>
          </a:prstGeom>
          <a:solidFill>
            <a:srgbClr val="E7FFE7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</a:rPr>
              <a:t>Cô và Kobi chuẩn bị đi siêu thị. Các con hãy hoàn thành bài tập sau để giúp Kobi mua được món bánh yêu thích nhé!</a:t>
            </a:r>
          </a:p>
        </p:txBody>
      </p:sp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2CE434B-93B3-CA42-C58C-132B013C0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795" y="0"/>
            <a:ext cx="1410018" cy="14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0CC12-74B3-20FB-B51D-AF7B99F8F389}"/>
              </a:ext>
            </a:extLst>
          </p:cNvPr>
          <p:cNvGrpSpPr/>
          <p:nvPr/>
        </p:nvGrpSpPr>
        <p:grpSpPr>
          <a:xfrm>
            <a:off x="616922" y="807930"/>
            <a:ext cx="728781" cy="769440"/>
            <a:chOff x="759165" y="663447"/>
            <a:chExt cx="604359" cy="6380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72F66E-9444-CEAE-B316-DA85EAE93907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1F5E3B-2854-AE3E-CB13-DE7DBBA3E33F}"/>
                </a:ext>
              </a:extLst>
            </p:cNvPr>
            <p:cNvSpPr txBox="1"/>
            <p:nvPr/>
          </p:nvSpPr>
          <p:spPr>
            <a:xfrm>
              <a:off x="839741" y="663447"/>
              <a:ext cx="523783" cy="638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1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1421603" y="690972"/>
            <a:ext cx="96894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dưới đây cho biết tỉ số phần trăm các loại xe đang gửi trong bãi đỗ xe.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10" y="2200941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627321" y="2530549"/>
            <a:ext cx="58798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Trong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đỗ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49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40" y="786810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1297172" y="3742661"/>
            <a:ext cx="10260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Trong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1233378" y="4976038"/>
            <a:ext cx="10324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bãi đỗ xe đó, xe máy có số lượng nhiều nhất (chiếm 75% phần trăm số xe gửi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bãi).</a:t>
            </a:r>
          </a:p>
        </p:txBody>
      </p:sp>
    </p:spTree>
    <p:extLst>
      <p:ext uri="{BB962C8B-B14F-4D97-AF65-F5344CB8AC3E}">
        <p14:creationId xmlns:p14="http://schemas.microsoft.com/office/powerpoint/2010/main" val="23044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40" y="786810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903768" y="3742661"/>
            <a:ext cx="1065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1233378" y="4976038"/>
            <a:ext cx="1032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Số xe ô tô chiếm 10% số xe gửi trong bãi.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907" y="606056"/>
            <a:ext cx="4334207" cy="26729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797442" y="3306726"/>
            <a:ext cx="1065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988828" y="4880344"/>
            <a:ext cx="10324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xe đạp chiếm 15% số xe gửi trong bãi.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Vậy 1% số xe gửi trong bãi là: 30 : 15 = 2 (chiếc). Trong bãi hiện có số xe là: 2 × 100 = 200 (chiếc).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4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0CC12-74B3-20FB-B51D-AF7B99F8F389}"/>
              </a:ext>
            </a:extLst>
          </p:cNvPr>
          <p:cNvGrpSpPr/>
          <p:nvPr/>
        </p:nvGrpSpPr>
        <p:grpSpPr>
          <a:xfrm>
            <a:off x="301458" y="320705"/>
            <a:ext cx="728781" cy="728706"/>
            <a:chOff x="759165" y="663447"/>
            <a:chExt cx="604359" cy="6042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72F66E-9444-CEAE-B316-DA85EAE93907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1F5E3B-2854-AE3E-CB13-DE7DBBA3E33F}"/>
                </a:ext>
              </a:extLst>
            </p:cNvPr>
            <p:cNvSpPr txBox="1"/>
            <p:nvPr/>
          </p:nvSpPr>
          <p:spPr>
            <a:xfrm>
              <a:off x="839741" y="663447"/>
              <a:ext cx="523783" cy="58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914400" y="807930"/>
            <a:ext cx="100883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buổi sáng, Rô-bốt đều tự tạo một bất ngờ cho chính mình bằng cách lấy ra 2 chiếc tất mà không nhìn vào ngăn tủ. Kết quả là có ngày Rô-bốt lấy được hai chiếc tất giống nhau, cũng có ngày Rô-bốt lấy được hai chiếc tất khác nhau. Dưới đây là bảng kiểm đếm ghi lại kết quả việc lấy tất của Rô-bốt trong tháng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B5142-C223-9C72-978F-3411A2829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19" y="3203833"/>
            <a:ext cx="81534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637953" y="669707"/>
            <a:ext cx="108452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tỉ số để mô tả số lần lặp lại của khả năng “lấy được 2 chiếc tất khác nhau” trong số các lần lấy tất của Rô-bốt trong tháng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DDA1AB-B953-2C16-2EA0-02882A0D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888" y="1655689"/>
            <a:ext cx="5784112" cy="2881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E0A4AD-2122-A89F-40F7-239EF9733645}"/>
                  </a:ext>
                </a:extLst>
              </p:cNvPr>
              <p:cNvSpPr txBox="1"/>
              <p:nvPr/>
            </p:nvSpPr>
            <p:spPr>
              <a:xfrm>
                <a:off x="967563" y="4774019"/>
                <a:ext cx="10015870" cy="138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Tổng số lần lấy tất trong tháng 4 là: 8 + 22 = 30 (lần)</a:t>
                </a:r>
              </a:p>
              <a:p>
                <a:pPr algn="just"/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 số mô tả số lần lặp lại của khả năng “lấy được 2 chiếc tất khác nhau” trong số các lần lấy tất của Rô-bốt trong tháng 4 là: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vi-VN" sz="2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E0A4AD-2122-A89F-40F7-239EF973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63" y="4774019"/>
                <a:ext cx="10015870" cy="1386020"/>
              </a:xfrm>
              <a:prstGeom prst="rect">
                <a:avLst/>
              </a:prstGeom>
              <a:blipFill>
                <a:blip r:embed="rId4"/>
                <a:stretch>
                  <a:fillRect l="-974" t="-3509" r="-1643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758201-CBF6-4D1B-A00C-A2253A0D4E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E54252-6E50-4E32-9423-FEDA6C931BF4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e3474fc8-c587-4375-aa46-28eda414bf22"/>
    <ds:schemaRef ds:uri="http://schemas.microsoft.com/office/2006/documentManagement/types"/>
    <ds:schemaRef ds:uri="http://www.w3.org/XML/1998/namespace"/>
    <ds:schemaRef ds:uri="ef9fbb00-3a11-451f-a0e3-723ec126c7ed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5A8A0E2-C5E5-4487-9E15-D66C30CC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1072</TotalTime>
  <Words>595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Cambria</vt:lpstr>
      <vt:lpstr>Cambria Math</vt:lpstr>
      <vt:lpstr>LNTH-Hoa Nho LNTH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My PC</cp:lastModifiedBy>
  <cp:revision>15</cp:revision>
  <dcterms:created xsi:type="dcterms:W3CDTF">2023-08-22T16:04:11Z</dcterms:created>
  <dcterms:modified xsi:type="dcterms:W3CDTF">2026-04-12T10:48:50Z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