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8"/>
  </p:notesMasterIdLst>
  <p:sldIdLst>
    <p:sldId id="3218" r:id="rId3"/>
    <p:sldId id="3220" r:id="rId4"/>
    <p:sldId id="274" r:id="rId5"/>
    <p:sldId id="3221" r:id="rId6"/>
    <p:sldId id="3219" r:id="rId7"/>
    <p:sldId id="3237" r:id="rId8"/>
    <p:sldId id="258" r:id="rId9"/>
    <p:sldId id="3231" r:id="rId10"/>
    <p:sldId id="3232" r:id="rId11"/>
    <p:sldId id="3238" r:id="rId12"/>
    <p:sldId id="3239" r:id="rId13"/>
    <p:sldId id="3242" r:id="rId14"/>
    <p:sldId id="3240" r:id="rId15"/>
    <p:sldId id="326" r:id="rId16"/>
    <p:sldId id="3241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E4"/>
    <a:srgbClr val="FCC4E0"/>
    <a:srgbClr val="9CEE15"/>
    <a:srgbClr val="5A8C0A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FB3C118C-154A-4E64-A77E-E227F007065F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2381F4B4-2749-4F48-97DB-B105DD233AD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190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94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ô cửa đến slide 4 và 5</a:t>
            </a:r>
          </a:p>
          <a:p>
            <a:r>
              <a:rPr lang="en-US"/>
              <a:t>Click shape ô chữ </a:t>
            </a:r>
            <a:r>
              <a:rPr lang="en-US">
                <a:sym typeface="Wingdings" panose="05000000000000000000" pitchFamily="2" charset="2"/>
              </a:rPr>
              <a:t> slide 6</a:t>
            </a:r>
            <a:endParaRPr lang="en-US"/>
          </a:p>
          <a:p>
            <a:r>
              <a:rPr lang="en-US"/>
              <a:t>Đây là hình gì?</a:t>
            </a:r>
          </a:p>
          <a:p>
            <a:r>
              <a:rPr lang="en-US"/>
              <a:t>Cách tinh DTXQ và DTTP ntn? Đến bài học hôm nay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17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08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6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915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5349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8677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9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6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CFEA085C-FE41-4F13-9F68-79CF9611A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EF356C-2ECB-4C1C-A2B7-54CD08BA8314}"/>
              </a:ext>
            </a:extLst>
          </p:cNvPr>
          <p:cNvSpPr/>
          <p:nvPr userDrawn="1"/>
        </p:nvSpPr>
        <p:spPr>
          <a:xfrm>
            <a:off x="170482" y="329938"/>
            <a:ext cx="8818536" cy="4676015"/>
          </a:xfrm>
          <a:prstGeom prst="roundRect">
            <a:avLst>
              <a:gd name="adj" fmla="val 108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7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1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3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5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1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4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1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2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9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9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200919-1C87-A1D1-DD52-F32372D1739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0" r:id="rId14"/>
    <p:sldLayoutId id="2147483681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EC5EC-7306-7737-FD3B-860074C109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936"/>
            <a:ext cx="9144000" cy="14272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4" y="3770478"/>
            <a:ext cx="1133896" cy="13482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8" y="1852744"/>
            <a:ext cx="1727398" cy="2053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5F55D2-3B81-4ED2-B86B-751445A834C5}"/>
              </a:ext>
            </a:extLst>
          </p:cNvPr>
          <p:cNvSpPr/>
          <p:nvPr/>
        </p:nvSpPr>
        <p:spPr>
          <a:xfrm>
            <a:off x="1923068" y="1244338"/>
            <a:ext cx="5324800" cy="19230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23" y="535541"/>
            <a:ext cx="2144272" cy="969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93D35-B5F8-CD3C-2465-448B47563F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157" y="1423448"/>
            <a:ext cx="5492972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C1B29-6207-FA34-B0E6-3A0E9338A4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824594" y="320805"/>
            <a:ext cx="79193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chiếc bánh bông lan hình hộp chữ nhật có đáy là hình vuông cạnh 12 cm, chiều cao 6 cm.</a:t>
            </a:r>
          </a:p>
          <a:p>
            <a:pPr lvl="0" algn="just">
              <a:defRPr/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Tính thể tích của chiếc bánh đó.</a:t>
            </a:r>
          </a:p>
          <a:p>
            <a:pPr lvl="0" algn="just">
              <a:defRPr/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Rô-bốt đã cắt một miếng bánh hình lập phương cạnh 6 cm của chiếc bánh đó để mời Mi. Tính thể tích phần bánh còn lại.</a:t>
            </a:r>
            <a:endParaRPr kumimoji="0" lang="vi-VN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239287" y="303250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C1B07-8E6E-BA71-1E37-9286923C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74" y="2049235"/>
            <a:ext cx="5848485" cy="26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726623" y="843319"/>
            <a:ext cx="79193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Thể tích của chiếc bánh đó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× 12 × 6 = 864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Thể tích miếng bánh hình lập phương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6 × 6 = 216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phần bánh còn lại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864 – 216 = 648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864 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648 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5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824594" y="320805"/>
            <a:ext cx="7919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Mai và Rô-bốt xếp được hai hình từ các hình lập phương nhỏ như hình sau.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239287" y="303250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50FDB-5BBF-6C45-1272-723C09B4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44" y="1175657"/>
            <a:ext cx="3406106" cy="1543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C8747-7781-A06C-BC87-B225B13C279C}"/>
              </a:ext>
            </a:extLst>
          </p:cNvPr>
          <p:cNvSpPr txBox="1"/>
          <p:nvPr/>
        </p:nvSpPr>
        <p:spPr>
          <a:xfrm>
            <a:off x="375558" y="3143250"/>
            <a:ext cx="85153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cần bỏ đi bao nhiêu hình lập phương nhỏ để nhận được hình như của Rô-bốt?</a:t>
            </a:r>
          </a:p>
          <a:p>
            <a:pPr algn="ctr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hình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Nếu mỗi hình lập phương nhỏ có cạnh 2 cm thì thể tích hình của Rô-bốt là bao nhiêu xăng-ti-mét khối?</a:t>
            </a:r>
          </a:p>
          <a:p>
            <a:pPr algn="ctr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96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72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2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29F367-32BF-E1C1-9EED-A75C67E1DBEC}"/>
              </a:ext>
            </a:extLst>
          </p:cNvPr>
          <p:cNvSpPr/>
          <p:nvPr/>
        </p:nvSpPr>
        <p:spPr>
          <a:xfrm>
            <a:off x="3290207" y="3486150"/>
            <a:ext cx="367393" cy="293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FEA4C4-6075-101D-5A6B-4E99F4784F07}"/>
              </a:ext>
            </a:extLst>
          </p:cNvPr>
          <p:cNvSpPr/>
          <p:nvPr/>
        </p:nvSpPr>
        <p:spPr>
          <a:xfrm>
            <a:off x="4800600" y="4351564"/>
            <a:ext cx="367393" cy="293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936"/>
            <a:ext cx="9144000" cy="14272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4" y="3770478"/>
            <a:ext cx="1133896" cy="13482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8" y="1852744"/>
            <a:ext cx="1727398" cy="2053998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23" y="535541"/>
            <a:ext cx="2144272" cy="969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2D74A-32B9-E5F9-182E-FBF5CD2201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934" y="1255183"/>
            <a:ext cx="11138894" cy="26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4288"/>
            <a:ext cx="9144000" cy="5157788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4" y="235744"/>
            <a:ext cx="8695849" cy="4657725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411480"/>
            <a:ext cx="1245394" cy="391478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1" y="354807"/>
            <a:ext cx="497681" cy="551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6860216" y="3029136"/>
            <a:ext cx="2319393" cy="2319393"/>
          </a:xfrm>
          <a:prstGeom prst="rect">
            <a:avLst/>
          </a:prstGeom>
        </p:spPr>
      </p:pic>
      <p:sp>
        <p:nvSpPr>
          <p:cNvPr id="24" name="Google Shape;542;p39">
            <a:extLst>
              <a:ext uri="{FF2B5EF4-FFF2-40B4-BE49-F238E27FC236}">
                <a16:creationId xmlns:a16="http://schemas.microsoft.com/office/drawing/2014/main" id="{2C7FC5DB-1E9C-4DF3-8147-A44FA6CF3893}"/>
              </a:ext>
            </a:extLst>
          </p:cNvPr>
          <p:cNvSpPr/>
          <p:nvPr/>
        </p:nvSpPr>
        <p:spPr>
          <a:xfrm>
            <a:off x="1662837" y="324622"/>
            <a:ext cx="4239942" cy="2605315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3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077A090F-9FE1-4DE1-BE51-761C67307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657071" y="2035798"/>
            <a:ext cx="4021931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69F1D-4640-9908-0A99-6F4F9F85397D}"/>
              </a:ext>
            </a:extLst>
          </p:cNvPr>
          <p:cNvSpPr txBox="1"/>
          <p:nvPr/>
        </p:nvSpPr>
        <p:spPr>
          <a:xfrm>
            <a:off x="2253343" y="636814"/>
            <a:ext cx="3380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4288"/>
            <a:ext cx="9144000" cy="5157788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4" y="235744"/>
            <a:ext cx="8695849" cy="4657725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411480"/>
            <a:ext cx="1245394" cy="391478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1" y="354807"/>
            <a:ext cx="497681" cy="551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6860216" y="3029136"/>
            <a:ext cx="2319393" cy="23193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26AD65-06F3-8236-16D1-07035FEAD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30" y="941615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C6726-D34A-FDE9-8CD5-400DA20D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652" y="3402238"/>
            <a:ext cx="685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1B541-69E7-5940-98A6-F635945AB379}"/>
              </a:ext>
            </a:extLst>
          </p:cNvPr>
          <p:cNvSpPr/>
          <p:nvPr/>
        </p:nvSpPr>
        <p:spPr>
          <a:xfrm>
            <a:off x="2542494" y="2117499"/>
            <a:ext cx="3733800" cy="838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= a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8545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738C9A-3A84-4C21-9C90-1A9F06D808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11" y="1713265"/>
            <a:ext cx="3199910" cy="2873761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7D021145-C2EC-4AE4-A4AA-9F9E093528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7165" r="68441" b="50000"/>
          <a:stretch/>
        </p:blipFill>
        <p:spPr>
          <a:xfrm>
            <a:off x="4426260" y="1385062"/>
            <a:ext cx="1724434" cy="3313235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56AA2AE8-E6A8-49BA-B7B5-80D64C32C1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7165" r="68441" b="50000"/>
          <a:stretch/>
        </p:blipFill>
        <p:spPr>
          <a:xfrm flipH="1">
            <a:off x="2832263" y="1385062"/>
            <a:ext cx="1724434" cy="3313234"/>
          </a:xfrm>
          <a:prstGeom prst="rect">
            <a:avLst/>
          </a:prstGeom>
        </p:spPr>
      </p:pic>
      <p:sp>
        <p:nvSpPr>
          <p:cNvPr id="5" name="Rectangle: Rounded Corners 4">
            <a:hlinkClick r:id="rId8" action="ppaction://hlinksldjump"/>
            <a:extLst>
              <a:ext uri="{FF2B5EF4-FFF2-40B4-BE49-F238E27FC236}">
                <a16:creationId xmlns:a16="http://schemas.microsoft.com/office/drawing/2014/main" id="{ADE39961-8813-48CC-949E-0AD7FF0AB912}"/>
              </a:ext>
            </a:extLst>
          </p:cNvPr>
          <p:cNvSpPr/>
          <p:nvPr/>
        </p:nvSpPr>
        <p:spPr>
          <a:xfrm>
            <a:off x="1693459" y="95751"/>
            <a:ext cx="5757082" cy="12419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9E6E7-62AE-4752-AD93-D6FF9469C8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7677" r="61335" b="32012"/>
          <a:stretch/>
        </p:blipFill>
        <p:spPr>
          <a:xfrm flipH="1">
            <a:off x="629310" y="2110544"/>
            <a:ext cx="1724435" cy="2587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3C6003-2151-4E31-917C-DA6478C459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0" t="23467" r="14500" b="23733"/>
          <a:stretch/>
        </p:blipFill>
        <p:spPr>
          <a:xfrm>
            <a:off x="6677873" y="2447920"/>
            <a:ext cx="1545336" cy="2715768"/>
          </a:xfrm>
          <a:prstGeom prst="rect">
            <a:avLst/>
          </a:prstGeom>
        </p:spPr>
      </p:pic>
      <p:grpSp>
        <p:nvGrpSpPr>
          <p:cNvPr id="11" name="组合 11">
            <a:extLst>
              <a:ext uri="{FF2B5EF4-FFF2-40B4-BE49-F238E27FC236}">
                <a16:creationId xmlns:a16="http://schemas.microsoft.com/office/drawing/2014/main" id="{74B83780-6A0D-408C-9F1D-54561B986528}"/>
              </a:ext>
            </a:extLst>
          </p:cNvPr>
          <p:cNvGrpSpPr/>
          <p:nvPr/>
        </p:nvGrpSpPr>
        <p:grpSpPr>
          <a:xfrm>
            <a:off x="-886616" y="3953552"/>
            <a:ext cx="11215117" cy="1189948"/>
            <a:chOff x="-827607" y="5028734"/>
            <a:chExt cx="12863333" cy="1829266"/>
          </a:xfrm>
        </p:grpSpPr>
        <p:pic>
          <p:nvPicPr>
            <p:cNvPr id="12" name="图片 10">
              <a:extLst>
                <a:ext uri="{FF2B5EF4-FFF2-40B4-BE49-F238E27FC236}">
                  <a16:creationId xmlns:a16="http://schemas.microsoft.com/office/drawing/2014/main" id="{9DFA70C2-6A8D-404E-9D9F-274AC26F4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rgbClr val="9CEE1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94"/>
            <a:stretch/>
          </p:blipFill>
          <p:spPr>
            <a:xfrm>
              <a:off x="5604059" y="5040480"/>
              <a:ext cx="6431667" cy="1817520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D7496AEE-BBA4-491D-A3D7-378BA824C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rgbClr val="9CEE1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94"/>
            <a:stretch/>
          </p:blipFill>
          <p:spPr>
            <a:xfrm flipH="1">
              <a:off x="-827607" y="5028734"/>
              <a:ext cx="6431666" cy="181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90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组合 59">
            <a:extLst>
              <a:ext uri="{FF2B5EF4-FFF2-40B4-BE49-F238E27FC236}">
                <a16:creationId xmlns:a16="http://schemas.microsoft.com/office/drawing/2014/main" id="{4C39152F-4CD3-4DC3-83E2-14831632C576}"/>
              </a:ext>
            </a:extLst>
          </p:cNvPr>
          <p:cNvGrpSpPr>
            <a:grpSpLocks/>
          </p:cNvGrpSpPr>
          <p:nvPr/>
        </p:nvGrpSpPr>
        <p:grpSpPr bwMode="auto">
          <a:xfrm>
            <a:off x="2803101" y="2058984"/>
            <a:ext cx="1701613" cy="1520579"/>
            <a:chOff x="1274760" y="2786058"/>
            <a:chExt cx="1935848" cy="1751017"/>
          </a:xfrm>
        </p:grpSpPr>
        <p:grpSp>
          <p:nvGrpSpPr>
            <p:cNvPr id="122" name="Group 6">
              <a:extLst>
                <a:ext uri="{FF2B5EF4-FFF2-40B4-BE49-F238E27FC236}">
                  <a16:creationId xmlns:a16="http://schemas.microsoft.com/office/drawing/2014/main" id="{F4A6051F-0A09-492C-8F43-F6367CC1FD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24" name="Oval 7">
                <a:extLst>
                  <a:ext uri="{FF2B5EF4-FFF2-40B4-BE49-F238E27FC236}">
                    <a16:creationId xmlns:a16="http://schemas.microsoft.com/office/drawing/2014/main" id="{7266053C-8500-4A24-B8A7-97AE61293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0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5" name="Oval 8">
                <a:extLst>
                  <a:ext uri="{FF2B5EF4-FFF2-40B4-BE49-F238E27FC236}">
                    <a16:creationId xmlns:a16="http://schemas.microsoft.com/office/drawing/2014/main" id="{044C247D-6918-427D-A2C2-6D31010F3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0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23" name="Text Box 9">
              <a:extLst>
                <a:ext uri="{FF2B5EF4-FFF2-40B4-BE49-F238E27FC236}">
                  <a16:creationId xmlns:a16="http://schemas.microsoft.com/office/drawing/2014/main" id="{12035B67-471F-48CD-AEA3-E082F520F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760" y="3296953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 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vi-VN" sz="28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" name="组合 64">
            <a:extLst>
              <a:ext uri="{FF2B5EF4-FFF2-40B4-BE49-F238E27FC236}">
                <a16:creationId xmlns:a16="http://schemas.microsoft.com/office/drawing/2014/main" id="{9BEE3757-BDE0-4909-AF8B-EAC178E223EC}"/>
              </a:ext>
            </a:extLst>
          </p:cNvPr>
          <p:cNvGrpSpPr>
            <a:grpSpLocks/>
          </p:cNvGrpSpPr>
          <p:nvPr/>
        </p:nvGrpSpPr>
        <p:grpSpPr bwMode="auto">
          <a:xfrm>
            <a:off x="4468421" y="2058984"/>
            <a:ext cx="1701612" cy="1520579"/>
            <a:chOff x="1233472" y="2786058"/>
            <a:chExt cx="1935848" cy="1751017"/>
          </a:xfrm>
        </p:grpSpPr>
        <p:grpSp>
          <p:nvGrpSpPr>
            <p:cNvPr id="127" name="Group 6">
              <a:extLst>
                <a:ext uri="{FF2B5EF4-FFF2-40B4-BE49-F238E27FC236}">
                  <a16:creationId xmlns:a16="http://schemas.microsoft.com/office/drawing/2014/main" id="{3DBFDAFC-4FFA-4A0E-A965-626480CCD7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29" name="Oval 7">
                <a:extLst>
                  <a:ext uri="{FF2B5EF4-FFF2-40B4-BE49-F238E27FC236}">
                    <a16:creationId xmlns:a16="http://schemas.microsoft.com/office/drawing/2014/main" id="{42C64A7F-745A-45C1-BAAA-B458EB1EF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0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0" name="Oval 8">
                <a:extLst>
                  <a:ext uri="{FF2B5EF4-FFF2-40B4-BE49-F238E27FC236}">
                    <a16:creationId xmlns:a16="http://schemas.microsoft.com/office/drawing/2014/main" id="{9FADD824-BCDD-4215-BCF0-EDC9854E7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92D050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0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28" name="Text Box 9">
              <a:extLst>
                <a:ext uri="{FF2B5EF4-FFF2-40B4-BE49-F238E27FC236}">
                  <a16:creationId xmlns:a16="http://schemas.microsoft.com/office/drawing/2014/main" id="{4F711EF6-D90F-4FF5-9507-7ECC755B7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472" y="3296771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vi-VN" sz="28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组合 69">
            <a:extLst>
              <a:ext uri="{FF2B5EF4-FFF2-40B4-BE49-F238E27FC236}">
                <a16:creationId xmlns:a16="http://schemas.microsoft.com/office/drawing/2014/main" id="{FB04F0C6-8446-4C9E-AFCA-F1B44ABF145E}"/>
              </a:ext>
            </a:extLst>
          </p:cNvPr>
          <p:cNvGrpSpPr>
            <a:grpSpLocks/>
          </p:cNvGrpSpPr>
          <p:nvPr/>
        </p:nvGrpSpPr>
        <p:grpSpPr bwMode="auto">
          <a:xfrm>
            <a:off x="6188175" y="2058984"/>
            <a:ext cx="1701613" cy="1520579"/>
            <a:chOff x="1235053" y="2786058"/>
            <a:chExt cx="1935848" cy="1751017"/>
          </a:xfrm>
        </p:grpSpPr>
        <p:grpSp>
          <p:nvGrpSpPr>
            <p:cNvPr id="132" name="Group 6">
              <a:extLst>
                <a:ext uri="{FF2B5EF4-FFF2-40B4-BE49-F238E27FC236}">
                  <a16:creationId xmlns:a16="http://schemas.microsoft.com/office/drawing/2014/main" id="{716EA328-AFCE-4CCD-AEB6-A88D3EBA7A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34" name="Oval 7">
                <a:extLst>
                  <a:ext uri="{FF2B5EF4-FFF2-40B4-BE49-F238E27FC236}">
                    <a16:creationId xmlns:a16="http://schemas.microsoft.com/office/drawing/2014/main" id="{F61AD2D0-B96D-4F1C-A542-75DEFAB56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0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5" name="Oval 8">
                <a:extLst>
                  <a:ext uri="{FF2B5EF4-FFF2-40B4-BE49-F238E27FC236}">
                    <a16:creationId xmlns:a16="http://schemas.microsoft.com/office/drawing/2014/main" id="{B52BF5AD-451A-4296-A2B4-BEF547E8B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0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3" name="Text Box 9">
              <a:extLst>
                <a:ext uri="{FF2B5EF4-FFF2-40B4-BE49-F238E27FC236}">
                  <a16:creationId xmlns:a16="http://schemas.microsoft.com/office/drawing/2014/main" id="{50F7AA82-9830-48C7-997D-84F32F6A1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053" y="3296770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130 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vi-VN" sz="28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" name="组合 40">
            <a:extLst>
              <a:ext uri="{FF2B5EF4-FFF2-40B4-BE49-F238E27FC236}">
                <a16:creationId xmlns:a16="http://schemas.microsoft.com/office/drawing/2014/main" id="{EAD16FB7-BFE3-4683-B6FB-B8D4ECBF8CB0}"/>
              </a:ext>
            </a:extLst>
          </p:cNvPr>
          <p:cNvGrpSpPr>
            <a:grpSpLocks/>
          </p:cNvGrpSpPr>
          <p:nvPr/>
        </p:nvGrpSpPr>
        <p:grpSpPr bwMode="auto">
          <a:xfrm>
            <a:off x="1134897" y="2058984"/>
            <a:ext cx="1701613" cy="1520579"/>
            <a:chOff x="1269789" y="2786058"/>
            <a:chExt cx="1935848" cy="1751017"/>
          </a:xfrm>
        </p:grpSpPr>
        <p:grpSp>
          <p:nvGrpSpPr>
            <p:cNvPr id="137" name="Group 6">
              <a:extLst>
                <a:ext uri="{FF2B5EF4-FFF2-40B4-BE49-F238E27FC236}">
                  <a16:creationId xmlns:a16="http://schemas.microsoft.com/office/drawing/2014/main" id="{72BD8E1B-9211-4BA5-90A9-4139F5533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39" name="Oval 7">
                <a:extLst>
                  <a:ext uri="{FF2B5EF4-FFF2-40B4-BE49-F238E27FC236}">
                    <a16:creationId xmlns:a16="http://schemas.microsoft.com/office/drawing/2014/main" id="{7D67A1AC-4B8C-45ED-8491-57259BF55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0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0" name="Oval 8">
                <a:extLst>
                  <a:ext uri="{FF2B5EF4-FFF2-40B4-BE49-F238E27FC236}">
                    <a16:creationId xmlns:a16="http://schemas.microsoft.com/office/drawing/2014/main" id="{6AC5FC4F-8482-4E99-B714-FF3B1B57D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0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8" name="Text Box 9">
              <a:extLst>
                <a:ext uri="{FF2B5EF4-FFF2-40B4-BE49-F238E27FC236}">
                  <a16:creationId xmlns:a16="http://schemas.microsoft.com/office/drawing/2014/main" id="{F7CFD0DA-ECA5-4413-A29D-0BFF5BBD4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789" y="3297135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 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vi-VN" sz="28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BAE034B-BFD9-4A9B-8988-482D43C58355}"/>
              </a:ext>
            </a:extLst>
          </p:cNvPr>
          <p:cNvSpPr txBox="1"/>
          <p:nvPr/>
        </p:nvSpPr>
        <p:spPr>
          <a:xfrm>
            <a:off x="791851" y="689448"/>
            <a:ext cx="804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6cm,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2" name="组合 11">
            <a:extLst>
              <a:ext uri="{FF2B5EF4-FFF2-40B4-BE49-F238E27FC236}">
                <a16:creationId xmlns:a16="http://schemas.microsoft.com/office/drawing/2014/main" id="{7671CA92-6412-4F4C-84FE-26F50F1D731C}"/>
              </a:ext>
            </a:extLst>
          </p:cNvPr>
          <p:cNvGrpSpPr/>
          <p:nvPr/>
        </p:nvGrpSpPr>
        <p:grpSpPr>
          <a:xfrm>
            <a:off x="-886616" y="3953552"/>
            <a:ext cx="11215117" cy="1189948"/>
            <a:chOff x="-827607" y="5028734"/>
            <a:chExt cx="12863333" cy="1829266"/>
          </a:xfrm>
        </p:grpSpPr>
        <p:pic>
          <p:nvPicPr>
            <p:cNvPr id="143" name="图片 10">
              <a:extLst>
                <a:ext uri="{FF2B5EF4-FFF2-40B4-BE49-F238E27FC236}">
                  <a16:creationId xmlns:a16="http://schemas.microsoft.com/office/drawing/2014/main" id="{8B554EED-7F21-451F-90E2-DDF493E9E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9CEE1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94"/>
            <a:stretch/>
          </p:blipFill>
          <p:spPr>
            <a:xfrm>
              <a:off x="5604059" y="5040480"/>
              <a:ext cx="6431667" cy="1817520"/>
            </a:xfrm>
            <a:prstGeom prst="rect">
              <a:avLst/>
            </a:prstGeom>
          </p:spPr>
        </p:pic>
        <p:pic>
          <p:nvPicPr>
            <p:cNvPr id="144" name="图片 9">
              <a:extLst>
                <a:ext uri="{FF2B5EF4-FFF2-40B4-BE49-F238E27FC236}">
                  <a16:creationId xmlns:a16="http://schemas.microsoft.com/office/drawing/2014/main" id="{8B8668AA-5016-4BB0-959C-1F62E8BD6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9CEE1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94"/>
            <a:stretch/>
          </p:blipFill>
          <p:spPr>
            <a:xfrm flipH="1">
              <a:off x="-827607" y="5028734"/>
              <a:ext cx="6431666" cy="1817520"/>
            </a:xfrm>
            <a:prstGeom prst="rect">
              <a:avLst/>
            </a:prstGeom>
          </p:spPr>
        </p:pic>
      </p:grp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:a16="http://schemas.microsoft.com/office/drawing/2014/main" id="{3949AB7D-8026-4D97-AF9B-73A950634811}"/>
              </a:ext>
            </a:extLst>
          </p:cNvPr>
          <p:cNvSpPr/>
          <p:nvPr/>
        </p:nvSpPr>
        <p:spPr>
          <a:xfrm>
            <a:off x="8054187" y="4177729"/>
            <a:ext cx="587924" cy="5526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5094699-0E06-497F-A827-4AE0FF532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789258" y="3579563"/>
            <a:ext cx="538239" cy="5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C894940-4800-49D4-9733-8184EFEC8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310452" y="3572639"/>
            <a:ext cx="538239" cy="5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C489F7D-D1DE-4694-A7BC-B17D51CF9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68319" y="3587204"/>
            <a:ext cx="538239" cy="5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4FF43F-949E-25D1-B308-3F5D20BD5DE2}"/>
              </a:ext>
            </a:extLst>
          </p:cNvPr>
          <p:cNvSpPr txBox="1"/>
          <p:nvPr/>
        </p:nvSpPr>
        <p:spPr>
          <a:xfrm>
            <a:off x="791851" y="590580"/>
            <a:ext cx="80410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Phát biểu nào sau đây là đúng nhất:</a:t>
            </a:r>
          </a:p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lập phương có:</a:t>
            </a:r>
          </a:p>
        </p:txBody>
      </p:sp>
      <p:sp>
        <p:nvSpPr>
          <p:cNvPr id="6" name="Arrow: Right 5">
            <a:hlinkClick r:id="rId5" action="ppaction://hlinksldjump"/>
            <a:extLst>
              <a:ext uri="{FF2B5EF4-FFF2-40B4-BE49-F238E27FC236}">
                <a16:creationId xmlns:a16="http://schemas.microsoft.com/office/drawing/2014/main" id="{C12FE7B2-AFDB-45D7-5EDB-B3A1DFC4D377}"/>
              </a:ext>
            </a:extLst>
          </p:cNvPr>
          <p:cNvSpPr/>
          <p:nvPr/>
        </p:nvSpPr>
        <p:spPr>
          <a:xfrm>
            <a:off x="8054187" y="4177729"/>
            <a:ext cx="587924" cy="5526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组合 101">
            <a:extLst>
              <a:ext uri="{FF2B5EF4-FFF2-40B4-BE49-F238E27FC236}">
                <a16:creationId xmlns:a16="http://schemas.microsoft.com/office/drawing/2014/main" id="{68AB5A91-78FF-1C21-ACED-E7EEB1E1CC09}"/>
              </a:ext>
            </a:extLst>
          </p:cNvPr>
          <p:cNvGrpSpPr/>
          <p:nvPr/>
        </p:nvGrpSpPr>
        <p:grpSpPr>
          <a:xfrm>
            <a:off x="791851" y="1330137"/>
            <a:ext cx="700552" cy="743524"/>
            <a:chOff x="2803652" y="1116161"/>
            <a:chExt cx="1241260" cy="1439861"/>
          </a:xfrm>
        </p:grpSpPr>
        <p:sp>
          <p:nvSpPr>
            <p:cNvPr id="8" name="六边形 102">
              <a:extLst>
                <a:ext uri="{FF2B5EF4-FFF2-40B4-BE49-F238E27FC236}">
                  <a16:creationId xmlns:a16="http://schemas.microsoft.com/office/drawing/2014/main" id="{6891E66C-249F-63DB-1D50-970092DB3ED8}"/>
                </a:ext>
              </a:extLst>
            </p:cNvPr>
            <p:cNvSpPr/>
            <p:nvPr/>
          </p:nvSpPr>
          <p:spPr>
            <a:xfrm rot="5400000">
              <a:off x="2704351" y="1215462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0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87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6A108A9D-A168-670D-C3BB-6D364EED68F5}"/>
                </a:ext>
              </a:extLst>
            </p:cNvPr>
            <p:cNvSpPr txBox="1">
              <a:spLocks/>
            </p:cNvSpPr>
            <p:nvPr/>
          </p:nvSpPr>
          <p:spPr>
            <a:xfrm>
              <a:off x="2956145" y="1123051"/>
              <a:ext cx="936273" cy="1071925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031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13C8CF-300F-E4CB-E2B5-36FABA8FB49E}"/>
              </a:ext>
            </a:extLst>
          </p:cNvPr>
          <p:cNvSpPr txBox="1"/>
          <p:nvPr/>
        </p:nvSpPr>
        <p:spPr>
          <a:xfrm>
            <a:off x="1541136" y="1429218"/>
            <a:ext cx="672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của hình lập phương là hình chữ nhật.</a:t>
            </a:r>
          </a:p>
        </p:txBody>
      </p:sp>
      <p:grpSp>
        <p:nvGrpSpPr>
          <p:cNvPr id="11" name="组合 101">
            <a:extLst>
              <a:ext uri="{FF2B5EF4-FFF2-40B4-BE49-F238E27FC236}">
                <a16:creationId xmlns:a16="http://schemas.microsoft.com/office/drawing/2014/main" id="{5B32BFC0-7B72-C4C7-53DD-92A79ED1ABA5}"/>
              </a:ext>
            </a:extLst>
          </p:cNvPr>
          <p:cNvGrpSpPr/>
          <p:nvPr/>
        </p:nvGrpSpPr>
        <p:grpSpPr>
          <a:xfrm>
            <a:off x="367091" y="1951158"/>
            <a:ext cx="700552" cy="743524"/>
            <a:chOff x="2803652" y="1116161"/>
            <a:chExt cx="1241260" cy="1439861"/>
          </a:xfrm>
        </p:grpSpPr>
        <p:sp>
          <p:nvSpPr>
            <p:cNvPr id="12" name="六边形 102">
              <a:extLst>
                <a:ext uri="{FF2B5EF4-FFF2-40B4-BE49-F238E27FC236}">
                  <a16:creationId xmlns:a16="http://schemas.microsoft.com/office/drawing/2014/main" id="{0C2A3339-2903-AA53-BCCE-9C098C7044A4}"/>
                </a:ext>
              </a:extLst>
            </p:cNvPr>
            <p:cNvSpPr/>
            <p:nvPr/>
          </p:nvSpPr>
          <p:spPr>
            <a:xfrm rot="5400000">
              <a:off x="2704351" y="1215462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0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87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Title 3">
              <a:extLst>
                <a:ext uri="{FF2B5EF4-FFF2-40B4-BE49-F238E27FC236}">
                  <a16:creationId xmlns:a16="http://schemas.microsoft.com/office/drawing/2014/main" id="{194F669A-E152-39AF-A259-9D9BFE57A6A9}"/>
                </a:ext>
              </a:extLst>
            </p:cNvPr>
            <p:cNvSpPr txBox="1">
              <a:spLocks/>
            </p:cNvSpPr>
            <p:nvPr/>
          </p:nvSpPr>
          <p:spPr>
            <a:xfrm>
              <a:off x="2956145" y="1123051"/>
              <a:ext cx="936273" cy="1071925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031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B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EDD5D13-520F-659A-6115-A819D62B3CE6}"/>
              </a:ext>
            </a:extLst>
          </p:cNvPr>
          <p:cNvSpPr txBox="1"/>
          <p:nvPr/>
        </p:nvSpPr>
        <p:spPr>
          <a:xfrm>
            <a:off x="1153707" y="2108212"/>
            <a:ext cx="762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của hình lập phương là hình chữ nhật bằng nhau.</a:t>
            </a:r>
          </a:p>
        </p:txBody>
      </p:sp>
      <p:grpSp>
        <p:nvGrpSpPr>
          <p:cNvPr id="15" name="组合 101">
            <a:extLst>
              <a:ext uri="{FF2B5EF4-FFF2-40B4-BE49-F238E27FC236}">
                <a16:creationId xmlns:a16="http://schemas.microsoft.com/office/drawing/2014/main" id="{3573C197-D2C2-3EAA-67D8-15ED8628D402}"/>
              </a:ext>
            </a:extLst>
          </p:cNvPr>
          <p:cNvGrpSpPr/>
          <p:nvPr/>
        </p:nvGrpSpPr>
        <p:grpSpPr>
          <a:xfrm>
            <a:off x="760399" y="2635258"/>
            <a:ext cx="700552" cy="743524"/>
            <a:chOff x="2803652" y="1116161"/>
            <a:chExt cx="1241260" cy="1439861"/>
          </a:xfrm>
        </p:grpSpPr>
        <p:sp>
          <p:nvSpPr>
            <p:cNvPr id="16" name="六边形 102">
              <a:extLst>
                <a:ext uri="{FF2B5EF4-FFF2-40B4-BE49-F238E27FC236}">
                  <a16:creationId xmlns:a16="http://schemas.microsoft.com/office/drawing/2014/main" id="{F4A1073F-5B18-067B-BED1-331048A07CB6}"/>
                </a:ext>
              </a:extLst>
            </p:cNvPr>
            <p:cNvSpPr/>
            <p:nvPr/>
          </p:nvSpPr>
          <p:spPr>
            <a:xfrm rot="5400000">
              <a:off x="2704351" y="1215462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0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87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4C5AA82B-4F6E-07B6-4188-4ED5E35BF828}"/>
                </a:ext>
              </a:extLst>
            </p:cNvPr>
            <p:cNvSpPr txBox="1">
              <a:spLocks/>
            </p:cNvSpPr>
            <p:nvPr/>
          </p:nvSpPr>
          <p:spPr>
            <a:xfrm>
              <a:off x="2956145" y="1123051"/>
              <a:ext cx="936273" cy="1071925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031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C5B5CE0-EA33-6B94-02B5-41C9D6BAB0FC}"/>
              </a:ext>
            </a:extLst>
          </p:cNvPr>
          <p:cNvSpPr txBox="1"/>
          <p:nvPr/>
        </p:nvSpPr>
        <p:spPr>
          <a:xfrm>
            <a:off x="1541136" y="2776187"/>
            <a:ext cx="762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của hình lập phương đều bằng nhau.</a:t>
            </a:r>
          </a:p>
        </p:txBody>
      </p:sp>
      <p:grpSp>
        <p:nvGrpSpPr>
          <p:cNvPr id="19" name="组合 101">
            <a:extLst>
              <a:ext uri="{FF2B5EF4-FFF2-40B4-BE49-F238E27FC236}">
                <a16:creationId xmlns:a16="http://schemas.microsoft.com/office/drawing/2014/main" id="{E5C25012-A127-8055-AD2D-403FC40DF706}"/>
              </a:ext>
            </a:extLst>
          </p:cNvPr>
          <p:cNvGrpSpPr/>
          <p:nvPr/>
        </p:nvGrpSpPr>
        <p:grpSpPr>
          <a:xfrm>
            <a:off x="356108" y="3294405"/>
            <a:ext cx="700552" cy="743524"/>
            <a:chOff x="2803652" y="1116161"/>
            <a:chExt cx="1241260" cy="1439861"/>
          </a:xfrm>
        </p:grpSpPr>
        <p:sp>
          <p:nvSpPr>
            <p:cNvPr id="20" name="六边形 102">
              <a:extLst>
                <a:ext uri="{FF2B5EF4-FFF2-40B4-BE49-F238E27FC236}">
                  <a16:creationId xmlns:a16="http://schemas.microsoft.com/office/drawing/2014/main" id="{CAED2171-1817-9832-0AC5-1EBE75E4138C}"/>
                </a:ext>
              </a:extLst>
            </p:cNvPr>
            <p:cNvSpPr/>
            <p:nvPr/>
          </p:nvSpPr>
          <p:spPr>
            <a:xfrm rot="5400000">
              <a:off x="2704351" y="1215462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0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87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Title 3">
              <a:extLst>
                <a:ext uri="{FF2B5EF4-FFF2-40B4-BE49-F238E27FC236}">
                  <a16:creationId xmlns:a16="http://schemas.microsoft.com/office/drawing/2014/main" id="{3E08CE33-423E-160E-1B91-7533F008E0A6}"/>
                </a:ext>
              </a:extLst>
            </p:cNvPr>
            <p:cNvSpPr txBox="1">
              <a:spLocks/>
            </p:cNvSpPr>
            <p:nvPr/>
          </p:nvSpPr>
          <p:spPr>
            <a:xfrm>
              <a:off x="2956145" y="1123051"/>
              <a:ext cx="936273" cy="1071925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031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D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941479A-192A-DE9B-6B44-703B614202B4}"/>
              </a:ext>
            </a:extLst>
          </p:cNvPr>
          <p:cNvSpPr txBox="1"/>
          <p:nvPr/>
        </p:nvSpPr>
        <p:spPr>
          <a:xfrm>
            <a:off x="1164691" y="3463278"/>
            <a:ext cx="762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của hình lập phương là các hình vuông bằng nhau.</a:t>
            </a:r>
          </a:p>
        </p:txBody>
      </p:sp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94A3330-96AE-9214-AA49-EF4FBC2A2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238669" y="2053736"/>
            <a:ext cx="538239" cy="5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15EA4E7-F6E4-D0EA-E58E-672808011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33744" y="1405695"/>
            <a:ext cx="538239" cy="5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01A3C7B-4999-30FC-B92A-6B7EFC1B2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182829" y="2726931"/>
            <a:ext cx="538239" cy="5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6F89B941-1DAE-70CB-7AF0-46C0EDBE1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443808" y="3309564"/>
            <a:ext cx="700192" cy="6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4" grpId="0"/>
      <p:bldP spid="14" grpId="1"/>
      <p:bldP spid="18" grpId="0"/>
      <p:bldP spid="18" grpId="1"/>
      <p:bldP spid="22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936"/>
            <a:ext cx="9144000" cy="14272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4" y="3770478"/>
            <a:ext cx="1133896" cy="134828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F8EA7C-E171-4200-A5F7-25F2F936DD1D}"/>
              </a:ext>
            </a:extLst>
          </p:cNvPr>
          <p:cNvSpPr/>
          <p:nvPr/>
        </p:nvSpPr>
        <p:spPr>
          <a:xfrm>
            <a:off x="205579" y="1292284"/>
            <a:ext cx="8732842" cy="2545143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330" y="498348"/>
            <a:ext cx="2144272" cy="969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E41AFB-43A8-438D-B5A4-DC54378817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 t="7129" r="25549" b="9105"/>
          <a:stretch/>
        </p:blipFill>
        <p:spPr>
          <a:xfrm>
            <a:off x="7653115" y="1419210"/>
            <a:ext cx="1062450" cy="998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6BCB25-2654-D931-11A3-0CCD9F698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007" y="1716371"/>
            <a:ext cx="6614733" cy="228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89D56-5F28-D113-7AAA-A9AB4A858E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1402" y="957016"/>
            <a:ext cx="1731414" cy="969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193B2-41F1-000F-4F00-6194349AB4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B9A89-2A0C-37A7-E990-CFB8933E4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76D8BC-2ECD-008A-47B4-8547B4A0F7A6}"/>
              </a:ext>
            </a:extLst>
          </p:cNvPr>
          <p:cNvSpPr/>
          <p:nvPr/>
        </p:nvSpPr>
        <p:spPr>
          <a:xfrm>
            <a:off x="2343150" y="318407"/>
            <a:ext cx="2775857" cy="1355272"/>
          </a:xfrm>
          <a:prstGeom prst="wedgeRoundRectCallout">
            <a:avLst>
              <a:gd name="adj1" fmla="val -29666"/>
              <a:gd name="adj2" fmla="val 663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Mình đã biết cách tính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của hình hộp chữ nhật, còn thể tích của hình lập phương thì sao nhỉ?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36EFFD6-3EF0-066F-5D88-D7CFDD12287E}"/>
              </a:ext>
            </a:extLst>
          </p:cNvPr>
          <p:cNvSpPr/>
          <p:nvPr/>
        </p:nvSpPr>
        <p:spPr>
          <a:xfrm>
            <a:off x="5812971" y="416378"/>
            <a:ext cx="2710543" cy="1355272"/>
          </a:xfrm>
          <a:prstGeom prst="wedgeRoundRectCallout">
            <a:avLst>
              <a:gd name="adj1" fmla="val -29666"/>
              <a:gd name="adj2" fmla="val 663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ách tính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của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57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7A651-F3AE-FB0D-BAE5-E4EECDBD4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0" y="588509"/>
            <a:ext cx="2257425" cy="2105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89127D-0A6B-C9BA-9EDE-FAC869C75434}"/>
              </a:ext>
            </a:extLst>
          </p:cNvPr>
          <p:cNvSpPr txBox="1"/>
          <p:nvPr/>
        </p:nvSpPr>
        <p:spPr>
          <a:xfrm>
            <a:off x="2547256" y="685800"/>
            <a:ext cx="6433458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đó chứa được: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3 x 3 = 27 (hình lập phương nhỏ).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nhỏ là 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có cạnh 3 cm là: 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3 x 3 = 27 (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E8993-6601-594E-5691-F577A40AC99C}"/>
              </a:ext>
            </a:extLst>
          </p:cNvPr>
          <p:cNvSpPr/>
          <p:nvPr/>
        </p:nvSpPr>
        <p:spPr>
          <a:xfrm>
            <a:off x="522514" y="2955472"/>
            <a:ext cx="8237764" cy="1828800"/>
          </a:xfrm>
          <a:prstGeom prst="rect">
            <a:avLst/>
          </a:prstGeom>
          <a:solidFill>
            <a:srgbClr val="FCC4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tính thể tích của hình lập phương, ta lấy cạnh nhân với cạnh rồi nhân với cạnh: V = a x a × a.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đó: V là thể tích, a là độ dài cạnh.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8560FC-E9AE-39E0-14CD-B0867E80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764" y="3570621"/>
            <a:ext cx="1394732" cy="12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936"/>
            <a:ext cx="9144000" cy="14272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4" y="3770478"/>
            <a:ext cx="1133896" cy="13482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8" y="1852744"/>
            <a:ext cx="1727398" cy="2053998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23" y="535541"/>
            <a:ext cx="2144272" cy="969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6BB44-1CF6-036E-5434-8C9FFC7FC5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196" y="1528924"/>
            <a:ext cx="5706351" cy="193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1D88B-1889-F45B-3FC2-CD5B6F6121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1061925" y="320805"/>
            <a:ext cx="2669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516873" y="319579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9EFCCB-F77E-1C0B-32FC-F77787DF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0" y="1231317"/>
            <a:ext cx="8360229" cy="157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AFE136-6CB4-D9D8-2EB9-11C1006986B5}"/>
              </a:ext>
            </a:extLst>
          </p:cNvPr>
          <p:cNvSpPr/>
          <p:nvPr/>
        </p:nvSpPr>
        <p:spPr>
          <a:xfrm>
            <a:off x="3282043" y="2147207"/>
            <a:ext cx="1632857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2AFC77-8835-83FC-D088-7CE71EB84ED1}"/>
              </a:ext>
            </a:extLst>
          </p:cNvPr>
          <p:cNvSpPr/>
          <p:nvPr/>
        </p:nvSpPr>
        <p:spPr>
          <a:xfrm>
            <a:off x="5086350" y="2130878"/>
            <a:ext cx="1681843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15,625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587C48-FAE6-B83F-1EC2-CAB108095F03}"/>
              </a:ext>
            </a:extLst>
          </p:cNvPr>
          <p:cNvSpPr/>
          <p:nvPr/>
        </p:nvSpPr>
        <p:spPr>
          <a:xfrm>
            <a:off x="7021286" y="2147206"/>
            <a:ext cx="1681843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0,064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614</Words>
  <Application>Microsoft Office PowerPoint</Application>
  <PresentationFormat>On-screen Show (16:9)</PresentationFormat>
  <Paragraphs>67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Cambria</vt:lpstr>
      <vt:lpstr>等线</vt:lpstr>
      <vt:lpstr>Times New Roman</vt:lpstr>
      <vt:lpstr>Wingdings</vt:lpstr>
      <vt:lpstr>印品黑体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My PC</cp:lastModifiedBy>
  <cp:revision>44</cp:revision>
  <dcterms:created xsi:type="dcterms:W3CDTF">2016-12-25T02:27:54Z</dcterms:created>
  <dcterms:modified xsi:type="dcterms:W3CDTF">2026-04-12T09:50:28Z</dcterms:modified>
</cp:coreProperties>
</file>