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84" r:id="rId3"/>
    <p:sldId id="374" r:id="rId4"/>
    <p:sldId id="394" r:id="rId5"/>
    <p:sldId id="395" r:id="rId6"/>
    <p:sldId id="396" r:id="rId7"/>
    <p:sldId id="375" r:id="rId8"/>
    <p:sldId id="397" r:id="rId9"/>
    <p:sldId id="333" r:id="rId10"/>
    <p:sldId id="334" r:id="rId11"/>
    <p:sldId id="335" r:id="rId12"/>
    <p:sldId id="336" r:id="rId13"/>
    <p:sldId id="398" r:id="rId14"/>
    <p:sldId id="399" r:id="rId15"/>
    <p:sldId id="400" r:id="rId16"/>
    <p:sldId id="401" r:id="rId17"/>
    <p:sldId id="310"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A3C8A8"/>
    <a:srgbClr val="CCFFCC"/>
    <a:srgbClr val="66FF33"/>
    <a:srgbClr val="F3FD68"/>
    <a:srgbClr val="FFFF99"/>
    <a:srgbClr val="CC99FF"/>
    <a:srgbClr val="66FFFF"/>
    <a:srgbClr val="DAEEFA"/>
    <a:srgbClr val="FFF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6842" autoAdjust="0"/>
  </p:normalViewPr>
  <p:slideViewPr>
    <p:cSldViewPr snapToGrid="0">
      <p:cViewPr varScale="1">
        <p:scale>
          <a:sx n="100" d="100"/>
          <a:sy n="100" d="100"/>
        </p:scale>
        <p:origin x="11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465F6-926C-4160-9830-EAAFE404D891}"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849A4-DF09-442B-98F6-99F548D08265}" type="slidenum">
              <a:rPr lang="en-US" smtClean="0"/>
              <a:t>‹#›</a:t>
            </a:fld>
            <a:endParaRPr lang="en-US"/>
          </a:p>
        </p:txBody>
      </p:sp>
    </p:spTree>
    <p:extLst>
      <p:ext uri="{BB962C8B-B14F-4D97-AF65-F5344CB8AC3E}">
        <p14:creationId xmlns:p14="http://schemas.microsoft.com/office/powerpoint/2010/main" val="424929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A8F849A4-DF09-442B-98F6-99F548D08265}" type="slidenum">
              <a:rPr lang="en-US" smtClean="0"/>
              <a:t>2</a:t>
            </a:fld>
            <a:endParaRPr lang="en-US"/>
          </a:p>
        </p:txBody>
      </p:sp>
    </p:spTree>
    <p:extLst>
      <p:ext uri="{BB962C8B-B14F-4D97-AF65-F5344CB8AC3E}">
        <p14:creationId xmlns:p14="http://schemas.microsoft.com/office/powerpoint/2010/main" val="126329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9FA2-5330-8DF8-2C13-2C2CD42627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B3181-FE48-D9E4-DCD5-8A6B651AFD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2F6FB-4A90-AFFE-13C3-F8F08286C91D}"/>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4/12/2026</a:t>
            </a:fld>
            <a:endParaRPr lang="en-US"/>
          </a:p>
        </p:txBody>
      </p:sp>
      <p:sp>
        <p:nvSpPr>
          <p:cNvPr id="5" name="Footer Placeholder 4">
            <a:extLst>
              <a:ext uri="{FF2B5EF4-FFF2-40B4-BE49-F238E27FC236}">
                <a16:creationId xmlns:a16="http://schemas.microsoft.com/office/drawing/2014/main" id="{845FE8B9-E7EF-966B-478B-AA5901B55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4B00C1-9E41-D507-908C-0BCBC7BAC91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72177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2AE8-C7B6-6B97-0A30-E1C8BDCA1C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2CB4A-8209-663E-2B9C-74B3541BB26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9AAC8-71B4-4438-7740-9442F467F0FC}"/>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4/12/2026</a:t>
            </a:fld>
            <a:endParaRPr lang="en-US"/>
          </a:p>
        </p:txBody>
      </p:sp>
      <p:sp>
        <p:nvSpPr>
          <p:cNvPr id="5" name="Footer Placeholder 4">
            <a:extLst>
              <a:ext uri="{FF2B5EF4-FFF2-40B4-BE49-F238E27FC236}">
                <a16:creationId xmlns:a16="http://schemas.microsoft.com/office/drawing/2014/main" id="{B10A1D18-05C6-A39D-27B5-7CBD8FF4C8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422099-9EE6-C96B-6B04-AFEDD090BE02}"/>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0096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77A62-565E-C160-F495-791265A918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454B5-B724-9900-B894-EE6E2570A1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B7689-CA3A-4480-E149-4422F74D9A02}"/>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4/12/2026</a:t>
            </a:fld>
            <a:endParaRPr lang="en-US"/>
          </a:p>
        </p:txBody>
      </p:sp>
      <p:sp>
        <p:nvSpPr>
          <p:cNvPr id="5" name="Footer Placeholder 4">
            <a:extLst>
              <a:ext uri="{FF2B5EF4-FFF2-40B4-BE49-F238E27FC236}">
                <a16:creationId xmlns:a16="http://schemas.microsoft.com/office/drawing/2014/main" id="{36EAF10C-03D3-DABD-87B5-EB21AFDABA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EB0A8C-B821-FD13-DC98-99FEDC7B39D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95044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A357-290D-4F46-92AB-E970AB31A6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AEB18-F810-4663-9571-47E2137B27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11815-67BA-4D10-AD4A-BF2F6CF6B819}"/>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4/12/2026</a:t>
            </a:fld>
            <a:endParaRPr lang="en-US"/>
          </a:p>
        </p:txBody>
      </p:sp>
      <p:sp>
        <p:nvSpPr>
          <p:cNvPr id="5" name="Footer Placeholder 4">
            <a:extLst>
              <a:ext uri="{FF2B5EF4-FFF2-40B4-BE49-F238E27FC236}">
                <a16:creationId xmlns:a16="http://schemas.microsoft.com/office/drawing/2014/main" id="{F0E22265-FD09-4454-8A0F-5D86C3315D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D56872-F9DB-4036-9E4F-D8D106E9FA9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0523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CC26-E490-47F0-9F49-58C2A1F157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C1C867-3B5E-4E48-AE16-4028BA8EFED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516B9-F7F3-4473-80E2-19578118A9D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4/12/2026</a:t>
            </a:fld>
            <a:endParaRPr lang="en-US"/>
          </a:p>
        </p:txBody>
      </p:sp>
      <p:sp>
        <p:nvSpPr>
          <p:cNvPr id="5" name="Footer Placeholder 4">
            <a:extLst>
              <a:ext uri="{FF2B5EF4-FFF2-40B4-BE49-F238E27FC236}">
                <a16:creationId xmlns:a16="http://schemas.microsoft.com/office/drawing/2014/main" id="{89B3034D-32C0-43A0-833D-37889B2FFB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96A9B9-D57F-4536-871C-91CDF7162C2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09915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6813-1149-488B-86A8-A8F0A7413D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7412B6-6414-4E5D-B15C-7A8ADF28A3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FB323-8EB9-4B92-B7B6-C004309074C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4/12/2026</a:t>
            </a:fld>
            <a:endParaRPr lang="en-US"/>
          </a:p>
        </p:txBody>
      </p:sp>
      <p:sp>
        <p:nvSpPr>
          <p:cNvPr id="5" name="Footer Placeholder 4">
            <a:extLst>
              <a:ext uri="{FF2B5EF4-FFF2-40B4-BE49-F238E27FC236}">
                <a16:creationId xmlns:a16="http://schemas.microsoft.com/office/drawing/2014/main" id="{6AB8448E-3037-4685-BA17-C332506653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8051D9-14AB-4A34-94F9-ACB99A7919B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92374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2B2D-B6A7-41AC-BE71-FEEA43BF05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0E65DFA-32BF-4BE8-80CC-036A48B22B2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C5C09-25AA-4B66-BD59-45FBCC351B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2E1E0A-CB0C-4AAB-B5C9-5C8F24A22BCD}"/>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4/12/2026</a:t>
            </a:fld>
            <a:endParaRPr lang="en-US"/>
          </a:p>
        </p:txBody>
      </p:sp>
      <p:sp>
        <p:nvSpPr>
          <p:cNvPr id="6" name="Footer Placeholder 5">
            <a:extLst>
              <a:ext uri="{FF2B5EF4-FFF2-40B4-BE49-F238E27FC236}">
                <a16:creationId xmlns:a16="http://schemas.microsoft.com/office/drawing/2014/main" id="{5DD4AE79-3AFA-4674-8720-75683E9FB5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42A866-1DA2-4C80-9769-3C19000E77B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36088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307F-2CE2-444D-AED5-C220C7311E8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0A2B6B-2F15-4C17-85DD-090FAF4247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8376D0-C15E-462B-BCA8-8DD461A021C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D8B716-5753-48E4-828F-44A058E144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512B4-F306-4D1B-8C4A-F7423013E55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84E73B-554F-41A1-8480-B853C51DE86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4/12/2026</a:t>
            </a:fld>
            <a:endParaRPr lang="en-US"/>
          </a:p>
        </p:txBody>
      </p:sp>
      <p:sp>
        <p:nvSpPr>
          <p:cNvPr id="8" name="Footer Placeholder 7">
            <a:extLst>
              <a:ext uri="{FF2B5EF4-FFF2-40B4-BE49-F238E27FC236}">
                <a16:creationId xmlns:a16="http://schemas.microsoft.com/office/drawing/2014/main" id="{D9986F64-BB28-4FED-B024-2670D9C889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FD5BF2-E681-45A2-9301-318397B3FBD7}"/>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95204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4CE8-C149-414C-AE8C-9539679564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8C1E12E-EB4F-4541-8788-33617DB5ECB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4/12/2026</a:t>
            </a:fld>
            <a:endParaRPr lang="en-US"/>
          </a:p>
        </p:txBody>
      </p:sp>
      <p:sp>
        <p:nvSpPr>
          <p:cNvPr id="4" name="Footer Placeholder 3">
            <a:extLst>
              <a:ext uri="{FF2B5EF4-FFF2-40B4-BE49-F238E27FC236}">
                <a16:creationId xmlns:a16="http://schemas.microsoft.com/office/drawing/2014/main" id="{EEAE1E4B-4FCA-43E4-B0FF-6BF7CF87F8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1D4632-1CB3-4D09-AE64-7F4044136973}"/>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186972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DC6D4-4B91-41F3-B292-FDDA2B076AFE}"/>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4/12/2026</a:t>
            </a:fld>
            <a:endParaRPr lang="en-US"/>
          </a:p>
        </p:txBody>
      </p:sp>
      <p:sp>
        <p:nvSpPr>
          <p:cNvPr id="3" name="Footer Placeholder 2">
            <a:extLst>
              <a:ext uri="{FF2B5EF4-FFF2-40B4-BE49-F238E27FC236}">
                <a16:creationId xmlns:a16="http://schemas.microsoft.com/office/drawing/2014/main" id="{B5E7D2EE-5F8B-4436-B438-EA4C09562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9A11C04-9404-43AF-AE1A-1E4D57FF4624}"/>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81085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FCDB-1572-48EE-876F-4D62E18CB03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74EF5-3BF5-404E-8B6E-7C5DADB868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35B91-3F4E-499A-9ABD-6DB496B143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9B127-0B10-4BEA-B6BE-4E314A79202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4/12/2026</a:t>
            </a:fld>
            <a:endParaRPr lang="en-US"/>
          </a:p>
        </p:txBody>
      </p:sp>
      <p:sp>
        <p:nvSpPr>
          <p:cNvPr id="6" name="Footer Placeholder 5">
            <a:extLst>
              <a:ext uri="{FF2B5EF4-FFF2-40B4-BE49-F238E27FC236}">
                <a16:creationId xmlns:a16="http://schemas.microsoft.com/office/drawing/2014/main" id="{042A70AB-B054-4CC9-88A0-9B95FE0195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2270AB-2281-467D-A5A8-EC3D88942C3B}"/>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33413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F2B6-B56D-4D19-4B29-D7A94008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9E2F69-C828-DBC5-06D9-AF6FC7BEAD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E6D5-4AE4-BA89-5A6C-5C19D7E5220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4/12/2026</a:t>
            </a:fld>
            <a:endParaRPr lang="en-US"/>
          </a:p>
        </p:txBody>
      </p:sp>
      <p:sp>
        <p:nvSpPr>
          <p:cNvPr id="5" name="Footer Placeholder 4">
            <a:extLst>
              <a:ext uri="{FF2B5EF4-FFF2-40B4-BE49-F238E27FC236}">
                <a16:creationId xmlns:a16="http://schemas.microsoft.com/office/drawing/2014/main" id="{29CFEF2A-F0E4-F6D6-1574-B802F9C87C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1DDE09-61F9-CEF0-1F39-BDDD4AF2D756}"/>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7610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235D-167E-4FF1-89BD-B9CD2DEEB2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4D30C-28DE-443B-825E-DACC3E0176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194A2-A2C2-4780-8B62-6F91B87F98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36FE8-2951-41A7-9075-8E56A122EEC2}"/>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4/12/2026</a:t>
            </a:fld>
            <a:endParaRPr lang="en-US"/>
          </a:p>
        </p:txBody>
      </p:sp>
      <p:sp>
        <p:nvSpPr>
          <p:cNvPr id="6" name="Footer Placeholder 5">
            <a:extLst>
              <a:ext uri="{FF2B5EF4-FFF2-40B4-BE49-F238E27FC236}">
                <a16:creationId xmlns:a16="http://schemas.microsoft.com/office/drawing/2014/main" id="{3AF72898-8CF9-416E-9E3C-5A4CA02993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49C32E-6B46-4BB3-A994-89F93AD58CCE}"/>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18087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3C93-D962-4B6A-A2BF-50C6F5F76C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E35AB-B120-4DEB-916B-364DA756068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74CC3-2802-44A5-B604-02D71E7D6B03}"/>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4/12/2026</a:t>
            </a:fld>
            <a:endParaRPr lang="en-US"/>
          </a:p>
        </p:txBody>
      </p:sp>
      <p:sp>
        <p:nvSpPr>
          <p:cNvPr id="5" name="Footer Placeholder 4">
            <a:extLst>
              <a:ext uri="{FF2B5EF4-FFF2-40B4-BE49-F238E27FC236}">
                <a16:creationId xmlns:a16="http://schemas.microsoft.com/office/drawing/2014/main" id="{12DC73F0-CE08-48A0-8D2A-B762215A67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E4FD29-B9DD-4383-B211-A3BCAAC1999F}"/>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759641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D032B-1D1A-4DA3-81B8-75755907765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155C1-0D62-4898-A3C8-416BE9D2450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9D2D3-DD82-4FCE-AE4D-00D002B125C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4/12/2026</a:t>
            </a:fld>
            <a:endParaRPr lang="en-US"/>
          </a:p>
        </p:txBody>
      </p:sp>
      <p:sp>
        <p:nvSpPr>
          <p:cNvPr id="5" name="Footer Placeholder 4">
            <a:extLst>
              <a:ext uri="{FF2B5EF4-FFF2-40B4-BE49-F238E27FC236}">
                <a16:creationId xmlns:a16="http://schemas.microsoft.com/office/drawing/2014/main" id="{C07675E2-2FBF-4468-9E20-B17DB35E50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60DCB6-E674-4CF2-803C-12CF06CA757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54009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D3BD-CF5C-88FD-B065-755F7B67BA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FE840F-0915-72A7-2215-ED9FC9D99E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1E6A83-BCF1-6493-A921-A57A586E258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4/12/2026</a:t>
            </a:fld>
            <a:endParaRPr lang="en-US"/>
          </a:p>
        </p:txBody>
      </p:sp>
      <p:sp>
        <p:nvSpPr>
          <p:cNvPr id="5" name="Footer Placeholder 4">
            <a:extLst>
              <a:ext uri="{FF2B5EF4-FFF2-40B4-BE49-F238E27FC236}">
                <a16:creationId xmlns:a16="http://schemas.microsoft.com/office/drawing/2014/main" id="{17AE8D1C-D038-8CC0-AF2E-2B94CFEADE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E33065-F306-C5C7-1245-59F87F48FC4E}"/>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64642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0B7C-9659-1CA1-3B68-77EAD8F126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BB54E0C-E35F-BB5C-9026-8697755F8E6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ED67F7-7382-2CF9-5067-CC4A82B178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4B56A-5564-9AC5-D0DA-90E6AAC92D4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4/12/2026</a:t>
            </a:fld>
            <a:endParaRPr lang="en-US"/>
          </a:p>
        </p:txBody>
      </p:sp>
      <p:sp>
        <p:nvSpPr>
          <p:cNvPr id="6" name="Footer Placeholder 5">
            <a:extLst>
              <a:ext uri="{FF2B5EF4-FFF2-40B4-BE49-F238E27FC236}">
                <a16:creationId xmlns:a16="http://schemas.microsoft.com/office/drawing/2014/main" id="{24FF124C-61D6-AD9A-4EA8-E7335FF4E2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F83A49-0E8A-DDA1-B794-1D8A1D38DAB8}"/>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66812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CC01-1D0F-3EAF-5923-E37796987F3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AEA06C-5816-FCB8-00F2-89A9B10EC3E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602E74-3C59-26B5-ECF9-AC1DE7F5732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9509A-3194-9E48-3A6D-AC3BD926FFF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A0879-1324-0E07-4399-B68F48DAB53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A93315-FD8F-6133-4031-EDDC06BFC155}"/>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4/12/2026</a:t>
            </a:fld>
            <a:endParaRPr lang="en-US"/>
          </a:p>
        </p:txBody>
      </p:sp>
      <p:sp>
        <p:nvSpPr>
          <p:cNvPr id="8" name="Footer Placeholder 7">
            <a:extLst>
              <a:ext uri="{FF2B5EF4-FFF2-40B4-BE49-F238E27FC236}">
                <a16:creationId xmlns:a16="http://schemas.microsoft.com/office/drawing/2014/main" id="{A96AF51F-EFF9-D05A-CB34-8E998EA1DB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DB178B7-25E8-3AA2-FB10-91807CE0CE33}"/>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01725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39D7-64FC-C15B-030B-1E2D75B200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C77044-37A1-0E18-8153-EDC8C06B3103}"/>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4/12/2026</a:t>
            </a:fld>
            <a:endParaRPr lang="en-US"/>
          </a:p>
        </p:txBody>
      </p:sp>
      <p:sp>
        <p:nvSpPr>
          <p:cNvPr id="4" name="Footer Placeholder 3">
            <a:extLst>
              <a:ext uri="{FF2B5EF4-FFF2-40B4-BE49-F238E27FC236}">
                <a16:creationId xmlns:a16="http://schemas.microsoft.com/office/drawing/2014/main" id="{CA254254-DC3E-8E5A-9A2E-823C7C079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B2B5B9-9AC2-8848-D2DB-5E1188327C14}"/>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79122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5E0CA-CBE4-74B4-2127-C92BD8B8964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4/12/2026</a:t>
            </a:fld>
            <a:endParaRPr lang="en-US"/>
          </a:p>
        </p:txBody>
      </p:sp>
      <p:sp>
        <p:nvSpPr>
          <p:cNvPr id="3" name="Footer Placeholder 2">
            <a:extLst>
              <a:ext uri="{FF2B5EF4-FFF2-40B4-BE49-F238E27FC236}">
                <a16:creationId xmlns:a16="http://schemas.microsoft.com/office/drawing/2014/main" id="{C52758AC-373E-524A-02E7-19835A9869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D5FF475-FF12-D64F-ADF1-5524B81B636F}"/>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0801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146-4EA2-803E-06E5-A096FA6846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94B63-6B58-474D-DA63-ED2FC07E65B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50E46-87AA-4672-2749-385ACD370C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8FBCF-AE20-3786-60DB-55CC974A8C3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4/12/2026</a:t>
            </a:fld>
            <a:endParaRPr lang="en-US"/>
          </a:p>
        </p:txBody>
      </p:sp>
      <p:sp>
        <p:nvSpPr>
          <p:cNvPr id="6" name="Footer Placeholder 5">
            <a:extLst>
              <a:ext uri="{FF2B5EF4-FFF2-40B4-BE49-F238E27FC236}">
                <a16:creationId xmlns:a16="http://schemas.microsoft.com/office/drawing/2014/main" id="{99164F63-1D94-B7B1-A3B5-D944467533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908CB3-BAA1-1AA9-AB0F-544D7AA8F3CB}"/>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42809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BAF8-5049-C80D-FD7D-59723B1BED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A6BCA6-3836-19C1-3376-4E0BBDB732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FD1373-BE57-8A5E-27FD-1E92B3963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BF0E2-20ED-D8BD-C7FB-FBB647A476C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4/12/2026</a:t>
            </a:fld>
            <a:endParaRPr lang="en-US"/>
          </a:p>
        </p:txBody>
      </p:sp>
      <p:sp>
        <p:nvSpPr>
          <p:cNvPr id="6" name="Footer Placeholder 5">
            <a:extLst>
              <a:ext uri="{FF2B5EF4-FFF2-40B4-BE49-F238E27FC236}">
                <a16:creationId xmlns:a16="http://schemas.microsoft.com/office/drawing/2014/main" id="{3C303294-B695-3998-2A0A-82D41E621D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BCB23C-2322-5D14-218C-CF296ED4AC60}"/>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7544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FEAD0C17-5611-50EC-7C48-25631FE00AD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2631180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white circle with leaves and blue text&#10;&#10;Description automatically generated">
            <a:extLst>
              <a:ext uri="{FF2B5EF4-FFF2-40B4-BE49-F238E27FC236}">
                <a16:creationId xmlns:a16="http://schemas.microsoft.com/office/drawing/2014/main" id="{64A87923-BBE1-9F25-8318-34D3FCB070E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785" y="-8305104"/>
            <a:ext cx="1365841" cy="1365841"/>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2167BF04-CD8B-296F-AA51-BCE1CB63407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875363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2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6" name="Picture 5" descr="A red and green text on a black background&#10;&#10;Description automatically generated">
            <a:extLst>
              <a:ext uri="{FF2B5EF4-FFF2-40B4-BE49-F238E27FC236}">
                <a16:creationId xmlns:a16="http://schemas.microsoft.com/office/drawing/2014/main" id="{AAED17FE-CA0F-2030-4425-B360CAA8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459" y="2720739"/>
            <a:ext cx="5523876" cy="4137261"/>
          </a:xfrm>
          <a:prstGeom prst="rect">
            <a:avLst/>
          </a:prstGeom>
        </p:spPr>
      </p:pic>
      <p:pic>
        <p:nvPicPr>
          <p:cNvPr id="8" name="Picture 7" descr="A round pink circle with white text and a black background&#10;&#10;Description automatically generated">
            <a:extLst>
              <a:ext uri="{FF2B5EF4-FFF2-40B4-BE49-F238E27FC236}">
                <a16:creationId xmlns:a16="http://schemas.microsoft.com/office/drawing/2014/main" id="{818C137B-42A2-B14F-F4BC-D09C4461C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272017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301010" y="545078"/>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LNTH-Hoa Nho LNTH" pitchFamily="2" charset="0"/>
                  <a:ea typeface="+mn-ea"/>
                  <a:cs typeface="+mn-cs"/>
                </a:rPr>
                <a:t>2</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8D9D5F4D-137C-D66E-7E64-F8EB75A84797}"/>
              </a:ext>
            </a:extLst>
          </p:cNvPr>
          <p:cNvSpPr txBox="1"/>
          <p:nvPr/>
        </p:nvSpPr>
        <p:spPr>
          <a:xfrm>
            <a:off x="869757" y="501760"/>
            <a:ext cx="10856805" cy="1569660"/>
          </a:xfrm>
          <a:prstGeom prst="rect">
            <a:avLst/>
          </a:prstGeom>
          <a:noFill/>
        </p:spPr>
        <p:txBody>
          <a:bodyPr wrap="square" rtlCol="0">
            <a:spAutoFit/>
          </a:bodyPr>
          <a:lstStyle/>
          <a:p>
            <a:pPr lvl="0" algn="just">
              <a:defRPr/>
            </a:pPr>
            <a:r>
              <a:rPr lang="vi-VN" sz="3200" dirty="0">
                <a:solidFill>
                  <a:srgbClr val="002060"/>
                </a:solidFill>
              </a:rPr>
              <a:t>Các bạn lớp 5A dùng vòng quay để chọn màu áo đồng phục lớp: màu vàng, màu xanh và màu đỏ. Mỗi bạn quay 1 lần. Mũi tên chỉ vào phần tô màu nào thì chọn áo màu đó.</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5" name="Picture 4">
            <a:extLst>
              <a:ext uri="{FF2B5EF4-FFF2-40B4-BE49-F238E27FC236}">
                <a16:creationId xmlns:a16="http://schemas.microsoft.com/office/drawing/2014/main" id="{F8814B7F-DD1D-2532-0AE2-852DCA22FABD}"/>
              </a:ext>
            </a:extLst>
          </p:cNvPr>
          <p:cNvPicPr>
            <a:picLocks noChangeAspect="1"/>
          </p:cNvPicPr>
          <p:nvPr/>
        </p:nvPicPr>
        <p:blipFill>
          <a:blip r:embed="rId3"/>
          <a:stretch>
            <a:fillRect/>
          </a:stretch>
        </p:blipFill>
        <p:spPr>
          <a:xfrm>
            <a:off x="7547661" y="2167195"/>
            <a:ext cx="4278772" cy="2824935"/>
          </a:xfrm>
          <a:prstGeom prst="rect">
            <a:avLst/>
          </a:prstGeom>
        </p:spPr>
      </p:pic>
    </p:spTree>
    <p:extLst>
      <p:ext uri="{BB962C8B-B14F-4D97-AF65-F5344CB8AC3E}">
        <p14:creationId xmlns:p14="http://schemas.microsoft.com/office/powerpoint/2010/main" val="1973725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584775"/>
          </a:xfrm>
          <a:prstGeom prst="rect">
            <a:avLst/>
          </a:prstGeom>
          <a:noFill/>
        </p:spPr>
        <p:txBody>
          <a:bodyPr wrap="square" rtlCol="0">
            <a:spAutoFit/>
          </a:bodyPr>
          <a:lstStyle/>
          <a:p>
            <a:pPr algn="ctr"/>
            <a:r>
              <a:rPr lang="vi-VN" sz="3200" dirty="0"/>
              <a:t>Bảng dưới đây cho biết kết quả quay của các bạn lớp 5A.</a:t>
            </a:r>
            <a:endParaRPr lang="en-US" sz="3200" dirty="0"/>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72668720"/>
              </p:ext>
            </p:extLst>
          </p:nvPr>
        </p:nvGraphicFramePr>
        <p:xfrm>
          <a:off x="1013254" y="1188895"/>
          <a:ext cx="10046044" cy="1801440"/>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568412" y="3225113"/>
            <a:ext cx="10738021" cy="2062103"/>
          </a:xfrm>
          <a:prstGeom prst="rect">
            <a:avLst/>
          </a:prstGeom>
          <a:noFill/>
        </p:spPr>
        <p:txBody>
          <a:bodyPr wrap="square" rtlCol="0">
            <a:spAutoFit/>
          </a:bodyPr>
          <a:lstStyle/>
          <a:p>
            <a:pPr marL="514350" indent="-514350" algn="just">
              <a:buAutoNum type="alphaLcParenR"/>
            </a:pPr>
            <a:r>
              <a:rPr lang="vi-VN" sz="3200" dirty="0"/>
              <a:t>Các bạn lớp 5A đã quay tất cả bao nhiêu lần?</a:t>
            </a:r>
            <a:endParaRPr lang="en-US" sz="3200" dirty="0"/>
          </a:p>
          <a:p>
            <a:pPr marL="514350" indent="-514350" algn="just">
              <a:buAutoNum type="alphaLcParenR"/>
            </a:pPr>
            <a:endParaRPr lang="en-US" sz="3200" dirty="0"/>
          </a:p>
          <a:p>
            <a:pPr marL="514350" indent="-514350" algn="just">
              <a:buAutoNum type="alphaLcParenR"/>
            </a:pPr>
            <a:endParaRPr lang="vi-VN" sz="3200" dirty="0"/>
          </a:p>
          <a:p>
            <a:pPr algn="just"/>
            <a:endParaRPr lang="en-US" sz="3200" dirty="0"/>
          </a:p>
        </p:txBody>
      </p:sp>
      <p:sp>
        <p:nvSpPr>
          <p:cNvPr id="5" name="TextBox 4">
            <a:extLst>
              <a:ext uri="{FF2B5EF4-FFF2-40B4-BE49-F238E27FC236}">
                <a16:creationId xmlns:a16="http://schemas.microsoft.com/office/drawing/2014/main" id="{53AFE411-67BD-F0AC-E556-AC2FCD47BEEE}"/>
              </a:ext>
            </a:extLst>
          </p:cNvPr>
          <p:cNvSpPr txBox="1"/>
          <p:nvPr/>
        </p:nvSpPr>
        <p:spPr>
          <a:xfrm>
            <a:off x="1594021" y="3991232"/>
            <a:ext cx="8291383" cy="1360757"/>
          </a:xfrm>
          <a:prstGeom prst="rect">
            <a:avLst/>
          </a:prstGeom>
          <a:noFill/>
        </p:spPr>
        <p:txBody>
          <a:bodyPr wrap="square" rtlCol="0">
            <a:spAutoFit/>
          </a:bodyPr>
          <a:lstStyle/>
          <a:p>
            <a:pPr marL="0" marR="0" algn="ctr">
              <a:lnSpc>
                <a:spcPct val="120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Các</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bạn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lớp</a:t>
            </a:r>
            <a:r>
              <a:rPr lang="en-US" sz="3600" dirty="0">
                <a:solidFill>
                  <a:srgbClr val="FF0000"/>
                </a:solidFill>
                <a:effectLst/>
                <a:latin typeface="Cambria" panose="02040503050406030204" pitchFamily="18" charset="0"/>
                <a:ea typeface="Cambria" panose="02040503050406030204" pitchFamily="18" charset="0"/>
              </a:rPr>
              <a:t> 5a </a:t>
            </a:r>
            <a:r>
              <a:rPr lang="en-US" sz="3600" dirty="0" err="1">
                <a:solidFill>
                  <a:srgbClr val="FF0000"/>
                </a:solidFill>
                <a:effectLst/>
                <a:latin typeface="Cambria" panose="02040503050406030204" pitchFamily="18" charset="0"/>
                <a:ea typeface="Cambria" panose="02040503050406030204" pitchFamily="18" charset="0"/>
              </a:rPr>
              <a:t>đã</a:t>
            </a:r>
            <a:r>
              <a:rPr lang="en-US" sz="3600" dirty="0">
                <a:solidFill>
                  <a:srgbClr val="FF0000"/>
                </a:solidFill>
                <a:effectLst/>
                <a:latin typeface="Cambria" panose="02040503050406030204" pitchFamily="18" charset="0"/>
                <a:ea typeface="Cambria" panose="02040503050406030204" pitchFamily="18" charset="0"/>
              </a:rPr>
              <a:t> quay </a:t>
            </a:r>
            <a:r>
              <a:rPr lang="en-US" sz="3600" dirty="0" err="1">
                <a:solidFill>
                  <a:srgbClr val="FF0000"/>
                </a:solidFill>
                <a:effectLst/>
                <a:latin typeface="Cambria" panose="02040503050406030204" pitchFamily="18" charset="0"/>
                <a:ea typeface="Cambria" panose="02040503050406030204" pitchFamily="18" charset="0"/>
              </a:rPr>
              <a:t>tất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số</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8 + 17 + 5 = 30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94366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1188914677"/>
              </p:ext>
            </p:extLst>
          </p:nvPr>
        </p:nvGraphicFramePr>
        <p:xfrm>
          <a:off x="976184" y="422776"/>
          <a:ext cx="10046044" cy="1443094"/>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642553" y="2051221"/>
            <a:ext cx="10738021" cy="1077218"/>
          </a:xfrm>
          <a:prstGeom prst="rect">
            <a:avLst/>
          </a:prstGeom>
          <a:noFill/>
        </p:spPr>
        <p:txBody>
          <a:bodyPr wrap="square" rtlCol="0">
            <a:spAutoFit/>
          </a:bodyPr>
          <a:lstStyle/>
          <a:p>
            <a:pPr lvl="0" algn="just"/>
            <a:r>
              <a:rPr lang="vi-VN" sz="3200" dirty="0">
                <a:solidFill>
                  <a:prstClr val="black"/>
                </a:solidFill>
              </a:rPr>
              <a:t>b) Viết tỉ số mô tả số lần lặp lại của mỗi màu so với tổng số lần quay.</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AFE411-67BD-F0AC-E556-AC2FCD47BEEE}"/>
                  </a:ext>
                </a:extLst>
              </p:cNvPr>
              <p:cNvSpPr txBox="1"/>
              <p:nvPr/>
            </p:nvSpPr>
            <p:spPr>
              <a:xfrm>
                <a:off x="778476" y="3163329"/>
                <a:ext cx="10688594" cy="1145570"/>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4</m:t>
                        </m:r>
                      </m:num>
                      <m:den>
                        <m:r>
                          <a:rPr lang="en-US" sz="2800" i="1">
                            <a:solidFill>
                              <a:srgbClr val="FF0000"/>
                            </a:solidFill>
                            <a:latin typeface="Cambria Math" panose="02040503050406030204" pitchFamily="18" charset="0"/>
                          </a:rPr>
                          <m:t>15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53AFE411-67BD-F0AC-E556-AC2FCD47BEEE}"/>
                  </a:ext>
                </a:extLst>
              </p:cNvPr>
              <p:cNvSpPr txBox="1">
                <a:spLocks noRot="1" noChangeAspect="1" noMove="1" noResize="1" noEditPoints="1" noAdjustHandles="1" noChangeArrowheads="1" noChangeShapeType="1" noTextEdit="1"/>
              </p:cNvSpPr>
              <p:nvPr/>
            </p:nvSpPr>
            <p:spPr>
              <a:xfrm>
                <a:off x="778476" y="3163329"/>
                <a:ext cx="10688594" cy="1145570"/>
              </a:xfrm>
              <a:prstGeom prst="rect">
                <a:avLst/>
              </a:prstGeom>
              <a:blipFill>
                <a:blip r:embed="rId3"/>
                <a:stretch>
                  <a:fillRect l="-1027" t="-5851" r="-1141"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AFA31A-5707-3ADC-2590-DFBA69AAA53E}"/>
                  </a:ext>
                </a:extLst>
              </p:cNvPr>
              <p:cNvSpPr txBox="1"/>
              <p:nvPr/>
            </p:nvSpPr>
            <p:spPr>
              <a:xfrm>
                <a:off x="766119" y="4287795"/>
                <a:ext cx="10688594" cy="114557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17</m:t>
                        </m:r>
                      </m:num>
                      <m:den>
                        <m:r>
                          <a:rPr lang="en-US" sz="2800" i="1">
                            <a:solidFill>
                              <a:srgbClr val="FF0000"/>
                            </a:solidFill>
                            <a:latin typeface="Cambria Math" panose="02040503050406030204" pitchFamily="18" charset="0"/>
                          </a:rPr>
                          <m:t>30</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F7AFA31A-5707-3ADC-2590-DFBA69AAA53E}"/>
                  </a:ext>
                </a:extLst>
              </p:cNvPr>
              <p:cNvSpPr txBox="1">
                <a:spLocks noRot="1" noChangeAspect="1" noMove="1" noResize="1" noEditPoints="1" noAdjustHandles="1" noChangeArrowheads="1" noChangeShapeType="1" noTextEdit="1"/>
              </p:cNvSpPr>
              <p:nvPr/>
            </p:nvSpPr>
            <p:spPr>
              <a:xfrm>
                <a:off x="766119" y="4287795"/>
                <a:ext cx="10688594" cy="1145570"/>
              </a:xfrm>
              <a:prstGeom prst="rect">
                <a:avLst/>
              </a:prstGeom>
              <a:blipFill>
                <a:blip r:embed="rId4"/>
                <a:stretch>
                  <a:fillRect l="-1027"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27F18C-797E-8902-C879-6FF26A66B55F}"/>
                  </a:ext>
                </a:extLst>
              </p:cNvPr>
              <p:cNvSpPr txBox="1"/>
              <p:nvPr/>
            </p:nvSpPr>
            <p:spPr>
              <a:xfrm>
                <a:off x="716692" y="5436973"/>
                <a:ext cx="10688594" cy="11519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
                          <a:rPr lang="en-US" sz="2800" i="1">
                            <a:solidFill>
                              <a:srgbClr val="FF0000"/>
                            </a:solidFill>
                            <a:latin typeface="Cambria Math" panose="02040503050406030204" pitchFamily="18" charset="0"/>
                          </a:rPr>
                          <m:t>6</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AB27F18C-797E-8902-C879-6FF26A66B55F}"/>
                  </a:ext>
                </a:extLst>
              </p:cNvPr>
              <p:cNvSpPr txBox="1">
                <a:spLocks noRot="1" noChangeAspect="1" noMove="1" noResize="1" noEditPoints="1" noAdjustHandles="1" noChangeArrowheads="1" noChangeShapeType="1" noTextEdit="1"/>
              </p:cNvSpPr>
              <p:nvPr/>
            </p:nvSpPr>
            <p:spPr>
              <a:xfrm>
                <a:off x="716692" y="5436973"/>
                <a:ext cx="10688594" cy="1151918"/>
              </a:xfrm>
              <a:prstGeom prst="rect">
                <a:avLst/>
              </a:prstGeom>
              <a:blipFill>
                <a:blip r:embed="rId5"/>
                <a:stretch>
                  <a:fillRect l="-1027" t="-5820" r="-171" b="-4762"/>
                </a:stretch>
              </a:blipFill>
            </p:spPr>
            <p:txBody>
              <a:bodyPr/>
              <a:lstStyle/>
              <a:p>
                <a:r>
                  <a:rPr lang="en-US">
                    <a:noFill/>
                  </a:rPr>
                  <a:t> </a:t>
                </a:r>
              </a:p>
            </p:txBody>
          </p:sp>
        </mc:Fallback>
      </mc:AlternateContent>
    </p:spTree>
    <p:extLst>
      <p:ext uri="{BB962C8B-B14F-4D97-AF65-F5344CB8AC3E}">
        <p14:creationId xmlns:p14="http://schemas.microsoft.com/office/powerpoint/2010/main" val="2022410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3" name="Picture 2" descr="A blue and red text&#10;&#10;Description automatically generated">
            <a:extLst>
              <a:ext uri="{FF2B5EF4-FFF2-40B4-BE49-F238E27FC236}">
                <a16:creationId xmlns:a16="http://schemas.microsoft.com/office/drawing/2014/main" id="{C05CD7A1-B955-DC2C-4596-D1CB55A36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8" y="2804983"/>
            <a:ext cx="7325078" cy="3571732"/>
          </a:xfrm>
          <a:prstGeom prst="rect">
            <a:avLst/>
          </a:prstGeom>
        </p:spPr>
      </p:pic>
    </p:spTree>
    <p:extLst>
      <p:ext uri="{BB962C8B-B14F-4D97-AF65-F5344CB8AC3E}">
        <p14:creationId xmlns:p14="http://schemas.microsoft.com/office/powerpoint/2010/main" val="310770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2677656"/>
          </a:xfrm>
          <a:prstGeom prst="rect">
            <a:avLst/>
          </a:prstGeom>
          <a:noFill/>
        </p:spPr>
        <p:txBody>
          <a:bodyPr wrap="square" rtlCol="0">
            <a:spAutoFit/>
          </a:bodyPr>
          <a:lstStyle/>
          <a:p>
            <a:pPr lvl="0" algn="just"/>
            <a:r>
              <a:rPr lang="vi-VN" sz="2800" dirty="0">
                <a:solidFill>
                  <a:prstClr val="black"/>
                </a:solidFill>
              </a:rPr>
              <a:t>Mai vừa mua được một quyển truyện rất hay và dự định sẽ đọc ngay trong buổi tối. Nhưng tối hôm đó, bố mẹ rủ Mai cùng làm bánh. Việc nào cũng thú vị nên Mai sử dụng xúc xắc để đưa ra quyết định. Mai gieo xúc xắc 9 lần. Nếu nhận được mặt chẵn nhiều lần hơn thì Mai sẽ đọc truyện. Nếu nhận được mặt lẻ nhiều lần hơn thì Mai sẽ làm bánh.</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sp>
        <p:nvSpPr>
          <p:cNvPr id="3" name="TextBox 2">
            <a:extLst>
              <a:ext uri="{FF2B5EF4-FFF2-40B4-BE49-F238E27FC236}">
                <a16:creationId xmlns:a16="http://schemas.microsoft.com/office/drawing/2014/main" id="{49EB81EF-ACD4-03EE-1BF6-24DDE90B6A7C}"/>
              </a:ext>
            </a:extLst>
          </p:cNvPr>
          <p:cNvSpPr txBox="1"/>
          <p:nvPr/>
        </p:nvSpPr>
        <p:spPr>
          <a:xfrm>
            <a:off x="580768" y="3472249"/>
            <a:ext cx="10985156" cy="954107"/>
          </a:xfrm>
          <a:prstGeom prst="rect">
            <a:avLst/>
          </a:prstGeom>
          <a:noFill/>
        </p:spPr>
        <p:txBody>
          <a:bodyPr wrap="square" rtlCol="0">
            <a:spAutoFit/>
          </a:bodyPr>
          <a:lstStyle/>
          <a:p>
            <a:pPr lvl="0" algn="just"/>
            <a:r>
              <a:rPr lang="vi-VN" sz="2800" dirty="0">
                <a:solidFill>
                  <a:prstClr val="black"/>
                </a:solidFill>
              </a:rPr>
              <a:t>a) Các bạn hãy giúp Mai gieo xúc xắc và ghi lại kết quả vào bảng kiểm đếm nhé.</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782354325"/>
              </p:ext>
            </p:extLst>
          </p:nvPr>
        </p:nvGraphicFramePr>
        <p:xfrm>
          <a:off x="875270" y="4698216"/>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427308" y="4744995"/>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89092" y="5436974"/>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2762019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654908" y="2150075"/>
            <a:ext cx="10738021" cy="1815882"/>
          </a:xfrm>
          <a:prstGeom prst="rect">
            <a:avLst/>
          </a:prstGeom>
          <a:noFill/>
        </p:spPr>
        <p:txBody>
          <a:bodyPr wrap="square" rtlCol="0">
            <a:spAutoFit/>
          </a:bodyPr>
          <a:lstStyle/>
          <a:p>
            <a:pPr lvl="0" algn="just"/>
            <a:r>
              <a:rPr lang="vi-VN" sz="2800" dirty="0">
                <a:solidFill>
                  <a:prstClr val="black"/>
                </a:solidFill>
              </a:rPr>
              <a:t>b) Theo kết quả đó:</a:t>
            </a:r>
          </a:p>
          <a:p>
            <a:pPr lvl="0" algn="just"/>
            <a:r>
              <a:rPr lang="vi-VN" sz="2800" dirty="0">
                <a:solidFill>
                  <a:prstClr val="black"/>
                </a:solidFill>
              </a:rPr>
              <a:t>- Mai sẽ đọc truyện hay làm bánh cùng bố mẹ?</a:t>
            </a:r>
          </a:p>
          <a:p>
            <a:pPr lvl="0" algn="just"/>
            <a:r>
              <a:rPr lang="vi-VN" sz="2800" dirty="0">
                <a:solidFill>
                  <a:prstClr val="black"/>
                </a:solidFill>
              </a:rPr>
              <a:t>- Viết tỉ số mô tả số lần xảy ra khả năng “xuất hiện mặt chẵn” so với tổng số lần gieo xúc xắc.</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474673857"/>
              </p:ext>
            </p:extLst>
          </p:nvPr>
        </p:nvGraphicFramePr>
        <p:xfrm>
          <a:off x="788773" y="706984"/>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340811" y="753763"/>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02595" y="1445742"/>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4FA142-3334-D690-C5D4-EDD23CFD172F}"/>
                  </a:ext>
                </a:extLst>
              </p:cNvPr>
              <p:cNvSpPr txBox="1"/>
              <p:nvPr/>
            </p:nvSpPr>
            <p:spPr>
              <a:xfrm>
                <a:off x="1161536" y="4349579"/>
                <a:ext cx="9848335" cy="2036968"/>
              </a:xfrm>
              <a:prstGeom prst="rect">
                <a:avLst/>
              </a:prstGeom>
              <a:noFill/>
            </p:spPr>
            <p:txBody>
              <a:bodyPr wrap="square" rtlCol="0">
                <a:spAutoFit/>
              </a:bodyPr>
              <a:lstStyle/>
              <a:p>
                <a:pPr marL="0" marR="0" algn="ctr">
                  <a:lnSpc>
                    <a:spcPct val="115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Mai </a:t>
                </a:r>
                <a:r>
                  <a:rPr lang="en-US" sz="3200" b="1" dirty="0" err="1">
                    <a:solidFill>
                      <a:srgbClr val="FF0000"/>
                    </a:solidFill>
                    <a:effectLst/>
                    <a:latin typeface="Cambria" panose="02040503050406030204" pitchFamily="18" charset="0"/>
                    <a:ea typeface="Cambria" panose="02040503050406030204" pitchFamily="18" charset="0"/>
                  </a:rPr>
                  <a:t>sẽ</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đọc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truyện</a:t>
                </a:r>
                <a:r>
                  <a:rPr lang="en-US" sz="3200" b="1" dirty="0">
                    <a:solidFill>
                      <a:srgbClr val="FF000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Tỉ</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mô</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xảy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năng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xuất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mặt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chẵn</a:t>
                </a:r>
                <a:r>
                  <a:rPr lang="en-US" sz="3200" dirty="0">
                    <a:solidFill>
                      <a:srgbClr val="FF0000"/>
                    </a:solidFill>
                    <a:effectLst/>
                    <a:latin typeface="Cambria" panose="02040503050406030204" pitchFamily="18" charset="0"/>
                    <a:ea typeface="Cambria" panose="02040503050406030204" pitchFamily="18" charset="0"/>
                  </a:rPr>
                  <a:t> so </a:t>
                </a:r>
                <a:r>
                  <a:rPr lang="en-US" sz="3200" dirty="0" err="1">
                    <a:solidFill>
                      <a:srgbClr val="FF0000"/>
                    </a:solidFill>
                    <a:effectLst/>
                    <a:latin typeface="Cambria" panose="02040503050406030204" pitchFamily="18" charset="0"/>
                    <a:ea typeface="Cambria" panose="02040503050406030204" pitchFamily="18" charset="0"/>
                  </a:rPr>
                  <a:t>với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gieo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xắc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5</m:t>
                        </m:r>
                      </m:num>
                      <m:den>
                        <m:r>
                          <a:rPr lang="en-US" sz="3200" i="1">
                            <a:solidFill>
                              <a:srgbClr val="FF0000"/>
                            </a:solidFill>
                            <a:effectLst/>
                            <a:latin typeface="Cambria Math" panose="02040503050406030204" pitchFamily="18" charset="0"/>
                            <a:ea typeface="Calibri" panose="020F0502020204030204" pitchFamily="34" charset="0"/>
                          </a:rPr>
                          <m:t>9</m:t>
                        </m:r>
                      </m:den>
                    </m:f>
                  </m:oMath>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724FA142-3334-D690-C5D4-EDD23CFD172F}"/>
                  </a:ext>
                </a:extLst>
              </p:cNvPr>
              <p:cNvSpPr txBox="1">
                <a:spLocks noRot="1" noChangeAspect="1" noMove="1" noResize="1" noEditPoints="1" noAdjustHandles="1" noChangeArrowheads="1" noChangeShapeType="1" noTextEdit="1"/>
              </p:cNvSpPr>
              <p:nvPr/>
            </p:nvSpPr>
            <p:spPr>
              <a:xfrm>
                <a:off x="1161536" y="4349579"/>
                <a:ext cx="9848335" cy="2036968"/>
              </a:xfrm>
              <a:prstGeom prst="rect">
                <a:avLst/>
              </a:prstGeom>
              <a:blipFill>
                <a:blip r:embed="rId3"/>
                <a:stretch>
                  <a:fillRect l="-1610" t="-2695" r="-1548" b="-3293"/>
                </a:stretch>
              </a:blipFill>
            </p:spPr>
            <p:txBody>
              <a:bodyPr/>
              <a:lstStyle/>
              <a:p>
                <a:r>
                  <a:rPr lang="en-US">
                    <a:noFill/>
                  </a:rPr>
                  <a:t> </a:t>
                </a:r>
              </a:p>
            </p:txBody>
          </p:sp>
        </mc:Fallback>
      </mc:AlternateContent>
    </p:spTree>
    <p:extLst>
      <p:ext uri="{BB962C8B-B14F-4D97-AF65-F5344CB8AC3E}">
        <p14:creationId xmlns:p14="http://schemas.microsoft.com/office/powerpoint/2010/main" val="3299894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3CF4D769-0E12-A075-3208-CA66E061323B}"/>
              </a:ext>
            </a:extLst>
          </p:cNvPr>
          <p:cNvPicPr>
            <a:picLocks noChangeAspect="1"/>
          </p:cNvPicPr>
          <p:nvPr/>
        </p:nvPicPr>
        <p:blipFill>
          <a:blip r:embed="rId3"/>
          <a:stretch>
            <a:fillRect/>
          </a:stretch>
        </p:blipFill>
        <p:spPr>
          <a:xfrm rot="737208" flipH="1">
            <a:off x="2285014" y="2301748"/>
            <a:ext cx="919996" cy="919996"/>
          </a:xfrm>
          <a:prstGeom prst="rect">
            <a:avLst/>
          </a:prstGeom>
        </p:spPr>
      </p:pic>
      <p:pic>
        <p:nvPicPr>
          <p:cNvPr id="7" name="Picture 6">
            <a:extLst>
              <a:ext uri="{FF2B5EF4-FFF2-40B4-BE49-F238E27FC236}">
                <a16:creationId xmlns:a16="http://schemas.microsoft.com/office/drawing/2014/main" id="{BAD3A7D0-9F66-6859-BA38-7C2A27EB529D}"/>
              </a:ext>
            </a:extLst>
          </p:cNvPr>
          <p:cNvPicPr>
            <a:picLocks noChangeAspect="1"/>
          </p:cNvPicPr>
          <p:nvPr/>
        </p:nvPicPr>
        <p:blipFill>
          <a:blip r:embed="rId3"/>
          <a:stretch>
            <a:fillRect/>
          </a:stretch>
        </p:blipFill>
        <p:spPr>
          <a:xfrm rot="737208" flipH="1">
            <a:off x="2285014" y="3282760"/>
            <a:ext cx="919996" cy="919996"/>
          </a:xfrm>
          <a:prstGeom prst="rect">
            <a:avLst/>
          </a:prstGeom>
        </p:spPr>
      </p:pic>
      <p:pic>
        <p:nvPicPr>
          <p:cNvPr id="8" name="Picture 7">
            <a:extLst>
              <a:ext uri="{FF2B5EF4-FFF2-40B4-BE49-F238E27FC236}">
                <a16:creationId xmlns:a16="http://schemas.microsoft.com/office/drawing/2014/main" id="{B05920EB-F640-1225-642E-742BE9C3F968}"/>
              </a:ext>
            </a:extLst>
          </p:cNvPr>
          <p:cNvPicPr>
            <a:picLocks noChangeAspect="1"/>
          </p:cNvPicPr>
          <p:nvPr/>
        </p:nvPicPr>
        <p:blipFill>
          <a:blip r:embed="rId3"/>
          <a:stretch>
            <a:fillRect/>
          </a:stretch>
        </p:blipFill>
        <p:spPr>
          <a:xfrm rot="737208" flipH="1">
            <a:off x="2285014" y="4263772"/>
            <a:ext cx="919996" cy="919996"/>
          </a:xfrm>
          <a:prstGeom prst="rect">
            <a:avLst/>
          </a:prstGeom>
        </p:spPr>
      </p:pic>
      <p:pic>
        <p:nvPicPr>
          <p:cNvPr id="9" name="Picture 8">
            <a:extLst>
              <a:ext uri="{FF2B5EF4-FFF2-40B4-BE49-F238E27FC236}">
                <a16:creationId xmlns:a16="http://schemas.microsoft.com/office/drawing/2014/main" id="{2F59A1E2-1A84-22E0-ABC5-70FF3A43F9F2}"/>
              </a:ext>
            </a:extLst>
          </p:cNvPr>
          <p:cNvPicPr>
            <a:picLocks noChangeAspect="1"/>
          </p:cNvPicPr>
          <p:nvPr/>
        </p:nvPicPr>
        <p:blipFill>
          <a:blip r:embed="rId3"/>
          <a:stretch>
            <a:fillRect/>
          </a:stretch>
        </p:blipFill>
        <p:spPr>
          <a:xfrm rot="737208" flipH="1">
            <a:off x="2285014" y="5244784"/>
            <a:ext cx="919996" cy="919996"/>
          </a:xfrm>
          <a:prstGeom prst="rect">
            <a:avLst/>
          </a:prstGeom>
        </p:spPr>
      </p:pic>
      <p:sp>
        <p:nvSpPr>
          <p:cNvPr id="10" name="TextBox 9">
            <a:extLst>
              <a:ext uri="{FF2B5EF4-FFF2-40B4-BE49-F238E27FC236}">
                <a16:creationId xmlns:a16="http://schemas.microsoft.com/office/drawing/2014/main" id="{451E88E8-9F3D-D5C5-9C11-328C5E8D449D}"/>
              </a:ext>
            </a:extLst>
          </p:cNvPr>
          <p:cNvSpPr txBox="1"/>
          <p:nvPr/>
        </p:nvSpPr>
        <p:spPr>
          <a:xfrm>
            <a:off x="3292364" y="2350800"/>
            <a:ext cx="4649197"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sp>
        <p:nvSpPr>
          <p:cNvPr id="11" name="TextBox 10">
            <a:extLst>
              <a:ext uri="{FF2B5EF4-FFF2-40B4-BE49-F238E27FC236}">
                <a16:creationId xmlns:a16="http://schemas.microsoft.com/office/drawing/2014/main" id="{A16A7280-00D7-E2A3-1DEB-B7F4F5D03886}"/>
              </a:ext>
            </a:extLst>
          </p:cNvPr>
          <p:cNvSpPr txBox="1"/>
          <p:nvPr/>
        </p:nvSpPr>
        <p:spPr>
          <a:xfrm>
            <a:off x="3292364" y="3331812"/>
            <a:ext cx="4649197"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sp>
        <p:nvSpPr>
          <p:cNvPr id="12" name="TextBox 11">
            <a:extLst>
              <a:ext uri="{FF2B5EF4-FFF2-40B4-BE49-F238E27FC236}">
                <a16:creationId xmlns:a16="http://schemas.microsoft.com/office/drawing/2014/main" id="{2ED88888-2822-6639-C6A9-DA012795CAE8}"/>
              </a:ext>
            </a:extLst>
          </p:cNvPr>
          <p:cNvSpPr txBox="1"/>
          <p:nvPr/>
        </p:nvSpPr>
        <p:spPr>
          <a:xfrm>
            <a:off x="3292364" y="4312824"/>
            <a:ext cx="4649197"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sp>
        <p:nvSpPr>
          <p:cNvPr id="13" name="TextBox 12">
            <a:extLst>
              <a:ext uri="{FF2B5EF4-FFF2-40B4-BE49-F238E27FC236}">
                <a16:creationId xmlns:a16="http://schemas.microsoft.com/office/drawing/2014/main" id="{8A455BFB-3B0F-193F-D97C-2E99907DC322}"/>
              </a:ext>
            </a:extLst>
          </p:cNvPr>
          <p:cNvSpPr txBox="1"/>
          <p:nvPr/>
        </p:nvSpPr>
        <p:spPr>
          <a:xfrm>
            <a:off x="3292364" y="5293836"/>
            <a:ext cx="4649197"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6" name="Picture 5">
            <a:extLst>
              <a:ext uri="{FF2B5EF4-FFF2-40B4-BE49-F238E27FC236}">
                <a16:creationId xmlns:a16="http://schemas.microsoft.com/office/drawing/2014/main" id="{F872DF2D-99BE-8524-949E-2FEE601C29F4}"/>
              </a:ext>
            </a:extLst>
          </p:cNvPr>
          <p:cNvPicPr>
            <a:picLocks noChangeAspect="1"/>
          </p:cNvPicPr>
          <p:nvPr/>
        </p:nvPicPr>
        <p:blipFill>
          <a:blip r:embed="rId4"/>
          <a:stretch>
            <a:fillRect/>
          </a:stretch>
        </p:blipFill>
        <p:spPr>
          <a:xfrm>
            <a:off x="3446403" y="1138173"/>
            <a:ext cx="5200339" cy="1121761"/>
          </a:xfrm>
          <a:prstGeom prst="rect">
            <a:avLst/>
          </a:prstGeom>
        </p:spPr>
      </p:pic>
    </p:spTree>
    <p:extLst>
      <p:ext uri="{BB962C8B-B14F-4D97-AF65-F5344CB8AC3E}">
        <p14:creationId xmlns:p14="http://schemas.microsoft.com/office/powerpoint/2010/main" val="1197137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wipe(left)">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2" grpId="0" uiExpand="1" build="p"/>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31AA5768-A9A9-169F-8A61-056EEE3A3DA3}"/>
              </a:ext>
            </a:extLst>
          </p:cNvPr>
          <p:cNvPicPr>
            <a:picLocks noChangeAspect="1"/>
          </p:cNvPicPr>
          <p:nvPr/>
        </p:nvPicPr>
        <p:blipFill>
          <a:blip r:embed="rId4"/>
          <a:stretch>
            <a:fillRect/>
          </a:stretch>
        </p:blipFill>
        <p:spPr>
          <a:xfrm>
            <a:off x="0" y="0"/>
            <a:ext cx="12198012" cy="6858000"/>
          </a:xfrm>
          <a:prstGeom prst="rect">
            <a:avLst/>
          </a:prstGeom>
        </p:spPr>
      </p:pic>
    </p:spTree>
    <p:extLst>
      <p:ext uri="{BB962C8B-B14F-4D97-AF65-F5344CB8AC3E}">
        <p14:creationId xmlns:p14="http://schemas.microsoft.com/office/powerpoint/2010/main" val="24337878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7030A0"/>
                </a:solidFill>
                <a:ea typeface="Calibri" panose="020F0502020204030204" pitchFamily="34" charset="0"/>
              </a:rPr>
              <a:t>Rô bốt từng làm trọng tài trong bao nhiêu trận bóng đá của lớp?</a:t>
            </a:r>
            <a:endParaRPr kumimoji="0" lang="en-US" sz="4400" b="1" i="0" u="none" strike="noStrike" kern="1200" cap="none" spc="0" normalizeH="0" baseline="0" noProof="0" dirty="0">
              <a:ln>
                <a:noFill/>
              </a:ln>
              <a:solidFill>
                <a:srgbClr val="7030A0"/>
              </a:solidFill>
              <a:effectLst/>
              <a:uLnTx/>
              <a:uFillTx/>
              <a:latin typeface="Calibri" panose="020F0502020204030204"/>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597774"/>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Rô-bốt</a:t>
            </a:r>
            <a:r>
              <a:rPr lang="en-US" sz="4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làm trọng tài 20 trận bóng đá của lớp.</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9720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a:solidFill>
                  <a:srgbClr val="7030A0"/>
                </a:solidFill>
                <a:latin typeface="Calibri" panose="020F0502020204030204"/>
                <a:ea typeface="Calibri" panose="020F0502020204030204" pitchFamily="34" charset="0"/>
              </a:rPr>
              <a:t>Để xác định đội nào giao bóng trước rô bốt đã làm gì?</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Rô-bốt</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4800"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t</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ung đồng xu để xác định đội giao bóng trước.</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6687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2" y="552450"/>
            <a:ext cx="7880794"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7030A0"/>
                </a:solidFill>
                <a:latin typeface="Calibri" panose="020F0502020204030204"/>
                <a:ea typeface="Calibri" panose="020F0502020204030204" pitchFamily="34" charset="0"/>
              </a:rPr>
              <a:t>Khi rô bốt tung 20 lần đồng xu thì nhận được mặt hình là bao nhiêu lần?</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a:solidFill>
                  <a:srgbClr val="FF0000"/>
                </a:solidFill>
                <a:latin typeface="Calibri" panose="020F0502020204030204" pitchFamily="34" charset="0"/>
                <a:ea typeface="Calibri" panose="020F0502020204030204" pitchFamily="34" charset="0"/>
                <a:cs typeface="Calibri" panose="020F0502020204030204" pitchFamily="34" charset="0"/>
              </a:rPr>
              <a:t>7 </a:t>
            </a:r>
            <a:r>
              <a:rPr lang="en-US" sz="6000" b="1" dirty="0" err="1">
                <a:solidFill>
                  <a:srgbClr val="FF0000"/>
                </a:solidFill>
                <a:latin typeface="Calibri" panose="020F0502020204030204" pitchFamily="34" charset="0"/>
                <a:ea typeface="Calibri" panose="020F0502020204030204" pitchFamily="34" charset="0"/>
                <a:cs typeface="Calibri" panose="020F0502020204030204" pitchFamily="34" charset="0"/>
              </a:rPr>
              <a:t>lần</a:t>
            </a:r>
            <a:endParaRPr kumimoji="0" lang="en-US" sz="60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897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370F984-6E96-F8AE-5A47-8C5017F31301}"/>
              </a:ext>
            </a:extLst>
          </p:cNvPr>
          <p:cNvSpPr txBox="1"/>
          <p:nvPr/>
        </p:nvSpPr>
        <p:spPr>
          <a:xfrm>
            <a:off x="543698" y="469557"/>
            <a:ext cx="11368216"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Rô-bốt từng làm trọng tài trong 20 trận đấu bóng đá của lớp. Trước mỗi trận đấu, Rô-bốt đều tung đồng xu một lần để xác định đội giao bóng trước. </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4BF2568-A194-0F07-9F9A-1767FF5494B0}"/>
              </a:ext>
            </a:extLst>
          </p:cNvPr>
          <p:cNvSpPr txBox="1"/>
          <p:nvPr/>
        </p:nvSpPr>
        <p:spPr>
          <a:xfrm>
            <a:off x="593125" y="2174789"/>
            <a:ext cx="11368216" cy="58477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Và đây là kết quả tung đồng xu của Rô-bốt:</a:t>
            </a:r>
          </a:p>
        </p:txBody>
      </p:sp>
      <p:graphicFrame>
        <p:nvGraphicFramePr>
          <p:cNvPr id="6" name="Table 5">
            <a:extLst>
              <a:ext uri="{FF2B5EF4-FFF2-40B4-BE49-F238E27FC236}">
                <a16:creationId xmlns:a16="http://schemas.microsoft.com/office/drawing/2014/main" id="{E1195C15-625D-419A-73D7-36E3468D04EA}"/>
              </a:ext>
            </a:extLst>
          </p:cNvPr>
          <p:cNvGraphicFramePr>
            <a:graphicFrameLocks noGrp="1"/>
          </p:cNvGraphicFramePr>
          <p:nvPr>
            <p:extLst>
              <p:ext uri="{D42A27DB-BD31-4B8C-83A1-F6EECF244321}">
                <p14:modId xmlns:p14="http://schemas.microsoft.com/office/powerpoint/2010/main" val="2113975526"/>
              </p:ext>
            </p:extLst>
          </p:nvPr>
        </p:nvGraphicFramePr>
        <p:xfrm>
          <a:off x="444842" y="3289545"/>
          <a:ext cx="11207580" cy="1591374"/>
        </p:xfrm>
        <a:graphic>
          <a:graphicData uri="http://schemas.openxmlformats.org/drawingml/2006/table">
            <a:tbl>
              <a:tblPr/>
              <a:tblGrid>
                <a:gridCol w="3735860">
                  <a:extLst>
                    <a:ext uri="{9D8B030D-6E8A-4147-A177-3AD203B41FA5}">
                      <a16:colId xmlns:a16="http://schemas.microsoft.com/office/drawing/2014/main" val="1024399844"/>
                    </a:ext>
                  </a:extLst>
                </a:gridCol>
                <a:gridCol w="3937687">
                  <a:extLst>
                    <a:ext uri="{9D8B030D-6E8A-4147-A177-3AD203B41FA5}">
                      <a16:colId xmlns:a16="http://schemas.microsoft.com/office/drawing/2014/main" val="2848922586"/>
                    </a:ext>
                  </a:extLst>
                </a:gridCol>
                <a:gridCol w="3534033">
                  <a:extLst>
                    <a:ext uri="{9D8B030D-6E8A-4147-A177-3AD203B41FA5}">
                      <a16:colId xmlns:a16="http://schemas.microsoft.com/office/drawing/2014/main" val="3767649250"/>
                    </a:ext>
                  </a:extLst>
                </a:gridCol>
              </a:tblGrid>
              <a:tr h="79568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số</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16470"/>
                  </a:ext>
                </a:extLst>
              </a:tr>
              <a:tr h="795687">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Số</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lần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lặp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lại</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777043"/>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D4AB65-B08E-1571-5C10-AE35CE8A5E8C}"/>
                  </a:ext>
                </a:extLst>
              </p:cNvPr>
              <p:cNvSpPr txBox="1"/>
              <p:nvPr/>
            </p:nvSpPr>
            <p:spPr>
              <a:xfrm>
                <a:off x="823784" y="5202194"/>
                <a:ext cx="11368216" cy="1324786"/>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Để </a:t>
                </a:r>
                <a:r>
                  <a:rPr lang="en-US" sz="3200" dirty="0" err="1">
                    <a:latin typeface="Cambria" panose="02040503050406030204" pitchFamily="18" charset="0"/>
                    <a:ea typeface="Cambria" panose="02040503050406030204" pitchFamily="18" charset="0"/>
                  </a:rPr>
                  <a:t>mô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r>
                  <a:rPr lang="en-US" sz="3200" dirty="0">
                    <a:latin typeface="Cambria" panose="02040503050406030204" pitchFamily="18" charset="0"/>
                    <a:ea typeface="Cambria" panose="02040503050406030204" pitchFamily="18" charset="0"/>
                  </a:rPr>
                  <a:t> 7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xảy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tung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xu 20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ta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dụng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14:m>
                  <m:oMath xmlns:m="http://schemas.openxmlformats.org/officeDocument/2006/math">
                    <m:f>
                      <m:fPr>
                        <m:ctrlPr>
                          <a:rPr lang="en-US" sz="3200" i="1" smtClean="0">
                            <a:latin typeface="Cambria Math" panose="02040503050406030204" pitchFamily="18" charset="0"/>
                            <a:ea typeface="Cambria" panose="02040503050406030204" pitchFamily="18" charset="0"/>
                          </a:rPr>
                        </m:ctrlPr>
                      </m:fPr>
                      <m:num>
                        <m:r>
                          <a:rPr lang="en-US" sz="3200" b="0" i="1" smtClean="0">
                            <a:latin typeface="Cambria Math" panose="02040503050406030204" pitchFamily="18" charset="0"/>
                            <a:ea typeface="Cambria" panose="02040503050406030204" pitchFamily="18" charset="0"/>
                          </a:rPr>
                          <m:t>7</m:t>
                        </m:r>
                      </m:num>
                      <m:den>
                        <m:r>
                          <a:rPr lang="en-US" sz="3200" b="0" i="1" smtClean="0">
                            <a:latin typeface="Cambria Math" panose="02040503050406030204" pitchFamily="18" charset="0"/>
                            <a:ea typeface="Cambria" panose="02040503050406030204" pitchFamily="18" charset="0"/>
                          </a:rPr>
                          <m:t>20</m:t>
                        </m:r>
                      </m:den>
                    </m:f>
                  </m:oMath>
                </a14:m>
                <a:endParaRPr lang="vi-VN" sz="3200" dirty="0">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92D4AB65-B08E-1571-5C10-AE35CE8A5E8C}"/>
                  </a:ext>
                </a:extLst>
              </p:cNvPr>
              <p:cNvSpPr txBox="1">
                <a:spLocks noRot="1" noChangeAspect="1" noMove="1" noResize="1" noEditPoints="1" noAdjustHandles="1" noChangeArrowheads="1" noChangeShapeType="1" noTextEdit="1"/>
              </p:cNvSpPr>
              <p:nvPr/>
            </p:nvSpPr>
            <p:spPr>
              <a:xfrm>
                <a:off x="823784" y="5202194"/>
                <a:ext cx="11368216" cy="1324786"/>
              </a:xfrm>
              <a:prstGeom prst="rect">
                <a:avLst/>
              </a:prstGeom>
              <a:blipFill>
                <a:blip r:embed="rId3"/>
                <a:stretch>
                  <a:fillRect l="-1340" t="-5963" r="-1394" b="-1835"/>
                </a:stretch>
              </a:blipFill>
            </p:spPr>
            <p:txBody>
              <a:bodyPr/>
              <a:lstStyle/>
              <a:p>
                <a:r>
                  <a:rPr lang="en-US">
                    <a:noFill/>
                  </a:rPr>
                  <a:t> </a:t>
                </a:r>
              </a:p>
            </p:txBody>
          </p:sp>
        </mc:Fallback>
      </mc:AlternateContent>
    </p:spTree>
    <p:extLst>
      <p:ext uri="{BB962C8B-B14F-4D97-AF65-F5344CB8AC3E}">
        <p14:creationId xmlns:p14="http://schemas.microsoft.com/office/powerpoint/2010/main" val="4202421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8" name="Picture 7" descr="A yellow and blue letters&#10;&#10;Description automatically generated">
            <a:extLst>
              <a:ext uri="{FF2B5EF4-FFF2-40B4-BE49-F238E27FC236}">
                <a16:creationId xmlns:a16="http://schemas.microsoft.com/office/drawing/2014/main" id="{E1DD9AFF-1434-B781-29B2-16A6C13A5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815" y="3620530"/>
            <a:ext cx="5780607" cy="2015309"/>
          </a:xfrm>
          <a:prstGeom prst="rect">
            <a:avLst/>
          </a:prstGeom>
        </p:spPr>
      </p:pic>
    </p:spTree>
    <p:extLst>
      <p:ext uri="{BB962C8B-B14F-4D97-AF65-F5344CB8AC3E}">
        <p14:creationId xmlns:p14="http://schemas.microsoft.com/office/powerpoint/2010/main" val="542145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23F68FD8-A63E-F676-80A9-C4585A6A8CEC}"/>
              </a:ext>
            </a:extLst>
          </p:cNvPr>
          <p:cNvSpPr txBox="1"/>
          <p:nvPr/>
        </p:nvSpPr>
        <p:spPr>
          <a:xfrm>
            <a:off x="1235676" y="571749"/>
            <a:ext cx="1016961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 cho một đôi tất màu đỏ và một đôi tất màu xanh vào một cái hộp. Sau đó, không nhìn vào hộp, Mi lấy ra 2 chiếc tất bất kì, quan sát màu tất lấy được rồi cho lại vào hộp.</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515021" y="564715"/>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LNTH-Hoa Nho LNTH" pitchFamily="2" charset="0"/>
                  <a:ea typeface="+mn-ea"/>
                  <a:cs typeface="+mn-cs"/>
                </a:rPr>
                <a:t>1</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B8DC21D-33AB-5682-B447-0D8DA55DEFFC}"/>
              </a:ext>
            </a:extLst>
          </p:cNvPr>
          <p:cNvPicPr>
            <a:picLocks noChangeAspect="1"/>
          </p:cNvPicPr>
          <p:nvPr/>
        </p:nvPicPr>
        <p:blipFill>
          <a:blip r:embed="rId3"/>
          <a:stretch>
            <a:fillRect/>
          </a:stretch>
        </p:blipFill>
        <p:spPr>
          <a:xfrm>
            <a:off x="4145435" y="2488598"/>
            <a:ext cx="4424106" cy="3615640"/>
          </a:xfrm>
          <a:prstGeom prst="rect">
            <a:avLst/>
          </a:prstGeom>
        </p:spPr>
      </p:pic>
    </p:spTree>
    <p:extLst>
      <p:ext uri="{BB962C8B-B14F-4D97-AF65-F5344CB8AC3E}">
        <p14:creationId xmlns:p14="http://schemas.microsoft.com/office/powerpoint/2010/main" val="56911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F10C65EA-0143-93D5-D7E9-5C27CC0E7663}"/>
              </a:ext>
            </a:extLst>
          </p:cNvPr>
          <p:cNvSpPr txBox="1"/>
          <p:nvPr/>
        </p:nvSpPr>
        <p:spPr>
          <a:xfrm>
            <a:off x="679622" y="225760"/>
            <a:ext cx="10911016" cy="584775"/>
          </a:xfrm>
          <a:prstGeom prst="rect">
            <a:avLst/>
          </a:prstGeom>
          <a:noFill/>
        </p:spPr>
        <p:txBody>
          <a:bodyPr wrap="square" rtlCol="0">
            <a:spAutoFit/>
          </a:bodyPr>
          <a:lstStyle/>
          <a:p>
            <a:pPr lvl="0" algn="ctr">
              <a:defRPr/>
            </a:pPr>
            <a:r>
              <a:rPr lang="vi-VN" sz="3200" dirty="0">
                <a:solidFill>
                  <a:prstClr val="black"/>
                </a:solidFill>
              </a:rPr>
              <a:t>Bảng dưới đây cho biết kết quả lấy tất sau 14 lần của Mi.</a:t>
            </a:r>
            <a:endParaRPr kumimoji="0" lang="en-US" sz="32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5" name="Table 4">
            <a:extLst>
              <a:ext uri="{FF2B5EF4-FFF2-40B4-BE49-F238E27FC236}">
                <a16:creationId xmlns:a16="http://schemas.microsoft.com/office/drawing/2014/main" id="{24990D47-CFE8-05B5-B75F-846E2A17DD0C}"/>
              </a:ext>
            </a:extLst>
          </p:cNvPr>
          <p:cNvGraphicFramePr>
            <a:graphicFrameLocks noGrp="1"/>
          </p:cNvGraphicFramePr>
          <p:nvPr>
            <p:extLst>
              <p:ext uri="{D42A27DB-BD31-4B8C-83A1-F6EECF244321}">
                <p14:modId xmlns:p14="http://schemas.microsoft.com/office/powerpoint/2010/main" val="3334356460"/>
              </p:ext>
            </p:extLst>
          </p:nvPr>
        </p:nvGraphicFramePr>
        <p:xfrm>
          <a:off x="640492" y="904689"/>
          <a:ext cx="10515600" cy="1850866"/>
        </p:xfrm>
        <a:graphic>
          <a:graphicData uri="http://schemas.openxmlformats.org/drawingml/2006/table">
            <a:tbl>
              <a:tblPr/>
              <a:tblGrid>
                <a:gridCol w="3066535">
                  <a:extLst>
                    <a:ext uri="{9D8B030D-6E8A-4147-A177-3AD203B41FA5}">
                      <a16:colId xmlns:a16="http://schemas.microsoft.com/office/drawing/2014/main" val="4095406685"/>
                    </a:ext>
                  </a:extLst>
                </a:gridCol>
                <a:gridCol w="3943865">
                  <a:extLst>
                    <a:ext uri="{9D8B030D-6E8A-4147-A177-3AD203B41FA5}">
                      <a16:colId xmlns:a16="http://schemas.microsoft.com/office/drawing/2014/main" val="4202909229"/>
                    </a:ext>
                  </a:extLst>
                </a:gridCol>
                <a:gridCol w="3505200">
                  <a:extLst>
                    <a:ext uri="{9D8B030D-6E8A-4147-A177-3AD203B41FA5}">
                      <a16:colId xmlns:a16="http://schemas.microsoft.com/office/drawing/2014/main" val="447773739"/>
                    </a:ext>
                  </a:extLst>
                </a:gridCol>
              </a:tblGrid>
              <a:tr h="1199635">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Khả</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năng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Lấy được 2 chiếc tất cùng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Lấy được 2 chiếc tất khác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4021180"/>
                  </a:ext>
                </a:extLst>
              </a:tr>
              <a:tr h="651231">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379020"/>
                  </a:ext>
                </a:extLst>
              </a:tr>
            </a:tbl>
          </a:graphicData>
        </a:graphic>
      </p:graphicFrame>
      <p:sp>
        <p:nvSpPr>
          <p:cNvPr id="8" name="TextBox 7">
            <a:extLst>
              <a:ext uri="{FF2B5EF4-FFF2-40B4-BE49-F238E27FC236}">
                <a16:creationId xmlns:a16="http://schemas.microsoft.com/office/drawing/2014/main" id="{CE94861F-0551-E510-674F-3655E863B05B}"/>
              </a:ext>
            </a:extLst>
          </p:cNvPr>
          <p:cNvSpPr txBox="1"/>
          <p:nvPr/>
        </p:nvSpPr>
        <p:spPr>
          <a:xfrm>
            <a:off x="543697" y="2879124"/>
            <a:ext cx="10911017" cy="1077218"/>
          </a:xfrm>
          <a:prstGeom prst="rect">
            <a:avLst/>
          </a:prstGeom>
          <a:noFill/>
        </p:spPr>
        <p:txBody>
          <a:bodyPr wrap="square" rtlCol="0">
            <a:spAutoFit/>
          </a:bodyPr>
          <a:lstStyle/>
          <a:p>
            <a:pPr algn="just"/>
            <a:r>
              <a:rPr lang="en-US" sz="3200" i="1" dirty="0" err="1">
                <a:latin typeface="Cambria" panose="02040503050406030204" pitchFamily="18" charset="0"/>
                <a:ea typeface="Cambria" panose="02040503050406030204" pitchFamily="18" charset="0"/>
              </a:rPr>
              <a:t>Viết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tỉ</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mô</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lặp</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lại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mỗi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khả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năng</a:t>
            </a:r>
            <a:r>
              <a:rPr lang="en-US" sz="3200" i="1" dirty="0">
                <a:latin typeface="Cambria" panose="02040503050406030204" pitchFamily="18" charset="0"/>
                <a:ea typeface="Cambria" panose="02040503050406030204" pitchFamily="18" charset="0"/>
              </a:rPr>
              <a:t> so </a:t>
            </a:r>
            <a:r>
              <a:rPr lang="en-US" sz="3200" i="1" dirty="0" err="1">
                <a:latin typeface="Cambria" panose="02040503050406030204" pitchFamily="18" charset="0"/>
                <a:ea typeface="Cambria" panose="02040503050406030204" pitchFamily="18" charset="0"/>
              </a:rPr>
              <a:t>với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tổng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lấy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Mi.</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580BE956-7772-1752-2B66-61FC821AD30A}"/>
                  </a:ext>
                </a:extLst>
              </p:cNvPr>
              <p:cNvSpPr/>
              <p:nvPr/>
            </p:nvSpPr>
            <p:spPr>
              <a:xfrm>
                <a:off x="481915" y="4108479"/>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được</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chiếc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Mi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9</m:t>
                        </m:r>
                      </m:num>
                      <m:den>
                        <m:r>
                          <a:rPr lang="en-US" sz="2800" i="1">
                            <a:solidFill>
                              <a:srgbClr val="FF0000"/>
                            </a:solidFill>
                            <a:latin typeface="Cambria Math" panose="02040503050406030204" pitchFamily="18" charset="0"/>
                          </a:rPr>
                          <m:t>14</m:t>
                        </m:r>
                      </m:den>
                    </m:f>
                  </m:oMath>
                </a14:m>
                <a:r>
                  <a:rPr lang="en-US" sz="2800" dirty="0">
                    <a:solidFill>
                      <a:srgbClr val="FF0000"/>
                    </a:solidFill>
                    <a:latin typeface="Cambria" panose="02040503050406030204" pitchFamily="18" charset="0"/>
                    <a:ea typeface="Cambria" panose="02040503050406030204" pitchFamily="18" charset="0"/>
                  </a:rPr>
                  <a:t>.</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0" name="Speech Bubble: Rectangle with Corners Rounded 9">
                <a:extLst>
                  <a:ext uri="{FF2B5EF4-FFF2-40B4-BE49-F238E27FC236}">
                    <a16:creationId xmlns:a16="http://schemas.microsoft.com/office/drawing/2014/main" id="{580BE956-7772-1752-2B66-61FC821AD30A}"/>
                  </a:ext>
                </a:extLst>
              </p:cNvPr>
              <p:cNvSpPr>
                <a:spLocks noRot="1" noChangeAspect="1" noMove="1" noResize="1" noEditPoints="1" noAdjustHandles="1" noChangeArrowheads="1" noChangeShapeType="1" noTextEdit="1"/>
              </p:cNvSpPr>
              <p:nvPr/>
            </p:nvSpPr>
            <p:spPr>
              <a:xfrm>
                <a:off x="481915" y="4108479"/>
                <a:ext cx="10552670" cy="1241997"/>
              </a:xfrm>
              <a:prstGeom prst="wedgeRoundRectCallout">
                <a:avLst>
                  <a:gd name="adj1" fmla="val -49174"/>
                  <a:gd name="adj2" fmla="val 25445"/>
                  <a:gd name="adj3" fmla="val 16667"/>
                </a:avLst>
              </a:prstGeom>
              <a:blipFill>
                <a:blip r:embed="rId3"/>
                <a:stretch>
                  <a:fillRect l="-404" t="-483" r="-461"/>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peech Bubble: Rectangle with Corners Rounded 16">
                <a:extLst>
                  <a:ext uri="{FF2B5EF4-FFF2-40B4-BE49-F238E27FC236}">
                    <a16:creationId xmlns:a16="http://schemas.microsoft.com/office/drawing/2014/main" id="{F6E494B1-94AA-6C74-E3A0-5A4793DE1D52}"/>
                  </a:ext>
                </a:extLst>
              </p:cNvPr>
              <p:cNvSpPr/>
              <p:nvPr/>
            </p:nvSpPr>
            <p:spPr>
              <a:xfrm>
                <a:off x="568412" y="5492436"/>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a:t>
                </a:r>
                <a:r>
                  <a:rPr lang="vi-VN" sz="2800" dirty="0">
                    <a:solidFill>
                      <a:srgbClr val="FF0000"/>
                    </a:solidFill>
                    <a:latin typeface="Cambria" panose="02040503050406030204" pitchFamily="18" charset="0"/>
                    <a:ea typeface="Cambria" panose="02040503050406030204" pitchFamily="18" charset="0"/>
                  </a:rPr>
                  <a:t>ỉ số mô tả số lần lặp lại của khả năng lấy được 2 chiếc tất khác màu so với tổng số lần lấy tất của Mi là: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14</m:t>
                        </m:r>
                      </m:den>
                    </m:f>
                  </m:oMath>
                </a14:m>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7" name="Speech Bubble: Rectangle with Corners Rounded 16">
                <a:extLst>
                  <a:ext uri="{FF2B5EF4-FFF2-40B4-BE49-F238E27FC236}">
                    <a16:creationId xmlns:a16="http://schemas.microsoft.com/office/drawing/2014/main" id="{F6E494B1-94AA-6C74-E3A0-5A4793DE1D52}"/>
                  </a:ext>
                </a:extLst>
              </p:cNvPr>
              <p:cNvSpPr>
                <a:spLocks noRot="1" noChangeAspect="1" noMove="1" noResize="1" noEditPoints="1" noAdjustHandles="1" noChangeArrowheads="1" noChangeShapeType="1" noTextEdit="1"/>
              </p:cNvSpPr>
              <p:nvPr/>
            </p:nvSpPr>
            <p:spPr>
              <a:xfrm>
                <a:off x="568412" y="5492436"/>
                <a:ext cx="10552670" cy="1241997"/>
              </a:xfrm>
              <a:prstGeom prst="wedgeRoundRectCallout">
                <a:avLst>
                  <a:gd name="adj1" fmla="val -49174"/>
                  <a:gd name="adj2" fmla="val 25445"/>
                  <a:gd name="adj3" fmla="val 16667"/>
                </a:avLst>
              </a:prstGeom>
              <a:blipFill>
                <a:blip r:embed="rId4"/>
                <a:stretch>
                  <a:fillRect l="-404" r="-519"/>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351799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7"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2492</TotalTime>
  <Words>834</Words>
  <Application>Microsoft Office PowerPoint</Application>
  <PresentationFormat>Widescreen</PresentationFormat>
  <Paragraphs>79</Paragraphs>
  <Slides>16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Aptos</vt:lpstr>
      <vt:lpstr>Aptos Display</vt:lpstr>
      <vt:lpstr>Arial</vt:lpstr>
      <vt:lpstr>Calibri</vt:lpstr>
      <vt:lpstr>Calibri Light</vt:lpstr>
      <vt:lpstr>Cambria</vt:lpstr>
      <vt:lpstr>Cambria Math</vt:lpstr>
      <vt:lpstr>LNTH-Hoa Nho LNTH</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My PC</cp:lastModifiedBy>
  <cp:revision>38</cp:revision>
  <dcterms:created xsi:type="dcterms:W3CDTF">2022-12-22T20:22:00Z</dcterms:created>
  <dcterms:modified xsi:type="dcterms:W3CDTF">2026-04-12T10:34:42Z</dcterms:modified>
  <cp:category>9Slide.vn</cp:category>
</cp:coreProperties>
</file>