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2" r:id="rId2"/>
    <p:sldId id="334" r:id="rId3"/>
    <p:sldId id="363" r:id="rId4"/>
    <p:sldId id="371" r:id="rId5"/>
    <p:sldId id="372" r:id="rId6"/>
    <p:sldId id="373" r:id="rId7"/>
    <p:sldId id="374" r:id="rId8"/>
    <p:sldId id="375" r:id="rId9"/>
    <p:sldId id="376"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89FDBE"/>
    <a:srgbClr val="0099FF"/>
    <a:srgbClr val="FA8AFD"/>
    <a:srgbClr val="C379F7"/>
    <a:srgbClr val="7DAFFF"/>
    <a:srgbClr val="FDB26A"/>
    <a:srgbClr val="FF8178"/>
    <a:srgbClr val="FA8CFD"/>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3" d="100"/>
          <a:sy n="113" d="100"/>
        </p:scale>
        <p:origin x="9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CD33-7EE1-B918-1A3D-C320685920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815D9E-A7C4-8DCF-8349-8E072C83370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7DA896-450F-5BA1-3F95-A6C675AB131F}"/>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4/12/2026</a:t>
            </a:fld>
            <a:endParaRPr lang="en-US"/>
          </a:p>
        </p:txBody>
      </p:sp>
      <p:sp>
        <p:nvSpPr>
          <p:cNvPr id="5" name="Footer Placeholder 4">
            <a:extLst>
              <a:ext uri="{FF2B5EF4-FFF2-40B4-BE49-F238E27FC236}">
                <a16:creationId xmlns:a16="http://schemas.microsoft.com/office/drawing/2014/main" id="{F50C235F-5E19-214F-A641-AD5EBAFD69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DD62D3-6E99-2873-C9F1-7B974D55858A}"/>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126389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9F51-A9E7-233B-FFE4-233F49A09C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591911-5089-4C05-7DD6-1B3B9AF4E0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1005D-0D57-1EA8-55D1-D95F2A97421B}"/>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4/12/2026</a:t>
            </a:fld>
            <a:endParaRPr lang="en-US"/>
          </a:p>
        </p:txBody>
      </p:sp>
      <p:sp>
        <p:nvSpPr>
          <p:cNvPr id="5" name="Footer Placeholder 4">
            <a:extLst>
              <a:ext uri="{FF2B5EF4-FFF2-40B4-BE49-F238E27FC236}">
                <a16:creationId xmlns:a16="http://schemas.microsoft.com/office/drawing/2014/main" id="{76EE5E21-09BB-ED8A-F9B9-19DBC1E65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318842-4BE2-A049-81D9-ADF5CFA7D774}"/>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7073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4F572-5795-D8A5-49AF-52A555AF276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28D6AA-6F80-91C9-53CD-B597A9FCF7F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5BE13-0FBE-872E-CA83-E75D603C3A6D}"/>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4/12/2026</a:t>
            </a:fld>
            <a:endParaRPr lang="en-US"/>
          </a:p>
        </p:txBody>
      </p:sp>
      <p:sp>
        <p:nvSpPr>
          <p:cNvPr id="5" name="Footer Placeholder 4">
            <a:extLst>
              <a:ext uri="{FF2B5EF4-FFF2-40B4-BE49-F238E27FC236}">
                <a16:creationId xmlns:a16="http://schemas.microsoft.com/office/drawing/2014/main" id="{FE90ECE9-F15A-A41E-4D54-E89061832B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BF8C8B-C3F3-4C7F-7B3E-C3F8877A7884}"/>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181038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B50A-3A67-D01B-F39D-DAFC9F74D8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CA882EF-CE0E-9F54-21CE-6D53E94063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003F9-9490-5E19-4379-71A5424FF939}"/>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4/12/2026</a:t>
            </a:fld>
            <a:endParaRPr lang="en-US"/>
          </a:p>
        </p:txBody>
      </p:sp>
      <p:sp>
        <p:nvSpPr>
          <p:cNvPr id="5" name="Footer Placeholder 4">
            <a:extLst>
              <a:ext uri="{FF2B5EF4-FFF2-40B4-BE49-F238E27FC236}">
                <a16:creationId xmlns:a16="http://schemas.microsoft.com/office/drawing/2014/main" id="{E1759D94-A722-B30F-72D3-6372E5478E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F73E1A-C4AA-8FFE-9B5B-9A18F121269D}"/>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298315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0B7E9-9305-5034-63A0-25B1EA20191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96ABDD-EA49-16B0-1093-A05145A7070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A49DA-F44D-A951-552C-2C4F3029CF8A}"/>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4/12/2026</a:t>
            </a:fld>
            <a:endParaRPr lang="en-US"/>
          </a:p>
        </p:txBody>
      </p:sp>
      <p:sp>
        <p:nvSpPr>
          <p:cNvPr id="5" name="Footer Placeholder 4">
            <a:extLst>
              <a:ext uri="{FF2B5EF4-FFF2-40B4-BE49-F238E27FC236}">
                <a16:creationId xmlns:a16="http://schemas.microsoft.com/office/drawing/2014/main" id="{D9E3FF0B-4E49-004E-3D48-CA89E318CC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137F12-CD1B-7046-0D7A-A86AD02CD684}"/>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52094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EDE2-C6DF-3036-AD31-FE3483DA9B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24275CB-CE5A-3BA0-48F9-B5A11979DAD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F5EF44-FCDC-367D-78C6-12CE1192BA3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9047B2-D7E8-5D52-E9E4-8565AAE8C314}"/>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4/12/2026</a:t>
            </a:fld>
            <a:endParaRPr lang="en-US"/>
          </a:p>
        </p:txBody>
      </p:sp>
      <p:sp>
        <p:nvSpPr>
          <p:cNvPr id="6" name="Footer Placeholder 5">
            <a:extLst>
              <a:ext uri="{FF2B5EF4-FFF2-40B4-BE49-F238E27FC236}">
                <a16:creationId xmlns:a16="http://schemas.microsoft.com/office/drawing/2014/main" id="{6C0EE2ED-A785-9A2A-F18C-62776D1A09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06C2D69-41CB-9926-9417-AB4F54282E8E}"/>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356184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26B1-A822-E740-306F-F94A4BC7149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3986D92-095F-905A-9340-2C91BF30A8C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87DE4-F4A3-D76D-2BAB-37CFCFB8466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A1FB43-87BC-103B-92D8-4D1193759A9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5118E5-6DE0-AC2C-8BB6-244BB98D4BD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260A0E-EFD1-5D3E-1144-79CEDC1E0B2C}"/>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4/12/2026</a:t>
            </a:fld>
            <a:endParaRPr lang="en-US"/>
          </a:p>
        </p:txBody>
      </p:sp>
      <p:sp>
        <p:nvSpPr>
          <p:cNvPr id="8" name="Footer Placeholder 7">
            <a:extLst>
              <a:ext uri="{FF2B5EF4-FFF2-40B4-BE49-F238E27FC236}">
                <a16:creationId xmlns:a16="http://schemas.microsoft.com/office/drawing/2014/main" id="{E9D3FC64-A4A6-E3B0-F62F-6996642FCC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057B24B-7419-2694-E151-2481D43F559F}"/>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392007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BC41-775D-8458-0C36-0CF965F426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EE3F51-F3E3-DC1B-07BC-BA7621CA2D7C}"/>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4/12/2026</a:t>
            </a:fld>
            <a:endParaRPr lang="en-US"/>
          </a:p>
        </p:txBody>
      </p:sp>
      <p:sp>
        <p:nvSpPr>
          <p:cNvPr id="4" name="Footer Placeholder 3">
            <a:extLst>
              <a:ext uri="{FF2B5EF4-FFF2-40B4-BE49-F238E27FC236}">
                <a16:creationId xmlns:a16="http://schemas.microsoft.com/office/drawing/2014/main" id="{0334D647-5E63-07E0-6FCA-0CC61B424A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ACB9F66-0CE2-E457-2E94-500EFAABDEC7}"/>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332945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60A7A-76A6-CCF3-CA9B-3B39B941F7D5}"/>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4/12/2026</a:t>
            </a:fld>
            <a:endParaRPr lang="en-US"/>
          </a:p>
        </p:txBody>
      </p:sp>
      <p:sp>
        <p:nvSpPr>
          <p:cNvPr id="3" name="Footer Placeholder 2">
            <a:extLst>
              <a:ext uri="{FF2B5EF4-FFF2-40B4-BE49-F238E27FC236}">
                <a16:creationId xmlns:a16="http://schemas.microsoft.com/office/drawing/2014/main" id="{476446D1-8C0C-406C-52DB-9864D92FF7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0C9294A-601E-6523-CBFC-D137A9752E10}"/>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220318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3DEB-7306-7B0B-0000-A2A9673808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3E6A47-4820-0C21-D2CD-6E199C95ECE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2D286-DD09-CD59-D675-58E7F86B92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590716-84B4-3826-1FEA-E8B52E7C38BF}"/>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4/12/2026</a:t>
            </a:fld>
            <a:endParaRPr lang="en-US"/>
          </a:p>
        </p:txBody>
      </p:sp>
      <p:sp>
        <p:nvSpPr>
          <p:cNvPr id="6" name="Footer Placeholder 5">
            <a:extLst>
              <a:ext uri="{FF2B5EF4-FFF2-40B4-BE49-F238E27FC236}">
                <a16:creationId xmlns:a16="http://schemas.microsoft.com/office/drawing/2014/main" id="{17D761DE-114D-BF0C-8BA8-2C13DDBF1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1FFC0B-1158-C0E3-5DBD-08FB5B3B2575}"/>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206779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F4E3-7B59-0BA8-24AB-781D0DE8DE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8EA1E-9970-9E74-4066-94BF36DA1DC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5ADBD5-2C4D-4921-5FB3-E3D4FD4483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9D4EB-3CEA-FAD7-62FF-57FED31EB318}"/>
              </a:ext>
            </a:extLst>
          </p:cNvPr>
          <p:cNvSpPr>
            <a:spLocks noGrp="1"/>
          </p:cNvSpPr>
          <p:nvPr>
            <p:ph type="dt" sz="half" idx="10"/>
          </p:nvPr>
        </p:nvSpPr>
        <p:spPr>
          <a:xfrm>
            <a:off x="838200" y="6356350"/>
            <a:ext cx="2743200" cy="365125"/>
          </a:xfrm>
          <a:prstGeom prst="rect">
            <a:avLst/>
          </a:prstGeom>
        </p:spPr>
        <p:txBody>
          <a:bodyPr/>
          <a:lstStyle/>
          <a:p>
            <a:fld id="{B1592D94-7481-4B3B-9E89-AFFA5CCCEB2D}" type="datetimeFigureOut">
              <a:rPr lang="en-US" smtClean="0"/>
              <a:t>4/12/2026</a:t>
            </a:fld>
            <a:endParaRPr lang="en-US"/>
          </a:p>
        </p:txBody>
      </p:sp>
      <p:sp>
        <p:nvSpPr>
          <p:cNvPr id="6" name="Footer Placeholder 5">
            <a:extLst>
              <a:ext uri="{FF2B5EF4-FFF2-40B4-BE49-F238E27FC236}">
                <a16:creationId xmlns:a16="http://schemas.microsoft.com/office/drawing/2014/main" id="{4BDEC37C-01EC-E8DC-1A9B-4DC7224F66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F99DF2-AD99-D6D4-11CB-C0DD2E903CF8}"/>
              </a:ext>
            </a:extLst>
          </p:cNvPr>
          <p:cNvSpPr>
            <a:spLocks noGrp="1"/>
          </p:cNvSpPr>
          <p:nvPr>
            <p:ph type="sldNum" sz="quarter" idx="12"/>
          </p:nvPr>
        </p:nvSpPr>
        <p:spPr>
          <a:xfrm>
            <a:off x="8610600" y="6356350"/>
            <a:ext cx="2743200" cy="365125"/>
          </a:xfrm>
          <a:prstGeom prst="rect">
            <a:avLst/>
          </a:prstGeom>
        </p:spPr>
        <p:txBody>
          <a:bodyPr/>
          <a:lstStyle/>
          <a:p>
            <a:fld id="{9C4EA946-0343-453E-9835-ED88386A464A}" type="slidenum">
              <a:rPr lang="en-US" smtClean="0"/>
              <a:t>‹#›</a:t>
            </a:fld>
            <a:endParaRPr lang="en-US"/>
          </a:p>
        </p:txBody>
      </p:sp>
    </p:spTree>
    <p:extLst>
      <p:ext uri="{BB962C8B-B14F-4D97-AF65-F5344CB8AC3E}">
        <p14:creationId xmlns:p14="http://schemas.microsoft.com/office/powerpoint/2010/main" val="2828430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circle with white text and a black background&#10;&#10;Description automatically generated">
            <a:extLst>
              <a:ext uri="{FF2B5EF4-FFF2-40B4-BE49-F238E27FC236}">
                <a16:creationId xmlns:a16="http://schemas.microsoft.com/office/drawing/2014/main" id="{B38E646F-8FB7-F2A9-23FD-754226BD388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68518" y="0"/>
            <a:ext cx="1516477" cy="1516477"/>
          </a:xfrm>
          <a:prstGeom prst="rect">
            <a:avLst/>
          </a:prstGeom>
        </p:spPr>
      </p:pic>
    </p:spTree>
    <p:extLst>
      <p:ext uri="{BB962C8B-B14F-4D97-AF65-F5344CB8AC3E}">
        <p14:creationId xmlns:p14="http://schemas.microsoft.com/office/powerpoint/2010/main" val="3365299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D56CED-2235-6BAF-3E8D-85CD2716D9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yellow and blue letters&#10;&#10;Description automatically generated">
            <a:extLst>
              <a:ext uri="{FF2B5EF4-FFF2-40B4-BE49-F238E27FC236}">
                <a16:creationId xmlns:a16="http://schemas.microsoft.com/office/drawing/2014/main" id="{A28B32DA-9AF1-AC72-88D0-7D981C9FC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176" y="1930806"/>
            <a:ext cx="9753600" cy="3400425"/>
          </a:xfrm>
          <a:prstGeom prst="rect">
            <a:avLst/>
          </a:prstGeom>
        </p:spPr>
      </p:pic>
    </p:spTree>
    <p:extLst>
      <p:ext uri="{BB962C8B-B14F-4D97-AF65-F5344CB8AC3E}">
        <p14:creationId xmlns:p14="http://schemas.microsoft.com/office/powerpoint/2010/main" val="2641355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rgbClr val="00B0F0"/>
              </a:solidFill>
            </a:endParaRPr>
          </a:p>
        </p:txBody>
      </p:sp>
      <p:sp>
        <p:nvSpPr>
          <p:cNvPr id="9" name="TextBox 8">
            <a:extLst>
              <a:ext uri="{FF2B5EF4-FFF2-40B4-BE49-F238E27FC236}">
                <a16:creationId xmlns:a16="http://schemas.microsoft.com/office/drawing/2014/main" id="{117F75FE-F80E-F8FF-87B2-02A548D9A6B2}"/>
              </a:ext>
            </a:extLst>
          </p:cNvPr>
          <p:cNvSpPr txBox="1"/>
          <p:nvPr/>
        </p:nvSpPr>
        <p:spPr>
          <a:xfrm>
            <a:off x="825106" y="345227"/>
            <a:ext cx="10785647" cy="2246769"/>
          </a:xfrm>
          <a:prstGeom prst="rect">
            <a:avLst/>
          </a:prstGeom>
          <a:noFill/>
        </p:spPr>
        <p:txBody>
          <a:bodyPr wrap="square" rtlCol="0">
            <a:spAutoFit/>
          </a:bodyPr>
          <a:lstStyle/>
          <a:p>
            <a:pPr algn="just">
              <a:buClr>
                <a:srgbClr val="FF0000"/>
              </a:buClr>
            </a:pPr>
            <a:r>
              <a:rPr lang="vi-VN" sz="2800" dirty="0"/>
              <a:t>Cuối tuần này chúng mình sẽ tổ chức chương trình “Đổi cũ lấy mới” ngay tại phòng học của lớp. Hôm nay, cả lớp cần dọn dẹp và sắp xếp lại các đồ vật trong phòng học.</a:t>
            </a:r>
            <a:endParaRPr lang="en-US" sz="2800" dirty="0"/>
          </a:p>
          <a:p>
            <a:pPr algn="just">
              <a:buClr>
                <a:srgbClr val="FF0000"/>
              </a:buClr>
            </a:pPr>
            <a:r>
              <a:rPr lang="vi-VN" sz="2800" dirty="0"/>
              <a:t>Áp dụng kiến thức đã học, Rô-bốt đề xuất dùng xúc xắc để chia nhóm phân công nhiệm vụ:</a:t>
            </a:r>
            <a:endParaRPr lang="en-US" sz="2800" dirty="0"/>
          </a:p>
        </p:txBody>
      </p:sp>
      <p:grpSp>
        <p:nvGrpSpPr>
          <p:cNvPr id="6" name="Group 5">
            <a:extLst>
              <a:ext uri="{FF2B5EF4-FFF2-40B4-BE49-F238E27FC236}">
                <a16:creationId xmlns:a16="http://schemas.microsoft.com/office/drawing/2014/main" id="{7628BC2D-A08A-777B-6AD3-7BC25307E562}"/>
              </a:ext>
            </a:extLst>
          </p:cNvPr>
          <p:cNvGrpSpPr/>
          <p:nvPr/>
        </p:nvGrpSpPr>
        <p:grpSpPr>
          <a:xfrm>
            <a:off x="61898" y="96283"/>
            <a:ext cx="1099279" cy="865632"/>
            <a:chOff x="1398928" y="934998"/>
            <a:chExt cx="1072546" cy="844581"/>
          </a:xfrm>
        </p:grpSpPr>
        <p:sp>
          <p:nvSpPr>
            <p:cNvPr id="7" name="Oval 6">
              <a:extLst>
                <a:ext uri="{FF2B5EF4-FFF2-40B4-BE49-F238E27FC236}">
                  <a16:creationId xmlns:a16="http://schemas.microsoft.com/office/drawing/2014/main" id="{0B829AFC-22D8-0392-F22C-06DC2738F28A}"/>
                </a:ext>
              </a:extLst>
            </p:cNvPr>
            <p:cNvSpPr/>
            <p:nvPr/>
          </p:nvSpPr>
          <p:spPr>
            <a:xfrm>
              <a:off x="1398928" y="934998"/>
              <a:ext cx="832664" cy="84458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100"/>
            </a:p>
          </p:txBody>
        </p:sp>
        <p:sp>
          <p:nvSpPr>
            <p:cNvPr id="8" name="TextBox 7">
              <a:extLst>
                <a:ext uri="{FF2B5EF4-FFF2-40B4-BE49-F238E27FC236}">
                  <a16:creationId xmlns:a16="http://schemas.microsoft.com/office/drawing/2014/main" id="{D8FE86B8-2B0B-445B-A321-5F6F8CFBD249}"/>
                </a:ext>
              </a:extLst>
            </p:cNvPr>
            <p:cNvSpPr txBox="1"/>
            <p:nvPr/>
          </p:nvSpPr>
          <p:spPr>
            <a:xfrm>
              <a:off x="1638810" y="1102041"/>
              <a:ext cx="832664" cy="510496"/>
            </a:xfrm>
            <a:prstGeom prst="rect">
              <a:avLst/>
            </a:prstGeom>
            <a:noFill/>
          </p:spPr>
          <p:txBody>
            <a:bodyPr wrap="square" rtlCol="0">
              <a:spAutoFit/>
            </a:bodyPr>
            <a:lstStyle/>
            <a:p>
              <a:pPr algn="just"/>
              <a:r>
                <a:rPr lang="en-US" sz="2800" b="1">
                  <a:solidFill>
                    <a:schemeClr val="bg1"/>
                  </a:solidFill>
                  <a:latin typeface="SVN-Gretoon" panose="02040603050506020204" pitchFamily="18" charset="0"/>
                </a:rPr>
                <a:t>1</a:t>
              </a:r>
              <a:endParaRPr lang="vi-VN" sz="2800" b="1" dirty="0">
                <a:solidFill>
                  <a:schemeClr val="bg1"/>
                </a:solidFill>
              </a:endParaRPr>
            </a:p>
          </p:txBody>
        </p:sp>
      </p:grpSp>
      <p:pic>
        <p:nvPicPr>
          <p:cNvPr id="3" name="Picture 2">
            <a:extLst>
              <a:ext uri="{FF2B5EF4-FFF2-40B4-BE49-F238E27FC236}">
                <a16:creationId xmlns:a16="http://schemas.microsoft.com/office/drawing/2014/main" id="{85A0641C-A21F-662E-7BA3-ED16EB712F17}"/>
              </a:ext>
            </a:extLst>
          </p:cNvPr>
          <p:cNvPicPr>
            <a:picLocks noChangeAspect="1"/>
          </p:cNvPicPr>
          <p:nvPr/>
        </p:nvPicPr>
        <p:blipFill>
          <a:blip r:embed="rId3"/>
          <a:stretch>
            <a:fillRect/>
          </a:stretch>
        </p:blipFill>
        <p:spPr>
          <a:xfrm>
            <a:off x="2021515" y="2836900"/>
            <a:ext cx="8191500" cy="1885950"/>
          </a:xfrm>
          <a:prstGeom prst="rect">
            <a:avLst/>
          </a:prstGeom>
        </p:spPr>
      </p:pic>
      <p:sp>
        <p:nvSpPr>
          <p:cNvPr id="4" name="TextBox 3">
            <a:extLst>
              <a:ext uri="{FF2B5EF4-FFF2-40B4-BE49-F238E27FC236}">
                <a16:creationId xmlns:a16="http://schemas.microsoft.com/office/drawing/2014/main" id="{D8A4485E-4264-4AB7-5144-EA06D5D3BC2C}"/>
              </a:ext>
            </a:extLst>
          </p:cNvPr>
          <p:cNvSpPr txBox="1"/>
          <p:nvPr/>
        </p:nvSpPr>
        <p:spPr>
          <a:xfrm>
            <a:off x="1244010" y="5039833"/>
            <a:ext cx="9750056" cy="954107"/>
          </a:xfrm>
          <a:prstGeom prst="rect">
            <a:avLst/>
          </a:prstGeom>
          <a:noFill/>
        </p:spPr>
        <p:txBody>
          <a:bodyPr wrap="square" rtlCol="0">
            <a:spAutoFit/>
          </a:bodyPr>
          <a:lstStyle/>
          <a:p>
            <a:r>
              <a:rPr lang="vi-VN" sz="2800" i="1" dirty="0">
                <a:latin typeface="Cambria" panose="02040503050406030204" pitchFamily="18" charset="0"/>
                <a:ea typeface="Cambria" panose="02040503050406030204" pitchFamily="18" charset="0"/>
              </a:rPr>
              <a:t>Mỗi bạn gieo xúc xắc 1 lần, nhận được xúc xắc với mặt trên có số chấm là bao nhiêu thì tham gia nhóm tương ứng.</a:t>
            </a:r>
            <a:endParaRPr lang="en-US"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7423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6C275E7-66A9-CB3D-63B8-8EBB0C05700F}"/>
              </a:ext>
            </a:extLst>
          </p:cNvPr>
          <p:cNvSpPr txBox="1"/>
          <p:nvPr/>
        </p:nvSpPr>
        <p:spPr>
          <a:xfrm>
            <a:off x="839973" y="425303"/>
            <a:ext cx="10653822" cy="1077218"/>
          </a:xfrm>
          <a:prstGeom prst="rect">
            <a:avLst/>
          </a:prstGeom>
          <a:noFill/>
        </p:spPr>
        <p:txBody>
          <a:bodyPr wrap="square" rtlCol="0">
            <a:spAutoFit/>
          </a:bodyPr>
          <a:lstStyle/>
          <a:p>
            <a:pPr algn="just"/>
            <a:r>
              <a:rPr lang="vi-VN" sz="3200" i="1" dirty="0">
                <a:latin typeface="Cambria" panose="02040503050406030204" pitchFamily="18" charset="0"/>
                <a:ea typeface="Cambria" panose="02040503050406030204" pitchFamily="18" charset="0"/>
              </a:rPr>
              <a:t>Mỗi bạn gieo xúc xắc 1 lần, nhận được xúc xắc với mặt trên có số chấm là bao nhiêu thì tham gia nhóm tương ứng.</a:t>
            </a:r>
            <a:endParaRPr lang="en-US" sz="3200" i="1"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85020FB3-75E5-79F6-6D2C-6404C9885F89}"/>
              </a:ext>
            </a:extLst>
          </p:cNvPr>
          <p:cNvPicPr>
            <a:picLocks noChangeAspect="1"/>
          </p:cNvPicPr>
          <p:nvPr/>
        </p:nvPicPr>
        <p:blipFill>
          <a:blip r:embed="rId3"/>
          <a:stretch>
            <a:fillRect/>
          </a:stretch>
        </p:blipFill>
        <p:spPr>
          <a:xfrm>
            <a:off x="1940552" y="1612715"/>
            <a:ext cx="8353425" cy="4695825"/>
          </a:xfrm>
          <a:prstGeom prst="rect">
            <a:avLst/>
          </a:prstGeom>
        </p:spPr>
      </p:pic>
    </p:spTree>
    <p:extLst>
      <p:ext uri="{BB962C8B-B14F-4D97-AF65-F5344CB8AC3E}">
        <p14:creationId xmlns:p14="http://schemas.microsoft.com/office/powerpoint/2010/main" val="1221304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6C275E7-66A9-CB3D-63B8-8EBB0C05700F}"/>
              </a:ext>
            </a:extLst>
          </p:cNvPr>
          <p:cNvSpPr txBox="1"/>
          <p:nvPr/>
        </p:nvSpPr>
        <p:spPr>
          <a:xfrm>
            <a:off x="839973" y="425303"/>
            <a:ext cx="10653822" cy="1077218"/>
          </a:xfrm>
          <a:prstGeom prst="rect">
            <a:avLst/>
          </a:prstGeom>
          <a:noFill/>
        </p:spPr>
        <p:txBody>
          <a:bodyPr wrap="square" rtlCol="0">
            <a:spAutoFit/>
          </a:bodyPr>
          <a:lstStyle/>
          <a:p>
            <a:pPr lvl="0" algn="just"/>
            <a:r>
              <a:rPr lang="vi-VN" sz="3200" dirty="0">
                <a:solidFill>
                  <a:prstClr val="black"/>
                </a:solidFill>
                <a:latin typeface="Cambria" panose="02040503050406030204" pitchFamily="18" charset="0"/>
                <a:ea typeface="Cambria" panose="02040503050406030204" pitchFamily="18" charset="0"/>
              </a:rPr>
              <a:t>Hãy thực hiện việc chia nhóm theo đề xuất và hoàn thành bảng dưới đây.</a:t>
            </a:r>
            <a:endParaRPr kumimoji="0" lang="en-US" sz="3200" b="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2" name="Table 1">
            <a:extLst>
              <a:ext uri="{FF2B5EF4-FFF2-40B4-BE49-F238E27FC236}">
                <a16:creationId xmlns:a16="http://schemas.microsoft.com/office/drawing/2014/main" id="{89F14EE5-87CD-7136-C02E-C78879786FB2}"/>
              </a:ext>
            </a:extLst>
          </p:cNvPr>
          <p:cNvGraphicFramePr>
            <a:graphicFrameLocks noGrp="1"/>
          </p:cNvGraphicFramePr>
          <p:nvPr>
            <p:extLst>
              <p:ext uri="{D42A27DB-BD31-4B8C-83A1-F6EECF244321}">
                <p14:modId xmlns:p14="http://schemas.microsoft.com/office/powerpoint/2010/main" val="2217629255"/>
              </p:ext>
            </p:extLst>
          </p:nvPr>
        </p:nvGraphicFramePr>
        <p:xfrm>
          <a:off x="785036" y="1604715"/>
          <a:ext cx="10793820" cy="914400"/>
        </p:xfrm>
        <a:graphic>
          <a:graphicData uri="http://schemas.openxmlformats.org/drawingml/2006/table">
            <a:tbl>
              <a:tblPr/>
              <a:tblGrid>
                <a:gridCol w="2158764">
                  <a:extLst>
                    <a:ext uri="{9D8B030D-6E8A-4147-A177-3AD203B41FA5}">
                      <a16:colId xmlns:a16="http://schemas.microsoft.com/office/drawing/2014/main" val="2605187000"/>
                    </a:ext>
                  </a:extLst>
                </a:gridCol>
                <a:gridCol w="2158764">
                  <a:extLst>
                    <a:ext uri="{9D8B030D-6E8A-4147-A177-3AD203B41FA5}">
                      <a16:colId xmlns:a16="http://schemas.microsoft.com/office/drawing/2014/main" val="1020778776"/>
                    </a:ext>
                  </a:extLst>
                </a:gridCol>
                <a:gridCol w="2158764">
                  <a:extLst>
                    <a:ext uri="{9D8B030D-6E8A-4147-A177-3AD203B41FA5}">
                      <a16:colId xmlns:a16="http://schemas.microsoft.com/office/drawing/2014/main" val="883478310"/>
                    </a:ext>
                  </a:extLst>
                </a:gridCol>
                <a:gridCol w="2158764">
                  <a:extLst>
                    <a:ext uri="{9D8B030D-6E8A-4147-A177-3AD203B41FA5}">
                      <a16:colId xmlns:a16="http://schemas.microsoft.com/office/drawing/2014/main" val="3710349699"/>
                    </a:ext>
                  </a:extLst>
                </a:gridCol>
                <a:gridCol w="2158764">
                  <a:extLst>
                    <a:ext uri="{9D8B030D-6E8A-4147-A177-3AD203B41FA5}">
                      <a16:colId xmlns:a16="http://schemas.microsoft.com/office/drawing/2014/main" val="813622454"/>
                    </a:ext>
                  </a:extLst>
                </a:gridCol>
              </a:tblGrid>
              <a:tr h="0">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Nhóm</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Quét và lau sàn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Lau cửa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Kê bàn ghế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Trang </a:t>
                      </a:r>
                      <a:r>
                        <a:rPr lang="en-US" sz="2400" dirty="0" err="1">
                          <a:solidFill>
                            <a:srgbClr val="000000"/>
                          </a:solidFill>
                          <a:effectLst/>
                          <a:latin typeface="Cambria" panose="02040503050406030204" pitchFamily="18" charset="0"/>
                          <a:ea typeface="Cambria" panose="02040503050406030204" pitchFamily="18" charset="0"/>
                        </a:rPr>
                        <a:t>trí</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lớp</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28154309"/>
                  </a:ext>
                </a:extLst>
              </a:tr>
              <a:tr h="0">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Số</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bạn</a:t>
                      </a:r>
                      <a:endParaRPr lang="en-US" sz="24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72620839"/>
                  </a:ext>
                </a:extLst>
              </a:tr>
            </a:tbl>
          </a:graphicData>
        </a:graphic>
      </p:graphicFrame>
      <p:sp>
        <p:nvSpPr>
          <p:cNvPr id="4" name="TextBox 3">
            <a:extLst>
              <a:ext uri="{FF2B5EF4-FFF2-40B4-BE49-F238E27FC236}">
                <a16:creationId xmlns:a16="http://schemas.microsoft.com/office/drawing/2014/main" id="{8D65BD6C-63F8-E1C0-B96A-D57E860E6AF8}"/>
              </a:ext>
            </a:extLst>
          </p:cNvPr>
          <p:cNvSpPr txBox="1"/>
          <p:nvPr/>
        </p:nvSpPr>
        <p:spPr>
          <a:xfrm>
            <a:off x="627322" y="3009014"/>
            <a:ext cx="10877106" cy="2062103"/>
          </a:xfrm>
          <a:prstGeom prst="rect">
            <a:avLst/>
          </a:prstGeom>
          <a:noFill/>
        </p:spPr>
        <p:txBody>
          <a:bodyPr wrap="square" rtlCol="0">
            <a:spAutoFit/>
          </a:bodyPr>
          <a:lstStyle/>
          <a:p>
            <a:pPr algn="just"/>
            <a:r>
              <a:rPr lang="en-US" sz="3200" b="1" i="0" dirty="0" err="1">
                <a:solidFill>
                  <a:srgbClr val="000000"/>
                </a:solidFill>
                <a:effectLst/>
                <a:latin typeface="Cambria" panose="02040503050406030204" pitchFamily="18" charset="0"/>
                <a:ea typeface="Cambria" panose="02040503050406030204" pitchFamily="18" charset="0"/>
              </a:rPr>
              <a:t>Dựa</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vào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bảng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số</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liệu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lời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các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câu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hỏi</a:t>
            </a:r>
            <a:r>
              <a:rPr lang="en-US" sz="3200" b="1" i="0" dirty="0">
                <a:solidFill>
                  <a:srgbClr val="000000"/>
                </a:solidFill>
                <a:effectLst/>
                <a:latin typeface="Cambria" panose="02040503050406030204" pitchFamily="18" charset="0"/>
                <a:ea typeface="Cambria" panose="02040503050406030204" pitchFamily="18" charset="0"/>
              </a:rPr>
              <a:t>.</a:t>
            </a:r>
          </a:p>
          <a:p>
            <a:pPr algn="just"/>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nhóm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bao </a:t>
            </a:r>
            <a:r>
              <a:rPr lang="en-US" sz="3200" b="0" i="0" dirty="0" err="1">
                <a:solidFill>
                  <a:srgbClr val="000000"/>
                </a:solidFill>
                <a:effectLst/>
                <a:latin typeface="Cambria" panose="02040503050406030204" pitchFamily="18" charset="0"/>
                <a:ea typeface="Cambria" panose="02040503050406030204" pitchFamily="18" charset="0"/>
              </a:rPr>
              <a:t>nhiêu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bạn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Nhóm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nào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bạn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nhất</a:t>
            </a:r>
            <a:r>
              <a:rPr lang="en-US" sz="3200" b="0" i="0" dirty="0">
                <a:solidFill>
                  <a:srgbClr val="000000"/>
                </a:solidFill>
                <a:effectLst/>
                <a:latin typeface="Cambria" panose="02040503050406030204" pitchFamily="18" charset="0"/>
                <a:ea typeface="Cambria" panose="02040503050406030204" pitchFamily="18" charset="0"/>
              </a:rPr>
              <a:t>?</a:t>
            </a:r>
          </a:p>
          <a:p>
            <a:pPr algn="just"/>
            <a:r>
              <a:rPr lang="en-US" sz="3200" b="0" i="0" dirty="0">
                <a:solidFill>
                  <a:srgbClr val="000000"/>
                </a:solidFill>
                <a:effectLst/>
                <a:latin typeface="Cambria" panose="02040503050406030204" pitchFamily="18" charset="0"/>
                <a:ea typeface="Cambria" panose="02040503050406030204" pitchFamily="18" charset="0"/>
              </a:rPr>
              <a:t>b)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mô</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lặp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lại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của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khả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năng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xuất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mặt</a:t>
            </a:r>
            <a:r>
              <a:rPr lang="en-US" sz="3200" b="0" i="0" dirty="0">
                <a:solidFill>
                  <a:srgbClr val="000000"/>
                </a:solidFill>
                <a:effectLst/>
                <a:latin typeface="Cambria" panose="02040503050406030204" pitchFamily="18" charset="0"/>
                <a:ea typeface="Cambria" panose="02040503050406030204" pitchFamily="18" charset="0"/>
              </a:rPr>
              <a:t> 1 </a:t>
            </a:r>
            <a:r>
              <a:rPr lang="en-US" sz="3200" b="0" i="0" dirty="0" err="1">
                <a:solidFill>
                  <a:srgbClr val="000000"/>
                </a:solidFill>
                <a:effectLst/>
                <a:latin typeface="Cambria" panose="02040503050406030204" pitchFamily="18" charset="0"/>
                <a:ea typeface="Cambria" panose="02040503050406030204" pitchFamily="18" charset="0"/>
              </a:rPr>
              <a:t>chấm</a:t>
            </a:r>
            <a:r>
              <a:rPr lang="en-US" sz="3200" b="0" i="0" dirty="0">
                <a:solidFill>
                  <a:srgbClr val="000000"/>
                </a:solidFill>
                <a:effectLst/>
                <a:latin typeface="Cambria" panose="02040503050406030204" pitchFamily="18" charset="0"/>
                <a:ea typeface="Cambria" panose="02040503050406030204" pitchFamily="18" charset="0"/>
              </a:rPr>
              <a:t>” so </a:t>
            </a:r>
            <a:r>
              <a:rPr lang="en-US" sz="3200" b="0" i="0" dirty="0" err="1">
                <a:solidFill>
                  <a:srgbClr val="000000"/>
                </a:solidFill>
                <a:effectLst/>
                <a:latin typeface="Cambria" panose="02040503050406030204" pitchFamily="18" charset="0"/>
                <a:ea typeface="Cambria" panose="02040503050406030204" pitchFamily="18" charset="0"/>
              </a:rPr>
              <a:t>với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tổng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gieo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xúc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xắc</a:t>
            </a:r>
            <a:r>
              <a:rPr lang="en-US" sz="32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8153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6C275E7-66A9-CB3D-63B8-8EBB0C05700F}"/>
              </a:ext>
            </a:extLst>
          </p:cNvPr>
          <p:cNvSpPr txBox="1"/>
          <p:nvPr/>
        </p:nvSpPr>
        <p:spPr>
          <a:xfrm>
            <a:off x="839973" y="425303"/>
            <a:ext cx="10653822"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Ví dụ:</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5" name="Table 4">
            <a:extLst>
              <a:ext uri="{FF2B5EF4-FFF2-40B4-BE49-F238E27FC236}">
                <a16:creationId xmlns:a16="http://schemas.microsoft.com/office/drawing/2014/main" id="{7E2460F4-B59E-6DAA-C098-215830F93A7A}"/>
              </a:ext>
            </a:extLst>
          </p:cNvPr>
          <p:cNvGraphicFramePr>
            <a:graphicFrameLocks noGrp="1"/>
          </p:cNvGraphicFramePr>
          <p:nvPr>
            <p:extLst>
              <p:ext uri="{D42A27DB-BD31-4B8C-83A1-F6EECF244321}">
                <p14:modId xmlns:p14="http://schemas.microsoft.com/office/powerpoint/2010/main" val="1193495555"/>
              </p:ext>
            </p:extLst>
          </p:nvPr>
        </p:nvGraphicFramePr>
        <p:xfrm>
          <a:off x="593651" y="1200679"/>
          <a:ext cx="10515600" cy="1463040"/>
        </p:xfrm>
        <a:graphic>
          <a:graphicData uri="http://schemas.openxmlformats.org/drawingml/2006/table">
            <a:tbl>
              <a:tblPr/>
              <a:tblGrid>
                <a:gridCol w="2103120">
                  <a:extLst>
                    <a:ext uri="{9D8B030D-6E8A-4147-A177-3AD203B41FA5}">
                      <a16:colId xmlns:a16="http://schemas.microsoft.com/office/drawing/2014/main" val="4044310604"/>
                    </a:ext>
                  </a:extLst>
                </a:gridCol>
                <a:gridCol w="2103120">
                  <a:extLst>
                    <a:ext uri="{9D8B030D-6E8A-4147-A177-3AD203B41FA5}">
                      <a16:colId xmlns:a16="http://schemas.microsoft.com/office/drawing/2014/main" val="1799877226"/>
                    </a:ext>
                  </a:extLst>
                </a:gridCol>
                <a:gridCol w="2103120">
                  <a:extLst>
                    <a:ext uri="{9D8B030D-6E8A-4147-A177-3AD203B41FA5}">
                      <a16:colId xmlns:a16="http://schemas.microsoft.com/office/drawing/2014/main" val="2400914922"/>
                    </a:ext>
                  </a:extLst>
                </a:gridCol>
                <a:gridCol w="2103120">
                  <a:extLst>
                    <a:ext uri="{9D8B030D-6E8A-4147-A177-3AD203B41FA5}">
                      <a16:colId xmlns:a16="http://schemas.microsoft.com/office/drawing/2014/main" val="152572745"/>
                    </a:ext>
                  </a:extLst>
                </a:gridCol>
                <a:gridCol w="2103120">
                  <a:extLst>
                    <a:ext uri="{9D8B030D-6E8A-4147-A177-3AD203B41FA5}">
                      <a16:colId xmlns:a16="http://schemas.microsoft.com/office/drawing/2014/main" val="1239576150"/>
                    </a:ext>
                  </a:extLst>
                </a:gridCol>
              </a:tblGrid>
              <a:tr h="0">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Nhóm</a:t>
                      </a:r>
                      <a:endParaRPr lang="en-US" sz="28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Quét và lau sàn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Lau cửa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Kê bàn ghế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Trang trí lớp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0078057"/>
                  </a:ext>
                </a:extLst>
              </a:tr>
              <a:tr h="0">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Số</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bạn</a:t>
                      </a:r>
                      <a:endParaRPr lang="en-US" sz="28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2231036"/>
                  </a:ext>
                </a:extLst>
              </a:tr>
            </a:tbl>
          </a:graphicData>
        </a:graphic>
      </p:graphicFrame>
      <p:sp>
        <p:nvSpPr>
          <p:cNvPr id="6" name="TextBox 5">
            <a:extLst>
              <a:ext uri="{FF2B5EF4-FFF2-40B4-BE49-F238E27FC236}">
                <a16:creationId xmlns:a16="http://schemas.microsoft.com/office/drawing/2014/main" id="{66FCD5AE-39BA-C8D4-58D5-47170156F82F}"/>
              </a:ext>
            </a:extLst>
          </p:cNvPr>
          <p:cNvSpPr txBox="1"/>
          <p:nvPr/>
        </p:nvSpPr>
        <p:spPr>
          <a:xfrm>
            <a:off x="914400" y="3125972"/>
            <a:ext cx="10962167" cy="1384995"/>
          </a:xfrm>
          <a:prstGeom prst="rect">
            <a:avLst/>
          </a:prstGeom>
          <a:noFill/>
        </p:spPr>
        <p:txBody>
          <a:bodyPr wrap="square" rtlCol="0">
            <a:spAutoFit/>
          </a:bodyPr>
          <a:lstStyle/>
          <a:p>
            <a:pPr algn="just"/>
            <a:r>
              <a:rPr lang="en-US" sz="2800" b="0" i="0" dirty="0">
                <a:solidFill>
                  <a:srgbClr val="FF0066"/>
                </a:solidFill>
                <a:effectLst/>
                <a:latin typeface="Cambria" panose="02040503050406030204" pitchFamily="18" charset="0"/>
                <a:ea typeface="Cambria" panose="02040503050406030204" pitchFamily="18" charset="0"/>
              </a:rPr>
              <a:t>a) </a:t>
            </a:r>
            <a:r>
              <a:rPr lang="en-US" sz="2800" b="0" i="0" dirty="0" err="1">
                <a:solidFill>
                  <a:srgbClr val="FF0066"/>
                </a:solidFill>
                <a:effectLst/>
                <a:latin typeface="Cambria" panose="02040503050406030204" pitchFamily="18" charset="0"/>
                <a:ea typeface="Cambria" panose="02040503050406030204" pitchFamily="18" charset="0"/>
              </a:rPr>
              <a:t>Nhóm</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quét</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và</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lau</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sàn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có</a:t>
            </a:r>
            <a:r>
              <a:rPr lang="en-US" sz="2800" b="0" i="0" dirty="0">
                <a:solidFill>
                  <a:srgbClr val="FF0066"/>
                </a:solidFill>
                <a:effectLst/>
                <a:latin typeface="Cambria" panose="02040503050406030204" pitchFamily="18" charset="0"/>
                <a:ea typeface="Cambria" panose="02040503050406030204" pitchFamily="18" charset="0"/>
              </a:rPr>
              <a:t> 6 </a:t>
            </a:r>
            <a:r>
              <a:rPr lang="en-US" sz="2800" b="0" i="0" dirty="0" err="1">
                <a:solidFill>
                  <a:srgbClr val="FF0066"/>
                </a:solidFill>
                <a:effectLst/>
                <a:latin typeface="Cambria" panose="02040503050406030204" pitchFamily="18" charset="0"/>
                <a:ea typeface="Cambria" panose="02040503050406030204" pitchFamily="18" charset="0"/>
              </a:rPr>
              <a:t>bạn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nhóm</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lau</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cửa</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có</a:t>
            </a:r>
            <a:r>
              <a:rPr lang="en-US" sz="2800" b="0" i="0" dirty="0">
                <a:solidFill>
                  <a:srgbClr val="FF0066"/>
                </a:solidFill>
                <a:effectLst/>
                <a:latin typeface="Cambria" panose="02040503050406030204" pitchFamily="18" charset="0"/>
                <a:ea typeface="Cambria" panose="02040503050406030204" pitchFamily="18" charset="0"/>
              </a:rPr>
              <a:t> 5 </a:t>
            </a:r>
            <a:r>
              <a:rPr lang="en-US" sz="2800" b="0" i="0" dirty="0" err="1">
                <a:solidFill>
                  <a:srgbClr val="FF0066"/>
                </a:solidFill>
                <a:effectLst/>
                <a:latin typeface="Cambria" panose="02040503050406030204" pitchFamily="18" charset="0"/>
                <a:ea typeface="Cambria" panose="02040503050406030204" pitchFamily="18" charset="0"/>
              </a:rPr>
              <a:t>bạn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nhóm</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kê</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bàn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ghế</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có</a:t>
            </a:r>
            <a:r>
              <a:rPr lang="en-US" sz="2800" b="0" i="0" dirty="0">
                <a:solidFill>
                  <a:srgbClr val="FF0066"/>
                </a:solidFill>
                <a:effectLst/>
                <a:latin typeface="Cambria" panose="02040503050406030204" pitchFamily="18" charset="0"/>
                <a:ea typeface="Cambria" panose="02040503050406030204" pitchFamily="18" charset="0"/>
              </a:rPr>
              <a:t> 9 </a:t>
            </a:r>
            <a:r>
              <a:rPr lang="en-US" sz="2800" b="0" i="0" dirty="0" err="1">
                <a:solidFill>
                  <a:srgbClr val="FF0066"/>
                </a:solidFill>
                <a:effectLst/>
                <a:latin typeface="Cambria" panose="02040503050406030204" pitchFamily="18" charset="0"/>
                <a:ea typeface="Cambria" panose="02040503050406030204" pitchFamily="18" charset="0"/>
              </a:rPr>
              <a:t>bạn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nhóm</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trang</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trí</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lớp</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có</a:t>
            </a:r>
            <a:r>
              <a:rPr lang="en-US" sz="2800" b="0" i="0" dirty="0">
                <a:solidFill>
                  <a:srgbClr val="FF0066"/>
                </a:solidFill>
                <a:effectLst/>
                <a:latin typeface="Cambria" panose="02040503050406030204" pitchFamily="18" charset="0"/>
                <a:ea typeface="Cambria" panose="02040503050406030204" pitchFamily="18" charset="0"/>
              </a:rPr>
              <a:t> 8 </a:t>
            </a:r>
            <a:r>
              <a:rPr lang="en-US" sz="2800" b="0" i="0" dirty="0" err="1">
                <a:solidFill>
                  <a:srgbClr val="FF0066"/>
                </a:solidFill>
                <a:effectLst/>
                <a:latin typeface="Cambria" panose="02040503050406030204" pitchFamily="18" charset="0"/>
                <a:ea typeface="Cambria" panose="02040503050406030204" pitchFamily="18" charset="0"/>
              </a:rPr>
              <a:t>bạn</a:t>
            </a:r>
            <a:r>
              <a:rPr lang="en-US" sz="2800" b="0" i="0" dirty="0">
                <a:solidFill>
                  <a:srgbClr val="FF0066"/>
                </a:solidFill>
                <a:effectLst/>
                <a:latin typeface="Cambria" panose="02040503050406030204" pitchFamily="18" charset="0"/>
                <a:ea typeface="Cambria" panose="02040503050406030204" pitchFamily="18" charset="0"/>
              </a:rPr>
              <a:t>.</a:t>
            </a:r>
          </a:p>
          <a:p>
            <a:pPr algn="just"/>
            <a:r>
              <a:rPr lang="en-US" sz="2800" b="0" i="0" dirty="0" err="1">
                <a:solidFill>
                  <a:srgbClr val="FF0066"/>
                </a:solidFill>
                <a:effectLst/>
                <a:latin typeface="Cambria" panose="02040503050406030204" pitchFamily="18" charset="0"/>
                <a:ea typeface="Cambria" panose="02040503050406030204" pitchFamily="18" charset="0"/>
              </a:rPr>
              <a:t>Nhóm</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trang</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trí</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lớp</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có</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nhiều</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bạn</a:t>
            </a:r>
            <a:r>
              <a:rPr lang="en-US" sz="2800" b="0" i="0" dirty="0">
                <a:solidFill>
                  <a:srgbClr val="FF0066"/>
                </a:solidFill>
                <a:effectLst/>
                <a:latin typeface="Cambria" panose="02040503050406030204" pitchFamily="18" charset="0"/>
                <a:ea typeface="Cambria" panose="02040503050406030204" pitchFamily="18" charset="0"/>
              </a:rPr>
              <a:t> </a:t>
            </a:r>
            <a:r>
              <a:rPr lang="en-US" sz="2800" b="0" i="0" dirty="0" err="1">
                <a:solidFill>
                  <a:srgbClr val="FF0066"/>
                </a:solidFill>
                <a:effectLst/>
                <a:latin typeface="Cambria" panose="02040503050406030204" pitchFamily="18" charset="0"/>
                <a:ea typeface="Cambria" panose="02040503050406030204" pitchFamily="18" charset="0"/>
              </a:rPr>
              <a:t>nhất</a:t>
            </a:r>
            <a:r>
              <a:rPr lang="en-US" sz="2800" b="0" i="0" dirty="0">
                <a:solidFill>
                  <a:srgbClr val="FF0066"/>
                </a:solidFill>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384494A-734C-648E-86EA-B5D7E332B01E}"/>
                  </a:ext>
                </a:extLst>
              </p:cNvPr>
              <p:cNvSpPr txBox="1"/>
              <p:nvPr/>
            </p:nvSpPr>
            <p:spPr>
              <a:xfrm>
                <a:off x="893135" y="4720856"/>
                <a:ext cx="10962167" cy="1170641"/>
              </a:xfrm>
              <a:prstGeom prst="rect">
                <a:avLst/>
              </a:prstGeom>
              <a:noFill/>
            </p:spPr>
            <p:txBody>
              <a:bodyPr wrap="square" rtlCol="0">
                <a:spAutoFit/>
              </a:bodyPr>
              <a:lstStyle/>
              <a:p>
                <a:pPr algn="just"/>
                <a:r>
                  <a:rPr lang="en-US" sz="2800" dirty="0">
                    <a:solidFill>
                      <a:srgbClr val="FF0066"/>
                    </a:solidFill>
                    <a:latin typeface="Cambria" panose="02040503050406030204" pitchFamily="18" charset="0"/>
                    <a:ea typeface="Cambria" panose="02040503050406030204" pitchFamily="18" charset="0"/>
                  </a:rPr>
                  <a:t>b) </a:t>
                </a:r>
                <a:r>
                  <a:rPr lang="en-US" sz="2800" dirty="0" err="1">
                    <a:solidFill>
                      <a:srgbClr val="FF0066"/>
                    </a:solidFill>
                    <a:latin typeface="Cambria" panose="02040503050406030204" pitchFamily="18" charset="0"/>
                    <a:ea typeface="Cambria" panose="02040503050406030204" pitchFamily="18" charset="0"/>
                  </a:rPr>
                  <a:t>Tỉ</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số</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mô</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tả</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số</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lần</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lặp</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lại</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của</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khả</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năng</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xuất</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hiện</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mặt</a:t>
                </a:r>
                <a:r>
                  <a:rPr lang="en-US" sz="2800" dirty="0">
                    <a:solidFill>
                      <a:srgbClr val="FF0066"/>
                    </a:solidFill>
                    <a:latin typeface="Cambria" panose="02040503050406030204" pitchFamily="18" charset="0"/>
                    <a:ea typeface="Cambria" panose="02040503050406030204" pitchFamily="18" charset="0"/>
                  </a:rPr>
                  <a:t> 1 </a:t>
                </a:r>
                <a:r>
                  <a:rPr lang="en-US" sz="2800" dirty="0" err="1">
                    <a:solidFill>
                      <a:srgbClr val="FF0066"/>
                    </a:solidFill>
                    <a:latin typeface="Cambria" panose="02040503050406030204" pitchFamily="18" charset="0"/>
                    <a:ea typeface="Cambria" panose="02040503050406030204" pitchFamily="18" charset="0"/>
                  </a:rPr>
                  <a:t>chấm</a:t>
                </a:r>
                <a:r>
                  <a:rPr lang="en-US" sz="2800" dirty="0">
                    <a:solidFill>
                      <a:srgbClr val="FF0066"/>
                    </a:solidFill>
                    <a:latin typeface="Cambria" panose="02040503050406030204" pitchFamily="18" charset="0"/>
                    <a:ea typeface="Cambria" panose="02040503050406030204" pitchFamily="18" charset="0"/>
                  </a:rPr>
                  <a:t>” so </a:t>
                </a:r>
                <a:r>
                  <a:rPr lang="en-US" sz="2800" dirty="0" err="1">
                    <a:solidFill>
                      <a:srgbClr val="FF0066"/>
                    </a:solidFill>
                    <a:latin typeface="Cambria" panose="02040503050406030204" pitchFamily="18" charset="0"/>
                    <a:ea typeface="Cambria" panose="02040503050406030204" pitchFamily="18" charset="0"/>
                  </a:rPr>
                  <a:t>với</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tổng</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số</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lần</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gieo</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xúc</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xắc</a:t>
                </a:r>
                <a:r>
                  <a:rPr lang="en-US" sz="2800" dirty="0">
                    <a:solidFill>
                      <a:srgbClr val="FF0066"/>
                    </a:solidFill>
                    <a:latin typeface="Cambria" panose="02040503050406030204" pitchFamily="18" charset="0"/>
                    <a:ea typeface="Cambria" panose="02040503050406030204" pitchFamily="18" charset="0"/>
                  </a:rPr>
                  <a:t> </a:t>
                </a:r>
                <a:r>
                  <a:rPr lang="en-US" sz="2800" dirty="0" err="1">
                    <a:solidFill>
                      <a:srgbClr val="FF0066"/>
                    </a:solidFill>
                    <a:latin typeface="Cambria" panose="02040503050406030204" pitchFamily="18" charset="0"/>
                    <a:ea typeface="Cambria" panose="02040503050406030204" pitchFamily="18" charset="0"/>
                  </a:rPr>
                  <a:t>là</a:t>
                </a:r>
                <a:r>
                  <a:rPr lang="en-US" sz="2800" dirty="0">
                    <a:solidFill>
                      <a:srgbClr val="FF0066"/>
                    </a:solidFill>
                    <a:latin typeface="Cambria" panose="02040503050406030204" pitchFamily="18" charset="0"/>
                    <a:ea typeface="Cambria" panose="02040503050406030204" pitchFamily="18" charset="0"/>
                  </a:rPr>
                  <a:t>: </a:t>
                </a:r>
                <a14:m>
                  <m:oMath xmlns:m="http://schemas.openxmlformats.org/officeDocument/2006/math">
                    <m:f>
                      <m:fPr>
                        <m:ctrlPr>
                          <a:rPr lang="en-US" sz="2800" i="1" smtClean="0">
                            <a:solidFill>
                              <a:srgbClr val="FF0066"/>
                            </a:solidFill>
                            <a:latin typeface="Cambria Math" panose="02040503050406030204" pitchFamily="18" charset="0"/>
                            <a:ea typeface="Cambria" panose="02040503050406030204" pitchFamily="18" charset="0"/>
                          </a:rPr>
                        </m:ctrlPr>
                      </m:fPr>
                      <m:num>
                        <m:r>
                          <a:rPr lang="en-US" sz="2800" b="0" i="1" smtClean="0">
                            <a:solidFill>
                              <a:srgbClr val="FF0066"/>
                            </a:solidFill>
                            <a:latin typeface="Cambria Math" panose="02040503050406030204" pitchFamily="18" charset="0"/>
                            <a:ea typeface="Cambria" panose="02040503050406030204" pitchFamily="18" charset="0"/>
                          </a:rPr>
                          <m:t>3</m:t>
                        </m:r>
                      </m:num>
                      <m:den>
                        <m:r>
                          <a:rPr lang="en-US" sz="2800" b="0" i="1" smtClean="0">
                            <a:solidFill>
                              <a:srgbClr val="FF0066"/>
                            </a:solidFill>
                            <a:latin typeface="Cambria Math" panose="02040503050406030204" pitchFamily="18" charset="0"/>
                            <a:ea typeface="Cambria" panose="02040503050406030204" pitchFamily="18" charset="0"/>
                          </a:rPr>
                          <m:t>14</m:t>
                        </m:r>
                      </m:den>
                    </m:f>
                  </m:oMath>
                </a14:m>
                <a:endParaRPr lang="en-US" sz="2800" b="0" i="0" dirty="0">
                  <a:solidFill>
                    <a:srgbClr val="FF0066"/>
                  </a:solidFill>
                  <a:effectLst/>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5384494A-734C-648E-86EA-B5D7E332B01E}"/>
                  </a:ext>
                </a:extLst>
              </p:cNvPr>
              <p:cNvSpPr txBox="1">
                <a:spLocks noRot="1" noChangeAspect="1" noMove="1" noResize="1" noEditPoints="1" noAdjustHandles="1" noChangeArrowheads="1" noChangeShapeType="1" noTextEdit="1"/>
              </p:cNvSpPr>
              <p:nvPr/>
            </p:nvSpPr>
            <p:spPr>
              <a:xfrm>
                <a:off x="893135" y="4720856"/>
                <a:ext cx="10962167" cy="1170641"/>
              </a:xfrm>
              <a:prstGeom prst="rect">
                <a:avLst/>
              </a:prstGeom>
              <a:blipFill>
                <a:blip r:embed="rId3"/>
                <a:stretch>
                  <a:fillRect l="-1168" t="-5208" r="-1112" b="-2083"/>
                </a:stretch>
              </a:blipFill>
            </p:spPr>
            <p:txBody>
              <a:bodyPr/>
              <a:lstStyle/>
              <a:p>
                <a:r>
                  <a:rPr lang="en-US">
                    <a:noFill/>
                  </a:rPr>
                  <a:t> </a:t>
                </a:r>
              </a:p>
            </p:txBody>
          </p:sp>
        </mc:Fallback>
      </mc:AlternateContent>
    </p:spTree>
    <p:extLst>
      <p:ext uri="{BB962C8B-B14F-4D97-AF65-F5344CB8AC3E}">
        <p14:creationId xmlns:p14="http://schemas.microsoft.com/office/powerpoint/2010/main" val="755613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17F75FE-F80E-F8FF-87B2-02A548D9A6B2}"/>
              </a:ext>
            </a:extLst>
          </p:cNvPr>
          <p:cNvSpPr txBox="1"/>
          <p:nvPr/>
        </p:nvSpPr>
        <p:spPr>
          <a:xfrm>
            <a:off x="825106" y="345227"/>
            <a:ext cx="10785647" cy="2246769"/>
          </a:xfrm>
          <a:prstGeom prst="rect">
            <a:avLst/>
          </a:prstGeom>
          <a:noFill/>
        </p:spPr>
        <p:txBody>
          <a:bodyPr wrap="square" rtlCol="0">
            <a:spAutoFit/>
          </a:bodyPr>
          <a:lstStyle/>
          <a:p>
            <a:pPr lvl="0" algn="just">
              <a:buClr>
                <a:srgbClr val="FF0000"/>
              </a:buClr>
            </a:pPr>
            <a:r>
              <a:rPr lang="vi-VN" sz="2800" b="1" dirty="0">
                <a:solidFill>
                  <a:prstClr val="black"/>
                </a:solidFill>
              </a:rPr>
              <a:t>Dự án “Đổi đồ cũ lấy cây xanh".</a:t>
            </a:r>
          </a:p>
          <a:p>
            <a:pPr lvl="0" algn="just">
              <a:buClr>
                <a:srgbClr val="FF0000"/>
              </a:buClr>
            </a:pPr>
            <a:r>
              <a:rPr lang="vi-VN" sz="2800" dirty="0">
                <a:solidFill>
                  <a:prstClr val="black"/>
                </a:solidFill>
              </a:rPr>
              <a:t>Theo kế hoạch, lớp sẽ tiếp nhận quần áo mùa hè để tặng cho các bạn cùng độ tuổi và những quyển lịch cũ để tái sử dụng làm sách chữ nổi cho người khiếm thị.</a:t>
            </a:r>
          </a:p>
          <a:p>
            <a:pPr lvl="0" algn="just">
              <a:buClr>
                <a:srgbClr val="FF0000"/>
              </a:buClr>
            </a:pPr>
            <a:r>
              <a:rPr lang="vi-VN" sz="2800" i="1" dirty="0">
                <a:solidFill>
                  <a:prstClr val="black"/>
                </a:solidFill>
              </a:rPr>
              <a:t>Dự án sẽ đổi quần áo và lịch để lấy các chậu cây giống như sau:</a:t>
            </a:r>
            <a:endParaRPr kumimoji="0" lang="en-US" sz="2800" b="0" i="1" u="none" strike="noStrike" kern="1200" cap="none" spc="0" normalizeH="0" baseline="0" noProof="0" dirty="0">
              <a:ln>
                <a:noFill/>
              </a:ln>
              <a:solidFill>
                <a:prstClr val="black"/>
              </a:solidFill>
              <a:effectLst/>
              <a:uLnTx/>
              <a:uFillTx/>
              <a:latin typeface="Aptos" panose="02110004020202020204"/>
            </a:endParaRPr>
          </a:p>
        </p:txBody>
      </p:sp>
      <p:grpSp>
        <p:nvGrpSpPr>
          <p:cNvPr id="6" name="Group 5">
            <a:extLst>
              <a:ext uri="{FF2B5EF4-FFF2-40B4-BE49-F238E27FC236}">
                <a16:creationId xmlns:a16="http://schemas.microsoft.com/office/drawing/2014/main" id="{7628BC2D-A08A-777B-6AD3-7BC25307E562}"/>
              </a:ext>
            </a:extLst>
          </p:cNvPr>
          <p:cNvGrpSpPr/>
          <p:nvPr/>
        </p:nvGrpSpPr>
        <p:grpSpPr>
          <a:xfrm>
            <a:off x="61898" y="96283"/>
            <a:ext cx="1099279" cy="865632"/>
            <a:chOff x="1398928" y="934998"/>
            <a:chExt cx="1072546" cy="844581"/>
          </a:xfrm>
        </p:grpSpPr>
        <p:sp>
          <p:nvSpPr>
            <p:cNvPr id="7" name="Oval 6">
              <a:extLst>
                <a:ext uri="{FF2B5EF4-FFF2-40B4-BE49-F238E27FC236}">
                  <a16:creationId xmlns:a16="http://schemas.microsoft.com/office/drawing/2014/main" id="{0B829AFC-22D8-0392-F22C-06DC2738F28A}"/>
                </a:ext>
              </a:extLst>
            </p:cNvPr>
            <p:cNvSpPr/>
            <p:nvPr/>
          </p:nvSpPr>
          <p:spPr>
            <a:xfrm>
              <a:off x="1398928" y="934998"/>
              <a:ext cx="832664" cy="84458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D8FE86B8-2B0B-445B-A321-5F6F8CFBD249}"/>
                </a:ext>
              </a:extLst>
            </p:cNvPr>
            <p:cNvSpPr txBox="1"/>
            <p:nvPr/>
          </p:nvSpPr>
          <p:spPr>
            <a:xfrm>
              <a:off x="1638810" y="1102041"/>
              <a:ext cx="832664" cy="5104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VN-Gretoon" panose="02040603050506020204" pitchFamily="18" charset="0"/>
                  <a:ea typeface="+mn-ea"/>
                  <a:cs typeface="+mn-cs"/>
                </a:rPr>
                <a:t>2</a:t>
              </a:r>
              <a:endParaRPr kumimoji="0" lang="vi-VN"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aphicFrame>
        <p:nvGraphicFramePr>
          <p:cNvPr id="2" name="Table 1">
            <a:extLst>
              <a:ext uri="{FF2B5EF4-FFF2-40B4-BE49-F238E27FC236}">
                <a16:creationId xmlns:a16="http://schemas.microsoft.com/office/drawing/2014/main" id="{A63E1DCD-0619-27EE-64C4-A7953AF915DB}"/>
              </a:ext>
            </a:extLst>
          </p:cNvPr>
          <p:cNvGraphicFramePr>
            <a:graphicFrameLocks noGrp="1"/>
          </p:cNvGraphicFramePr>
          <p:nvPr>
            <p:extLst>
              <p:ext uri="{D42A27DB-BD31-4B8C-83A1-F6EECF244321}">
                <p14:modId xmlns:p14="http://schemas.microsoft.com/office/powerpoint/2010/main" val="1690724518"/>
              </p:ext>
            </p:extLst>
          </p:nvPr>
        </p:nvGraphicFramePr>
        <p:xfrm>
          <a:off x="731875" y="3018846"/>
          <a:ext cx="10515600" cy="1036320"/>
        </p:xfrm>
        <a:graphic>
          <a:graphicData uri="http://schemas.openxmlformats.org/drawingml/2006/table">
            <a:tbl>
              <a:tblPr/>
              <a:tblGrid>
                <a:gridCol w="2628900">
                  <a:extLst>
                    <a:ext uri="{9D8B030D-6E8A-4147-A177-3AD203B41FA5}">
                      <a16:colId xmlns:a16="http://schemas.microsoft.com/office/drawing/2014/main" val="544632725"/>
                    </a:ext>
                  </a:extLst>
                </a:gridCol>
                <a:gridCol w="2628900">
                  <a:extLst>
                    <a:ext uri="{9D8B030D-6E8A-4147-A177-3AD203B41FA5}">
                      <a16:colId xmlns:a16="http://schemas.microsoft.com/office/drawing/2014/main" val="4079014080"/>
                    </a:ext>
                  </a:extLst>
                </a:gridCol>
                <a:gridCol w="2628900">
                  <a:extLst>
                    <a:ext uri="{9D8B030D-6E8A-4147-A177-3AD203B41FA5}">
                      <a16:colId xmlns:a16="http://schemas.microsoft.com/office/drawing/2014/main" val="3645952089"/>
                    </a:ext>
                  </a:extLst>
                </a:gridCol>
                <a:gridCol w="2628900">
                  <a:extLst>
                    <a:ext uri="{9D8B030D-6E8A-4147-A177-3AD203B41FA5}">
                      <a16:colId xmlns:a16="http://schemas.microsoft.com/office/drawing/2014/main" val="275941666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Đồ vật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2 </a:t>
                      </a:r>
                      <a:r>
                        <a:rPr lang="en-US" sz="2800" dirty="0" err="1">
                          <a:solidFill>
                            <a:srgbClr val="000000"/>
                          </a:solidFill>
                          <a:effectLst/>
                          <a:latin typeface="Cambria" panose="02040503050406030204" pitchFamily="18" charset="0"/>
                          <a:ea typeface="Cambria" panose="02040503050406030204" pitchFamily="18" charset="0"/>
                        </a:rPr>
                        <a:t>chiếc</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áo</a:t>
                      </a:r>
                      <a:endParaRPr lang="en-US" sz="28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 chiếc quần dài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 quyển lịch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6343746"/>
                  </a:ext>
                </a:extLst>
              </a:tr>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 cây cà chua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 cây chà là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1 cây bơ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679557"/>
                  </a:ext>
                </a:extLst>
              </a:tr>
            </a:tbl>
          </a:graphicData>
        </a:graphic>
      </p:graphicFrame>
    </p:spTree>
    <p:extLst>
      <p:ext uri="{BB962C8B-B14F-4D97-AF65-F5344CB8AC3E}">
        <p14:creationId xmlns:p14="http://schemas.microsoft.com/office/powerpoint/2010/main" val="446154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17F75FE-F80E-F8FF-87B2-02A548D9A6B2}"/>
              </a:ext>
            </a:extLst>
          </p:cNvPr>
          <p:cNvSpPr txBox="1"/>
          <p:nvPr/>
        </p:nvSpPr>
        <p:spPr>
          <a:xfrm>
            <a:off x="708147" y="409023"/>
            <a:ext cx="10785647" cy="1384995"/>
          </a:xfrm>
          <a:prstGeom prst="rect">
            <a:avLst/>
          </a:prstGeom>
          <a:noFill/>
        </p:spPr>
        <p:txBody>
          <a:bodyPr wrap="square" rtlCol="0">
            <a:spAutoFit/>
          </a:bodyPr>
          <a:lstStyle/>
          <a:p>
            <a:pPr lvl="0" algn="just">
              <a:buClr>
                <a:srgbClr val="FF0000"/>
              </a:buClr>
            </a:pPr>
            <a:r>
              <a:rPr lang="vi-VN" sz="2800" b="1" dirty="0">
                <a:solidFill>
                  <a:prstClr val="black"/>
                </a:solidFill>
                <a:latin typeface="Cambria" panose="02040503050406030204" pitchFamily="18" charset="0"/>
                <a:ea typeface="Cambria" panose="02040503050406030204" pitchFamily="18" charset="0"/>
              </a:rPr>
              <a:t>Trước hết, hãy phân loại những đồ vật do các thành viên trong lớp mình tự quyên góp và tính số cây mà các bạn đổi được nhé. Đừng quên ghi lại kết quả vào bảng dưới đây.</a:t>
            </a:r>
            <a:endPar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6AF14CAC-D15D-1DCE-BB5C-7D053B1A648D}"/>
              </a:ext>
            </a:extLst>
          </p:cNvPr>
          <p:cNvGraphicFramePr>
            <a:graphicFrameLocks noGrp="1"/>
          </p:cNvGraphicFramePr>
          <p:nvPr>
            <p:extLst>
              <p:ext uri="{D42A27DB-BD31-4B8C-83A1-F6EECF244321}">
                <p14:modId xmlns:p14="http://schemas.microsoft.com/office/powerpoint/2010/main" val="915214151"/>
              </p:ext>
            </p:extLst>
          </p:nvPr>
        </p:nvGraphicFramePr>
        <p:xfrm>
          <a:off x="699977" y="1946020"/>
          <a:ext cx="10515600" cy="1645920"/>
        </p:xfrm>
        <a:graphic>
          <a:graphicData uri="http://schemas.openxmlformats.org/drawingml/2006/table">
            <a:tbl>
              <a:tblPr/>
              <a:tblGrid>
                <a:gridCol w="3297865">
                  <a:extLst>
                    <a:ext uri="{9D8B030D-6E8A-4147-A177-3AD203B41FA5}">
                      <a16:colId xmlns:a16="http://schemas.microsoft.com/office/drawing/2014/main" val="2394778636"/>
                    </a:ext>
                  </a:extLst>
                </a:gridCol>
                <a:gridCol w="1959935">
                  <a:extLst>
                    <a:ext uri="{9D8B030D-6E8A-4147-A177-3AD203B41FA5}">
                      <a16:colId xmlns:a16="http://schemas.microsoft.com/office/drawing/2014/main" val="2029649049"/>
                    </a:ext>
                  </a:extLst>
                </a:gridCol>
                <a:gridCol w="2628900">
                  <a:extLst>
                    <a:ext uri="{9D8B030D-6E8A-4147-A177-3AD203B41FA5}">
                      <a16:colId xmlns:a16="http://schemas.microsoft.com/office/drawing/2014/main" val="1674461256"/>
                    </a:ext>
                  </a:extLst>
                </a:gridCol>
                <a:gridCol w="2628900">
                  <a:extLst>
                    <a:ext uri="{9D8B030D-6E8A-4147-A177-3AD203B41FA5}">
                      <a16:colId xmlns:a16="http://schemas.microsoft.com/office/drawing/2014/main" val="2133572421"/>
                    </a:ext>
                  </a:extLst>
                </a:gridCol>
              </a:tblGrid>
              <a:tr h="0">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Đồ</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vật</a:t>
                      </a:r>
                      <a:endParaRPr lang="en-US" sz="32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Áo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Quần dài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Lịch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73794697"/>
                  </a:ext>
                </a:extLst>
              </a:tr>
              <a:tr h="0">
                <a:tc>
                  <a:txBody>
                    <a:bodyPr/>
                    <a:lstStyle/>
                    <a:p>
                      <a:pPr algn="ctr"/>
                      <a:r>
                        <a:rPr lang="vi-VN" sz="3200">
                          <a:solidFill>
                            <a:srgbClr val="000000"/>
                          </a:solidFill>
                          <a:effectLst/>
                          <a:latin typeface="Cambria" panose="02040503050406030204" pitchFamily="18" charset="0"/>
                          <a:ea typeface="Cambria" panose="02040503050406030204" pitchFamily="18" charset="0"/>
                        </a:rPr>
                        <a:t>Số lượng đồ vật quyên góp được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56488605"/>
                  </a:ext>
                </a:extLst>
              </a:tr>
            </a:tbl>
          </a:graphicData>
        </a:graphic>
      </p:graphicFrame>
      <p:pic>
        <p:nvPicPr>
          <p:cNvPr id="5" name="Picture 4">
            <a:extLst>
              <a:ext uri="{FF2B5EF4-FFF2-40B4-BE49-F238E27FC236}">
                <a16:creationId xmlns:a16="http://schemas.microsoft.com/office/drawing/2014/main" id="{56E2A24C-0304-DB20-EF67-A9F559D1C1DB}"/>
              </a:ext>
            </a:extLst>
          </p:cNvPr>
          <p:cNvPicPr>
            <a:picLocks noChangeAspect="1"/>
          </p:cNvPicPr>
          <p:nvPr/>
        </p:nvPicPr>
        <p:blipFill>
          <a:blip r:embed="rId3"/>
          <a:stretch>
            <a:fillRect/>
          </a:stretch>
        </p:blipFill>
        <p:spPr>
          <a:xfrm>
            <a:off x="3508743" y="3727376"/>
            <a:ext cx="5624181" cy="2746079"/>
          </a:xfrm>
          <a:prstGeom prst="rect">
            <a:avLst/>
          </a:prstGeom>
        </p:spPr>
      </p:pic>
    </p:spTree>
    <p:extLst>
      <p:ext uri="{BB962C8B-B14F-4D97-AF65-F5344CB8AC3E}">
        <p14:creationId xmlns:p14="http://schemas.microsoft.com/office/powerpoint/2010/main" val="875396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17F75FE-F80E-F8FF-87B2-02A548D9A6B2}"/>
              </a:ext>
            </a:extLst>
          </p:cNvPr>
          <p:cNvSpPr txBox="1"/>
          <p:nvPr/>
        </p:nvSpPr>
        <p:spPr>
          <a:xfrm>
            <a:off x="782575" y="1195832"/>
            <a:ext cx="10785647" cy="3970318"/>
          </a:xfrm>
          <a:prstGeom prst="rect">
            <a:avLst/>
          </a:prstGeom>
          <a:noFill/>
        </p:spPr>
        <p:txBody>
          <a:bodyPr wrap="square" rtlCol="0">
            <a:spAutoFit/>
          </a:bodyPr>
          <a:lstStyle/>
          <a:p>
            <a:pPr lvl="0" algn="just">
              <a:buClr>
                <a:srgbClr val="FF0000"/>
              </a:buClr>
            </a:pPr>
            <a:r>
              <a:rPr lang="vi-VN" sz="3600" b="1" dirty="0">
                <a:solidFill>
                  <a:prstClr val="black"/>
                </a:solidFill>
                <a:latin typeface="Cambria" panose="02040503050406030204" pitchFamily="18" charset="0"/>
                <a:ea typeface="Cambria" panose="02040503050406030204" pitchFamily="18" charset="0"/>
              </a:rPr>
              <a:t>Dựa vào bảng số liệu, hãy cho biết chúng mình quyên góp được bao nhiêu đồ vật mỗi loại và tính toán số cây cà chua, chà là, bơ để đổi cho các bạn trong lớp nhé!</a:t>
            </a:r>
          </a:p>
          <a:p>
            <a:pPr lvl="0" algn="just">
              <a:buClr>
                <a:srgbClr val="FF0000"/>
              </a:buClr>
            </a:pPr>
            <a:r>
              <a:rPr lang="vi-VN" sz="3600" b="1" i="1" dirty="0">
                <a:solidFill>
                  <a:prstClr val="black"/>
                </a:solidFill>
                <a:latin typeface="Cambria" panose="02040503050406030204" pitchFamily="18" charset="0"/>
                <a:ea typeface="Cambria" panose="02040503050406030204" pitchFamily="18" charset="0"/>
              </a:rPr>
              <a:t>Chúng mình đừng quên bọc gói các đồ vật đó và nhờ thầy cô, bố mẹ chuyển giúp đến những người cần nhé!</a:t>
            </a:r>
            <a:endParaRPr kumimoji="0" lang="en-US" sz="3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14969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FBFA8D8-5AAC-4B00-391B-BBB98BE32369}"/>
              </a:ext>
            </a:extLst>
          </p:cNvPr>
          <p:cNvPicPr>
            <a:picLocks noChangeAspect="1"/>
          </p:cNvPicPr>
          <p:nvPr/>
        </p:nvPicPr>
        <p:blipFill rotWithShape="1">
          <a:blip r:embed="rId2"/>
          <a:srcRect l="3110" t="232" b="8848"/>
          <a:stretch/>
        </p:blipFill>
        <p:spPr>
          <a:xfrm>
            <a:off x="0" y="0"/>
            <a:ext cx="12191999" cy="6858000"/>
          </a:xfrm>
          <a:prstGeom prst="rect">
            <a:avLst/>
          </a:prstGeom>
        </p:spPr>
      </p:pic>
      <p:sp>
        <p:nvSpPr>
          <p:cNvPr id="15" name="Rectangle: Rounded Corners 14">
            <a:extLst>
              <a:ext uri="{FF2B5EF4-FFF2-40B4-BE49-F238E27FC236}">
                <a16:creationId xmlns:a16="http://schemas.microsoft.com/office/drawing/2014/main" id="{47564838-B0D9-1282-4F04-67302282D07C}"/>
              </a:ext>
            </a:extLst>
          </p:cNvPr>
          <p:cNvSpPr/>
          <p:nvPr/>
        </p:nvSpPr>
        <p:spPr>
          <a:xfrm>
            <a:off x="307759" y="236813"/>
            <a:ext cx="11576482" cy="6341540"/>
          </a:xfrm>
          <a:prstGeom prst="roundRect">
            <a:avLst>
              <a:gd name="adj" fmla="val 6681"/>
            </a:avLst>
          </a:prstGeom>
          <a:solidFill>
            <a:schemeClr val="bg1">
              <a:alpha val="87000"/>
            </a:schemeClr>
          </a:solidFill>
          <a:ln w="38100">
            <a:solidFill>
              <a:schemeClr val="accent6">
                <a:lumMod val="50000"/>
                <a:alpha val="7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6C275E7-66A9-CB3D-63B8-8EBB0C05700F}"/>
              </a:ext>
            </a:extLst>
          </p:cNvPr>
          <p:cNvSpPr txBox="1"/>
          <p:nvPr/>
        </p:nvSpPr>
        <p:spPr>
          <a:xfrm>
            <a:off x="839973" y="425303"/>
            <a:ext cx="1065382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Ví dụ:</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aphicFrame>
        <p:nvGraphicFramePr>
          <p:cNvPr id="2" name="Table 1">
            <a:extLst>
              <a:ext uri="{FF2B5EF4-FFF2-40B4-BE49-F238E27FC236}">
                <a16:creationId xmlns:a16="http://schemas.microsoft.com/office/drawing/2014/main" id="{BAB9B581-280F-31E7-7E6B-B13721ADB15B}"/>
              </a:ext>
            </a:extLst>
          </p:cNvPr>
          <p:cNvGraphicFramePr>
            <a:graphicFrameLocks noGrp="1"/>
          </p:cNvGraphicFramePr>
          <p:nvPr>
            <p:extLst>
              <p:ext uri="{D42A27DB-BD31-4B8C-83A1-F6EECF244321}">
                <p14:modId xmlns:p14="http://schemas.microsoft.com/office/powerpoint/2010/main" val="2107170586"/>
              </p:ext>
            </p:extLst>
          </p:nvPr>
        </p:nvGraphicFramePr>
        <p:xfrm>
          <a:off x="901995" y="1382495"/>
          <a:ext cx="10515600" cy="1463040"/>
        </p:xfrm>
        <a:graphic>
          <a:graphicData uri="http://schemas.openxmlformats.org/drawingml/2006/table">
            <a:tbl>
              <a:tblPr/>
              <a:tblGrid>
                <a:gridCol w="3584945">
                  <a:extLst>
                    <a:ext uri="{9D8B030D-6E8A-4147-A177-3AD203B41FA5}">
                      <a16:colId xmlns:a16="http://schemas.microsoft.com/office/drawing/2014/main" val="1078839377"/>
                    </a:ext>
                  </a:extLst>
                </a:gridCol>
                <a:gridCol w="2073348">
                  <a:extLst>
                    <a:ext uri="{9D8B030D-6E8A-4147-A177-3AD203B41FA5}">
                      <a16:colId xmlns:a16="http://schemas.microsoft.com/office/drawing/2014/main" val="2441964392"/>
                    </a:ext>
                  </a:extLst>
                </a:gridCol>
                <a:gridCol w="2583712">
                  <a:extLst>
                    <a:ext uri="{9D8B030D-6E8A-4147-A177-3AD203B41FA5}">
                      <a16:colId xmlns:a16="http://schemas.microsoft.com/office/drawing/2014/main" val="1796124191"/>
                    </a:ext>
                  </a:extLst>
                </a:gridCol>
                <a:gridCol w="2273595">
                  <a:extLst>
                    <a:ext uri="{9D8B030D-6E8A-4147-A177-3AD203B41FA5}">
                      <a16:colId xmlns:a16="http://schemas.microsoft.com/office/drawing/2014/main" val="2009914662"/>
                    </a:ext>
                  </a:extLst>
                </a:gridCol>
              </a:tblGrid>
              <a:tr h="0">
                <a:tc>
                  <a:txBody>
                    <a:bodyPr/>
                    <a:lstStyle/>
                    <a:p>
                      <a:pPr algn="ctr"/>
                      <a:r>
                        <a:rPr lang="en-US" sz="2800">
                          <a:solidFill>
                            <a:srgbClr val="000000"/>
                          </a:solidFill>
                          <a:effectLst/>
                          <a:latin typeface="Cambria" panose="02040503050406030204" pitchFamily="18" charset="0"/>
                          <a:ea typeface="Cambria" panose="02040503050406030204" pitchFamily="18" charset="0"/>
                        </a:rPr>
                        <a:t>Đồ vật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Áo</a:t>
                      </a:r>
                      <a:endParaRPr lang="en-US" sz="28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Quần dài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Lịch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515586"/>
                  </a:ext>
                </a:extLst>
              </a:tr>
              <a:tr h="0">
                <a:tc>
                  <a:txBody>
                    <a:bodyPr/>
                    <a:lstStyle/>
                    <a:p>
                      <a:pPr algn="ctr"/>
                      <a:r>
                        <a:rPr lang="vi-VN" sz="2800">
                          <a:solidFill>
                            <a:srgbClr val="000000"/>
                          </a:solidFill>
                          <a:effectLst/>
                          <a:latin typeface="Cambria" panose="02040503050406030204" pitchFamily="18" charset="0"/>
                          <a:ea typeface="Cambria" panose="02040503050406030204" pitchFamily="18" charset="0"/>
                        </a:rPr>
                        <a:t>Số lượng đồ vật quyên góp được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2458130"/>
                  </a:ext>
                </a:extLst>
              </a:tr>
            </a:tbl>
          </a:graphicData>
        </a:graphic>
      </p:graphicFrame>
      <p:sp>
        <p:nvSpPr>
          <p:cNvPr id="4" name="TextBox 3">
            <a:extLst>
              <a:ext uri="{FF2B5EF4-FFF2-40B4-BE49-F238E27FC236}">
                <a16:creationId xmlns:a16="http://schemas.microsoft.com/office/drawing/2014/main" id="{05CC3BCA-8A76-13B1-E922-08CFC92EDB05}"/>
              </a:ext>
            </a:extLst>
          </p:cNvPr>
          <p:cNvSpPr txBox="1"/>
          <p:nvPr/>
        </p:nvSpPr>
        <p:spPr>
          <a:xfrm>
            <a:off x="914400" y="3125972"/>
            <a:ext cx="10962167" cy="1815882"/>
          </a:xfrm>
          <a:prstGeom prst="rect">
            <a:avLst/>
          </a:prstGeom>
          <a:noFill/>
        </p:spPr>
        <p:txBody>
          <a:bodyPr wrap="square" rtlCol="0">
            <a:spAutoFit/>
          </a:bodyPr>
          <a:lstStyle/>
          <a:p>
            <a:pPr algn="just"/>
            <a:r>
              <a:rPr lang="vi-VN" sz="2800" dirty="0">
                <a:solidFill>
                  <a:srgbClr val="FF0066"/>
                </a:solidFill>
                <a:latin typeface="Cambria" panose="02040503050406030204" pitchFamily="18" charset="0"/>
                <a:ea typeface="Cambria" panose="02040503050406030204" pitchFamily="18" charset="0"/>
              </a:rPr>
              <a:t>Lớp quên góp được 24 chiếc áo; 10 chiếc quần dài; 12 quyển lịch.</a:t>
            </a:r>
          </a:p>
          <a:p>
            <a:pPr algn="just"/>
            <a:r>
              <a:rPr lang="vi-VN" sz="2800" dirty="0">
                <a:solidFill>
                  <a:srgbClr val="FF0066"/>
                </a:solidFill>
                <a:latin typeface="Cambria" panose="02040503050406030204" pitchFamily="18" charset="0"/>
                <a:ea typeface="Cambria" panose="02040503050406030204" pitchFamily="18" charset="0"/>
              </a:rPr>
              <a:t>Số cây cà chua đã đổi là: 24 : 2 = 12 (cây)</a:t>
            </a:r>
          </a:p>
          <a:p>
            <a:pPr algn="just"/>
            <a:r>
              <a:rPr lang="vi-VN" sz="2800" dirty="0">
                <a:solidFill>
                  <a:srgbClr val="FF0066"/>
                </a:solidFill>
                <a:latin typeface="Cambria" panose="02040503050406030204" pitchFamily="18" charset="0"/>
                <a:ea typeface="Cambria" panose="02040503050406030204" pitchFamily="18" charset="0"/>
              </a:rPr>
              <a:t>Số cây chà là đã đổi là: 10 : 1 = 10 (cây)</a:t>
            </a:r>
          </a:p>
          <a:p>
            <a:pPr algn="just"/>
            <a:r>
              <a:rPr lang="vi-VN" sz="2800" dirty="0">
                <a:solidFill>
                  <a:srgbClr val="FF0066"/>
                </a:solidFill>
                <a:latin typeface="Cambria" panose="02040503050406030204" pitchFamily="18" charset="0"/>
                <a:ea typeface="Cambria" panose="02040503050406030204" pitchFamily="18" charset="0"/>
              </a:rPr>
              <a:t>Số cây bơ đã đổi là: 12 : 2 = 6 (cây)</a:t>
            </a:r>
            <a:endParaRPr lang="en-US" sz="2800" b="0" i="0" dirty="0">
              <a:solidFill>
                <a:srgbClr val="FF0066"/>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225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down)">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4307</TotalTime>
  <Words>609</Words>
  <Application>Microsoft Office PowerPoint</Application>
  <PresentationFormat>Widescreen</PresentationFormat>
  <Paragraphs>69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Aptos Display</vt:lpstr>
      <vt:lpstr>Arial</vt:lpstr>
      <vt:lpstr>Cambria</vt:lpstr>
      <vt:lpstr>Cambria Math</vt:lpstr>
      <vt:lpstr>SVN-Gretoon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My PC</cp:lastModifiedBy>
  <cp:revision>16</cp:revision>
  <dcterms:created xsi:type="dcterms:W3CDTF">2023-06-24T05:51:02Z</dcterms:created>
  <dcterms:modified xsi:type="dcterms:W3CDTF">2026-04-12T10:34:56Z</dcterms:modified>
</cp:coreProperties>
</file>