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60" r:id="rId4"/>
    <p:sldId id="263" r:id="rId5"/>
    <p:sldId id="372" r:id="rId6"/>
    <p:sldId id="373" r:id="rId7"/>
    <p:sldId id="377" r:id="rId8"/>
    <p:sldId id="374" r:id="rId9"/>
    <p:sldId id="3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EAAF-267F-4F18-BC35-03601A2035E6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C9483-C3F4-4055-9A45-B28A89E12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13DC-AB00-2CD2-7D1D-0CD949565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F366F-A253-529E-5F88-51EF91B2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7B17-D368-E21D-542A-C71F567E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DFAC1-DC6C-2E0F-6F62-6786260B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58B7-3431-E726-70AD-85A4148D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145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087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598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6831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2452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267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750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237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4BFF-EAE0-FF24-5996-176C2CC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CB829-FFF0-7470-42E2-813BABDA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03515-7D60-3BD4-36E0-29FD36C35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8C1A5-F4DF-4ADF-A03B-96C2B78C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39D4-4F2C-9AFE-3DA4-E30D4DFC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8D00-D1B6-E140-40C6-F6FD3116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68120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1FF3-F9A5-FE4C-3524-23A14246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20C56-01A4-00A2-E313-221E83671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D16C-601E-445C-720D-499EC020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FEEE7-E7AB-2480-06D5-6B796A04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6593-D070-E835-BEF7-97DED6D2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7F1F-3B58-DF38-C0B1-66F05E4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5150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B00F-3C9F-B08B-0EEC-E511BEA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FE77F-775B-894F-7EB4-615F5468B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B8A5-5451-30D6-C0A3-A70171DE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FC73-B6CD-3FB4-3960-034CC5FD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C7C0E-E1B8-DE83-9037-5F01A86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35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CE1B-4937-9849-2359-86646705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F5E2-C91B-B83E-9FC3-46105EE0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38F1-3389-6B17-D186-EF1A5CB7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5E73-553C-E20B-4B40-F3FEDAA5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D4C45-A922-8B12-ED45-130EFF30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3288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3CB-9554-0861-2376-82E98F41F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43681-DF28-854B-1880-EE82D86C9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52282-52B0-5924-A740-ABB6686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E975-4827-2F6C-A89B-7CDBCFA0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F358-8C3B-63DF-A82C-228CCB8C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6245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675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1740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4025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98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2477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2F41EC-8A79-4536-B5CD-9526E5E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A5B2A-D7EF-4F33-AC59-5E5B9A5AD55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F972-33CA-485B-AD2D-5D4439A5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BDC8B-C4D8-49BB-B564-AD5D1CD5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93CEB-88F1-4459-86A3-DED80D24AA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6138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8D37-AFE0-D81C-5FB6-C5947ED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A48AA-76CE-06E9-84C2-762516CE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BEB1-5620-7B5E-79BD-2FFA7D8B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9700-AE4C-E9A4-901A-055D38C7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9593-661F-D6DA-3CCA-AFF9B035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153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D59B-00B7-26F1-BFE1-1BE74E9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6C73-1796-A717-EF8F-218393E58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51F82-6810-BFFF-63E5-92BE3D848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8A383-20A2-1197-9E27-235A8452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39A17-4757-41EC-3C98-DC5D5901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A183-047F-6DC0-8D9B-2287916A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975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12FC-0D26-8C14-088E-6DC6CF7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5B37-D94D-A9FD-6D4F-45F3410C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88891-4431-E58E-1F65-A2627CBF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AF9D-2345-610A-8863-47D334544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4A95D-37C9-5460-5A78-479BE1DBE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DDE1C-B0B8-2536-D15F-1CE82706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92C50-9F4D-4C90-175C-46045D64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FC9DA-60B5-4A88-E21C-989BFE1E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4355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77C-7A10-6645-A21E-42458546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0D075-D275-2AD4-BDC8-961436C8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5CEC-95AC-0581-7B09-6B74B533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0E793-5234-ED63-B3C1-613CEAF1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045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27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660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A86DE-DFCE-4716-DF99-6D85336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A5860-BF12-4F7E-A080-E9BEB97830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ED9EA-0EDD-E30D-24E2-8C68BF05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B194C-7D5E-B58A-F924-2C8222BB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458FE-2403-4150-9697-48967B7555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96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3010FAD-BF7A-79A6-8BD5-88E673240DF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1" y="184447"/>
            <a:ext cx="1809453" cy="18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51F68E-D81C-47BC-B455-B9D05FE585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A75F86-7BF9-487F-AE58-2C28BFF703B5}"/>
              </a:ext>
            </a:extLst>
          </p:cNvPr>
          <p:cNvSpPr/>
          <p:nvPr userDrawn="1"/>
        </p:nvSpPr>
        <p:spPr>
          <a:xfrm>
            <a:off x="337628" y="295425"/>
            <a:ext cx="11465169" cy="6246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3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7938EDAA-BA23-0483-8FFB-9AA90DFFC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92" t="23195" r="19688" b="27228"/>
          <a:stretch/>
        </p:blipFill>
        <p:spPr>
          <a:xfrm>
            <a:off x="2588943" y="162086"/>
            <a:ext cx="7014114" cy="66724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DAF005-319F-EC76-A470-9AE95FDAE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069" y="402851"/>
            <a:ext cx="2367956" cy="1196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98944C-919A-B0A4-50FC-D4146CC8D3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592"/>
          <a:stretch/>
        </p:blipFill>
        <p:spPr>
          <a:xfrm>
            <a:off x="12386109" y="3636480"/>
            <a:ext cx="9544148" cy="3198059"/>
          </a:xfrm>
          <a:prstGeom prst="rect">
            <a:avLst/>
          </a:prstGeom>
        </p:spPr>
      </p:pic>
      <p:pic>
        <p:nvPicPr>
          <p:cNvPr id="4" name="tiếng còi tàu hỏa chạy (mp3cut.net) (1)">
            <a:hlinkClick r:id="" action="ppaction://media"/>
            <a:extLst>
              <a:ext uri="{FF2B5EF4-FFF2-40B4-BE49-F238E27FC236}">
                <a16:creationId xmlns:a16="http://schemas.microsoft.com/office/drawing/2014/main" id="{CF550B3F-9639-A579-AD4D-59095F067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2527" y="6206419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0941B-82F4-037C-2DE6-E473BB9578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1693" y="1025506"/>
            <a:ext cx="559661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93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7164 0.007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20" y="3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2A3F9-A462-30AF-7C09-C74B3CB30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21360" r="19119" b="56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8EE30-C916-A1C1-99EA-8D828EDD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4181"/>
            <a:ext cx="3048634" cy="3610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E2C38-47EE-5776-7585-125503A01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1" r="-783" b="50000"/>
          <a:stretch/>
        </p:blipFill>
        <p:spPr>
          <a:xfrm>
            <a:off x="9418819" y="2643793"/>
            <a:ext cx="2996693" cy="265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3F6B6-0F4D-96E1-9AF8-EDF7B91F1C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49814" r="34456" b="-1859"/>
          <a:stretch/>
        </p:blipFill>
        <p:spPr>
          <a:xfrm>
            <a:off x="8266222" y="2651679"/>
            <a:ext cx="1320911" cy="2760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19286-4BC7-64A4-C827-D1A86D3BE0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426" b="50000"/>
          <a:stretch/>
        </p:blipFill>
        <p:spPr>
          <a:xfrm>
            <a:off x="7757935" y="4206321"/>
            <a:ext cx="4139766" cy="2651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B433C-3243-1CD6-7F9B-8217B7793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1390" y="1124552"/>
            <a:ext cx="1151634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82600" y="165100"/>
            <a:ext cx="10871200" cy="1448112"/>
            <a:chOff x="3358686" y="2096806"/>
            <a:chExt cx="9719218" cy="314384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588865" y="2100197"/>
              <a:ext cx="9489039" cy="3140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1. </a:t>
              </a:r>
              <a:r>
                <a:rPr kumimoji="0" lang="vi-VN" altLang="zh-CN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Tìm số tự nhiên hoặc số thập phân thích hợp.</a:t>
              </a:r>
              <a:endParaRPr kumimoji="0" lang="zh-CN" altLang="en-US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1BA58C-13A2-C6CB-F9A1-538BC7F29434}"/>
              </a:ext>
            </a:extLst>
          </p:cNvPr>
          <p:cNvSpPr txBox="1"/>
          <p:nvPr/>
        </p:nvSpPr>
        <p:spPr>
          <a:xfrm>
            <a:off x="584200" y="1727200"/>
            <a:ext cx="11493500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m =        cm                    5 m 24 cm =        m                        270 cm =        m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1,5 km =        m                    7 km 80 m =        km                  635 m =         km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b) 4 kg =         g                    2 kg 300 g =        kg                      8 000 kg =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0,95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kg            3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66 kg =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  7 500 kg =       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3B448D-17FE-2714-CFF5-123E281167A1}"/>
              </a:ext>
            </a:extLst>
          </p:cNvPr>
          <p:cNvSpPr/>
          <p:nvPr/>
        </p:nvSpPr>
        <p:spPr>
          <a:xfrm>
            <a:off x="1930400" y="18161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6961E-9819-F062-29FF-A145272141CF}"/>
              </a:ext>
            </a:extLst>
          </p:cNvPr>
          <p:cNvSpPr/>
          <p:nvPr/>
        </p:nvSpPr>
        <p:spPr>
          <a:xfrm>
            <a:off x="2324100" y="24892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25E136-3968-64EA-2AAA-14A64D0A6B66}"/>
              </a:ext>
            </a:extLst>
          </p:cNvPr>
          <p:cNvSpPr/>
          <p:nvPr/>
        </p:nvSpPr>
        <p:spPr>
          <a:xfrm>
            <a:off x="6400800" y="18288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265DA8-CF7D-67F4-BBA9-5FB87BA198AD}"/>
              </a:ext>
            </a:extLst>
          </p:cNvPr>
          <p:cNvSpPr/>
          <p:nvPr/>
        </p:nvSpPr>
        <p:spPr>
          <a:xfrm>
            <a:off x="6680200" y="24511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126116-5912-6F79-1BA1-4E1802961686}"/>
              </a:ext>
            </a:extLst>
          </p:cNvPr>
          <p:cNvSpPr/>
          <p:nvPr/>
        </p:nvSpPr>
        <p:spPr>
          <a:xfrm>
            <a:off x="10591800" y="18034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03DD05D-A7CF-2A92-E7A4-A693F4A9A5E6}"/>
              </a:ext>
            </a:extLst>
          </p:cNvPr>
          <p:cNvSpPr/>
          <p:nvPr/>
        </p:nvSpPr>
        <p:spPr>
          <a:xfrm>
            <a:off x="10439400" y="24638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DD8407-7EF3-9B9D-A3D8-2CC85E59EA07}"/>
              </a:ext>
            </a:extLst>
          </p:cNvPr>
          <p:cNvSpPr/>
          <p:nvPr/>
        </p:nvSpPr>
        <p:spPr>
          <a:xfrm>
            <a:off x="2133600" y="31496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823CDD-20E8-8EC7-25DC-B6FAC7350BB1}"/>
              </a:ext>
            </a:extLst>
          </p:cNvPr>
          <p:cNvSpPr/>
          <p:nvPr/>
        </p:nvSpPr>
        <p:spPr>
          <a:xfrm>
            <a:off x="6375400" y="31242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CD1A2F-3736-4D32-EA89-CA0C67AE7C37}"/>
              </a:ext>
            </a:extLst>
          </p:cNvPr>
          <p:cNvSpPr/>
          <p:nvPr/>
        </p:nvSpPr>
        <p:spPr>
          <a:xfrm>
            <a:off x="10617200" y="31242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AADA6AD-AE5E-8C7B-C89B-9DE54FEF22E7}"/>
              </a:ext>
            </a:extLst>
          </p:cNvPr>
          <p:cNvSpPr/>
          <p:nvPr/>
        </p:nvSpPr>
        <p:spPr>
          <a:xfrm>
            <a:off x="2603500" y="37592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BE3F5A-DC56-4531-265A-BF82590DE05B}"/>
              </a:ext>
            </a:extLst>
          </p:cNvPr>
          <p:cNvSpPr/>
          <p:nvPr/>
        </p:nvSpPr>
        <p:spPr>
          <a:xfrm>
            <a:off x="6502400" y="37465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4B44C6-A512-F48E-532B-7DEA0160A55A}"/>
              </a:ext>
            </a:extLst>
          </p:cNvPr>
          <p:cNvSpPr/>
          <p:nvPr/>
        </p:nvSpPr>
        <p:spPr>
          <a:xfrm>
            <a:off x="10566400" y="3771900"/>
            <a:ext cx="54610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808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BA77D-A6EE-35FD-30F4-76F576E06EC6}"/>
              </a:ext>
            </a:extLst>
          </p:cNvPr>
          <p:cNvSpPr txBox="1"/>
          <p:nvPr/>
        </p:nvSpPr>
        <p:spPr>
          <a:xfrm>
            <a:off x="1511300" y="1270000"/>
            <a:ext cx="120015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lnSpc>
                <a:spcPct val="150000"/>
              </a:lnSpc>
              <a:buAutoNum type="alphaLcParenR"/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m =           cm                      5 m 24 cm =           m       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 km =            m                     7 km 80 m =           km        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FA818E-4AFD-5183-83C0-D9795F9F9D1B}"/>
              </a:ext>
            </a:extLst>
          </p:cNvPr>
          <p:cNvSpPr/>
          <p:nvPr/>
        </p:nvSpPr>
        <p:spPr>
          <a:xfrm>
            <a:off x="3314700" y="1346200"/>
            <a:ext cx="889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D74F0-E55C-84A9-5CD4-C277558FE6F8}"/>
              </a:ext>
            </a:extLst>
          </p:cNvPr>
          <p:cNvSpPr txBox="1"/>
          <p:nvPr/>
        </p:nvSpPr>
        <p:spPr>
          <a:xfrm>
            <a:off x="4533900" y="4914900"/>
            <a:ext cx="457200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635 m =             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A0FCD-0B3D-80FC-EA0D-4988B34B7330}"/>
              </a:ext>
            </a:extLst>
          </p:cNvPr>
          <p:cNvSpPr txBox="1"/>
          <p:nvPr/>
        </p:nvSpPr>
        <p:spPr>
          <a:xfrm>
            <a:off x="4533900" y="3937000"/>
            <a:ext cx="457200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270 cm =          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243809F-4750-9A63-8855-3BAE569D392A}"/>
              </a:ext>
            </a:extLst>
          </p:cNvPr>
          <p:cNvSpPr/>
          <p:nvPr/>
        </p:nvSpPr>
        <p:spPr>
          <a:xfrm>
            <a:off x="3771900" y="2209800"/>
            <a:ext cx="1016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016027-B6D5-39E2-C1C0-62702B265068}"/>
              </a:ext>
            </a:extLst>
          </p:cNvPr>
          <p:cNvSpPr/>
          <p:nvPr/>
        </p:nvSpPr>
        <p:spPr>
          <a:xfrm>
            <a:off x="9550400" y="1397000"/>
            <a:ext cx="889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6E2DF8-364A-1869-FAE9-AF4BB97F68DA}"/>
              </a:ext>
            </a:extLst>
          </p:cNvPr>
          <p:cNvSpPr/>
          <p:nvPr/>
        </p:nvSpPr>
        <p:spPr>
          <a:xfrm>
            <a:off x="9842500" y="2222500"/>
            <a:ext cx="9779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CA1598-5C2A-9234-B032-AEEE083DDEC5}"/>
              </a:ext>
            </a:extLst>
          </p:cNvPr>
          <p:cNvSpPr/>
          <p:nvPr/>
        </p:nvSpPr>
        <p:spPr>
          <a:xfrm>
            <a:off x="6489700" y="4064000"/>
            <a:ext cx="889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35C444-8D2F-9F56-93B4-8848FB19B684}"/>
              </a:ext>
            </a:extLst>
          </p:cNvPr>
          <p:cNvSpPr/>
          <p:nvPr/>
        </p:nvSpPr>
        <p:spPr>
          <a:xfrm>
            <a:off x="6311900" y="5041900"/>
            <a:ext cx="11938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466BA8-7C29-8E63-3437-822CCB500F22}"/>
              </a:ext>
            </a:extLst>
          </p:cNvPr>
          <p:cNvSpPr/>
          <p:nvPr/>
        </p:nvSpPr>
        <p:spPr>
          <a:xfrm>
            <a:off x="3302000" y="1346200"/>
            <a:ext cx="889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1841636-12BC-B13D-79D3-285E06B9A76B}"/>
              </a:ext>
            </a:extLst>
          </p:cNvPr>
          <p:cNvSpPr/>
          <p:nvPr/>
        </p:nvSpPr>
        <p:spPr>
          <a:xfrm>
            <a:off x="3759200" y="2197100"/>
            <a:ext cx="10414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0945CB-DE99-36ED-D83E-0C4F86B74307}"/>
              </a:ext>
            </a:extLst>
          </p:cNvPr>
          <p:cNvSpPr/>
          <p:nvPr/>
        </p:nvSpPr>
        <p:spPr>
          <a:xfrm>
            <a:off x="9563100" y="1409700"/>
            <a:ext cx="9779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9E905E-22E8-D13D-C406-3A87D8448CA0}"/>
              </a:ext>
            </a:extLst>
          </p:cNvPr>
          <p:cNvSpPr/>
          <p:nvPr/>
        </p:nvSpPr>
        <p:spPr>
          <a:xfrm>
            <a:off x="9817100" y="2197100"/>
            <a:ext cx="10414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7,08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AAB1229-03D7-9053-C644-F6ED27D2D980}"/>
              </a:ext>
            </a:extLst>
          </p:cNvPr>
          <p:cNvSpPr/>
          <p:nvPr/>
        </p:nvSpPr>
        <p:spPr>
          <a:xfrm>
            <a:off x="6477000" y="4051300"/>
            <a:ext cx="8890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0EC3D6B-BA04-C693-B02B-9946E3106228}"/>
              </a:ext>
            </a:extLst>
          </p:cNvPr>
          <p:cNvSpPr/>
          <p:nvPr/>
        </p:nvSpPr>
        <p:spPr>
          <a:xfrm>
            <a:off x="6299200" y="5029200"/>
            <a:ext cx="12319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0,635</a:t>
            </a:r>
          </a:p>
        </p:txBody>
      </p:sp>
    </p:spTree>
    <p:extLst>
      <p:ext uri="{BB962C8B-B14F-4D97-AF65-F5344CB8AC3E}">
        <p14:creationId xmlns:p14="http://schemas.microsoft.com/office/powerpoint/2010/main" val="1172663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84765C-79BA-A6E6-2350-2C926973835D}"/>
              </a:ext>
            </a:extLst>
          </p:cNvPr>
          <p:cNvSpPr txBox="1"/>
          <p:nvPr/>
        </p:nvSpPr>
        <p:spPr>
          <a:xfrm>
            <a:off x="1079500" y="1059867"/>
            <a:ext cx="10909300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 kg =             g                      2 kg 300 g =            kg     </a:t>
            </a:r>
          </a:p>
          <a:p>
            <a:pPr algn="l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0,95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         kg              3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66 kg =             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8458C-20FF-59BD-CD00-E4EEC24CCF27}"/>
              </a:ext>
            </a:extLst>
          </p:cNvPr>
          <p:cNvSpPr txBox="1"/>
          <p:nvPr/>
        </p:nvSpPr>
        <p:spPr>
          <a:xfrm>
            <a:off x="3898900" y="3276600"/>
            <a:ext cx="453390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8 000 kg =          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7 500 kg =          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19EF82-899F-3848-69D7-7737D82D218F}"/>
              </a:ext>
            </a:extLst>
          </p:cNvPr>
          <p:cNvSpPr/>
          <p:nvPr/>
        </p:nvSpPr>
        <p:spPr>
          <a:xfrm>
            <a:off x="2908300" y="1181100"/>
            <a:ext cx="10668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44A0B6-2878-5D26-E28E-E3AD5A55F9C1}"/>
              </a:ext>
            </a:extLst>
          </p:cNvPr>
          <p:cNvSpPr/>
          <p:nvPr/>
        </p:nvSpPr>
        <p:spPr>
          <a:xfrm>
            <a:off x="3632200" y="1993900"/>
            <a:ext cx="9271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8E219B-93B8-636D-CFD9-0845152864DB}"/>
              </a:ext>
            </a:extLst>
          </p:cNvPr>
          <p:cNvSpPr/>
          <p:nvPr/>
        </p:nvSpPr>
        <p:spPr>
          <a:xfrm>
            <a:off x="9004300" y="1168400"/>
            <a:ext cx="9779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E53E14-2974-BB5D-0DEF-D765BCC97264}"/>
              </a:ext>
            </a:extLst>
          </p:cNvPr>
          <p:cNvSpPr/>
          <p:nvPr/>
        </p:nvSpPr>
        <p:spPr>
          <a:xfrm>
            <a:off x="9029700" y="1993900"/>
            <a:ext cx="12573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1377CB-D73C-CE30-BE92-619275A4DF65}"/>
              </a:ext>
            </a:extLst>
          </p:cNvPr>
          <p:cNvSpPr/>
          <p:nvPr/>
        </p:nvSpPr>
        <p:spPr>
          <a:xfrm>
            <a:off x="6108700" y="3352800"/>
            <a:ext cx="9525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B7858A-924F-AB9B-3204-AD5918C32C0C}"/>
              </a:ext>
            </a:extLst>
          </p:cNvPr>
          <p:cNvSpPr/>
          <p:nvPr/>
        </p:nvSpPr>
        <p:spPr>
          <a:xfrm>
            <a:off x="6096000" y="4203700"/>
            <a:ext cx="9525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C44D3B-75EC-826E-FAB6-47E1C8543E31}"/>
              </a:ext>
            </a:extLst>
          </p:cNvPr>
          <p:cNvSpPr/>
          <p:nvPr/>
        </p:nvSpPr>
        <p:spPr>
          <a:xfrm>
            <a:off x="2908300" y="1181100"/>
            <a:ext cx="11938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E22DE0-CFF7-A781-BC19-93F728B9A6EB}"/>
              </a:ext>
            </a:extLst>
          </p:cNvPr>
          <p:cNvSpPr/>
          <p:nvPr/>
        </p:nvSpPr>
        <p:spPr>
          <a:xfrm>
            <a:off x="3606800" y="1993900"/>
            <a:ext cx="9525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EA22BA-A1B7-395C-45F6-A0EF808C135E}"/>
              </a:ext>
            </a:extLst>
          </p:cNvPr>
          <p:cNvSpPr/>
          <p:nvPr/>
        </p:nvSpPr>
        <p:spPr>
          <a:xfrm>
            <a:off x="9017000" y="1143000"/>
            <a:ext cx="977900" cy="736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431827-71C7-2611-B28A-0826FDB9FF6E}"/>
              </a:ext>
            </a:extLst>
          </p:cNvPr>
          <p:cNvSpPr/>
          <p:nvPr/>
        </p:nvSpPr>
        <p:spPr>
          <a:xfrm>
            <a:off x="9029700" y="1981200"/>
            <a:ext cx="1257300" cy="736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3,066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781D65-0645-3F85-9FA3-9F5224110939}"/>
              </a:ext>
            </a:extLst>
          </p:cNvPr>
          <p:cNvSpPr/>
          <p:nvPr/>
        </p:nvSpPr>
        <p:spPr>
          <a:xfrm>
            <a:off x="6108700" y="3340100"/>
            <a:ext cx="9525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F06305-5E08-9A3B-BD82-6753580E5C24}"/>
              </a:ext>
            </a:extLst>
          </p:cNvPr>
          <p:cNvSpPr/>
          <p:nvPr/>
        </p:nvSpPr>
        <p:spPr>
          <a:xfrm>
            <a:off x="6083300" y="4203700"/>
            <a:ext cx="952500" cy="723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</p:txBody>
      </p:sp>
    </p:spTree>
    <p:extLst>
      <p:ext uri="{BB962C8B-B14F-4D97-AF65-F5344CB8AC3E}">
        <p14:creationId xmlns:p14="http://schemas.microsoft.com/office/powerpoint/2010/main" val="780096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5134DF-397F-89EC-1BE4-115CE6959143}"/>
              </a:ext>
            </a:extLst>
          </p:cNvPr>
          <p:cNvGrpSpPr/>
          <p:nvPr/>
        </p:nvGrpSpPr>
        <p:grpSpPr>
          <a:xfrm>
            <a:off x="482600" y="153962"/>
            <a:ext cx="11112501" cy="819212"/>
            <a:chOff x="3358686" y="2072625"/>
            <a:chExt cx="9566160" cy="177850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96CF5-C32D-E4B5-F291-55E431E28911}"/>
                </a:ext>
              </a:extLst>
            </p:cNvPr>
            <p:cNvSpPr/>
            <p:nvPr/>
          </p:nvSpPr>
          <p:spPr>
            <a:xfrm>
              <a:off x="3358686" y="2096806"/>
              <a:ext cx="9489041" cy="1754326"/>
            </a:xfrm>
            <a:prstGeom prst="roundRect">
              <a:avLst/>
            </a:prstGeom>
            <a:solidFill>
              <a:srgbClr val="DDE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20F0502020204030204"/>
                <a:cs typeface="+mn-cs"/>
              </a:endParaRPr>
            </a:p>
          </p:txBody>
        </p:sp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B8E5C10C-0CE5-2D54-CA5F-29C1616E396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35807" y="2072625"/>
              <a:ext cx="9489039" cy="167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2.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Tìm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tự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nhiên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hoặc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số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thập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phân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thích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4400" b="1" i="0" u="none" strike="noStrike" kern="1200" cap="none" spc="-3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hợp</a:t>
              </a:r>
              <a:r>
                <a:rPr kumimoji="0" lang="en-US" altLang="zh-CN" sz="44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.</a:t>
              </a:r>
              <a:endParaRPr kumimoji="0" lang="zh-CN" altLang="en-US" sz="4400" b="1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082630-5386-99EC-DDA3-492C14FD7295}"/>
              </a:ext>
            </a:extLst>
          </p:cNvPr>
          <p:cNvSpPr txBox="1"/>
          <p:nvPr/>
        </p:nvSpPr>
        <p:spPr>
          <a:xfrm>
            <a:off x="927100" y="1722388"/>
            <a:ext cx="10922000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7 dm² =        cm²                6 m² 84 dm² =         m²                   4 000 m² =         dm²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1,6 ha =         m²                    4 km² 5 ha =         km²                      158 ha =         km²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dm³ =         cm³                  6 dm³ 520 cm³ =         dm³              2075 cm³ =         dm³ </a:t>
            </a:r>
          </a:p>
          <a:p>
            <a:pPr algn="l">
              <a:lnSpc>
                <a:spcPct val="150000"/>
              </a:lnSpc>
            </a:pPr>
            <a:r>
              <a:rPr lang="en-US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0,42 m³ =        dm³                5 m³ 68 dm³ =          m³                      824 dm³ =         m³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8BDDA3-B717-17B0-1575-27BF8C915AA5}"/>
              </a:ext>
            </a:extLst>
          </p:cNvPr>
          <p:cNvSpPr/>
          <p:nvPr/>
        </p:nvSpPr>
        <p:spPr>
          <a:xfrm>
            <a:off x="2425700" y="1765300"/>
            <a:ext cx="444500" cy="495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8ED2DA-B37E-B184-5FDE-A2A29FC8B147}"/>
              </a:ext>
            </a:extLst>
          </p:cNvPr>
          <p:cNvSpPr/>
          <p:nvPr/>
        </p:nvSpPr>
        <p:spPr>
          <a:xfrm>
            <a:off x="2362200" y="2324100"/>
            <a:ext cx="5207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BA20E1-5DFF-D47D-4446-53EADA04047B}"/>
              </a:ext>
            </a:extLst>
          </p:cNvPr>
          <p:cNvSpPr/>
          <p:nvPr/>
        </p:nvSpPr>
        <p:spPr>
          <a:xfrm>
            <a:off x="2438400" y="2908300"/>
            <a:ext cx="5207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781D0-98B9-4372-2313-F607EABAFD46}"/>
              </a:ext>
            </a:extLst>
          </p:cNvPr>
          <p:cNvSpPr/>
          <p:nvPr/>
        </p:nvSpPr>
        <p:spPr>
          <a:xfrm>
            <a:off x="2540000" y="3441700"/>
            <a:ext cx="5207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1303AF-221D-5458-DF3F-FB32477A2FA9}"/>
              </a:ext>
            </a:extLst>
          </p:cNvPr>
          <p:cNvSpPr/>
          <p:nvPr/>
        </p:nvSpPr>
        <p:spPr>
          <a:xfrm>
            <a:off x="6413500" y="1739900"/>
            <a:ext cx="444500" cy="495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3482DA-0BE0-7729-B232-88FB0CEB1D8A}"/>
              </a:ext>
            </a:extLst>
          </p:cNvPr>
          <p:cNvSpPr/>
          <p:nvPr/>
        </p:nvSpPr>
        <p:spPr>
          <a:xfrm>
            <a:off x="6273800" y="23622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F88A9F-1A08-9D5A-65ED-631614FEA873}"/>
              </a:ext>
            </a:extLst>
          </p:cNvPr>
          <p:cNvSpPr/>
          <p:nvPr/>
        </p:nvSpPr>
        <p:spPr>
          <a:xfrm>
            <a:off x="10045700" y="18161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AC2B92-15C2-9BB0-BFCE-035044769ACD}"/>
              </a:ext>
            </a:extLst>
          </p:cNvPr>
          <p:cNvSpPr/>
          <p:nvPr/>
        </p:nvSpPr>
        <p:spPr>
          <a:xfrm>
            <a:off x="9969500" y="23749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236388-4F5E-53A6-E58B-5FF8577BC2B1}"/>
              </a:ext>
            </a:extLst>
          </p:cNvPr>
          <p:cNvSpPr/>
          <p:nvPr/>
        </p:nvSpPr>
        <p:spPr>
          <a:xfrm>
            <a:off x="6921500" y="29337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E008E6B-8D97-45B4-577E-31011A42A07A}"/>
              </a:ext>
            </a:extLst>
          </p:cNvPr>
          <p:cNvSpPr/>
          <p:nvPr/>
        </p:nvSpPr>
        <p:spPr>
          <a:xfrm>
            <a:off x="6591300" y="34798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B4E0505-6CB6-1F61-4ACC-4CFA6D2A88CB}"/>
              </a:ext>
            </a:extLst>
          </p:cNvPr>
          <p:cNvSpPr/>
          <p:nvPr/>
        </p:nvSpPr>
        <p:spPr>
          <a:xfrm>
            <a:off x="10464800" y="29337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1D531C-1B76-FCFD-B00B-540A431B660A}"/>
              </a:ext>
            </a:extLst>
          </p:cNvPr>
          <p:cNvSpPr/>
          <p:nvPr/>
        </p:nvSpPr>
        <p:spPr>
          <a:xfrm>
            <a:off x="10439400" y="3505200"/>
            <a:ext cx="558800" cy="419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0172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42196C-C390-6269-1EDA-64EAB8BBF0A3}"/>
              </a:ext>
            </a:extLst>
          </p:cNvPr>
          <p:cNvSpPr txBox="1"/>
          <p:nvPr/>
        </p:nvSpPr>
        <p:spPr>
          <a:xfrm>
            <a:off x="457200" y="795288"/>
            <a:ext cx="12128500" cy="147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7 dm² =                 cm²                6 m² 84 dm² =              m²                   </a:t>
            </a:r>
          </a:p>
          <a:p>
            <a:pPr algn="ctr"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1,6 ha =                 m²                   4 km² 5 ha =               km²                    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95FEB-6506-C0A3-0444-5958E7322C45}"/>
              </a:ext>
            </a:extLst>
          </p:cNvPr>
          <p:cNvSpPr txBox="1"/>
          <p:nvPr/>
        </p:nvSpPr>
        <p:spPr>
          <a:xfrm>
            <a:off x="1727200" y="2928888"/>
            <a:ext cx="1092200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m² =            dm²                     158 ha =                km²     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7E4808-AF6D-E713-3EE7-302024E20DA2}"/>
              </a:ext>
            </a:extLst>
          </p:cNvPr>
          <p:cNvSpPr/>
          <p:nvPr/>
        </p:nvSpPr>
        <p:spPr>
          <a:xfrm>
            <a:off x="2782482" y="867735"/>
            <a:ext cx="12827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ADA215-9E7F-C788-4196-465D292AA32D}"/>
              </a:ext>
            </a:extLst>
          </p:cNvPr>
          <p:cNvSpPr/>
          <p:nvPr/>
        </p:nvSpPr>
        <p:spPr>
          <a:xfrm>
            <a:off x="2641600" y="1701800"/>
            <a:ext cx="1295400" cy="584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F27F88-FE10-8D98-E779-2AFD3273BCAD}"/>
              </a:ext>
            </a:extLst>
          </p:cNvPr>
          <p:cNvSpPr/>
          <p:nvPr/>
        </p:nvSpPr>
        <p:spPr>
          <a:xfrm>
            <a:off x="8895316" y="852968"/>
            <a:ext cx="10033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0A3521-987A-A2C7-433C-B2C445A789C4}"/>
              </a:ext>
            </a:extLst>
          </p:cNvPr>
          <p:cNvSpPr/>
          <p:nvPr/>
        </p:nvSpPr>
        <p:spPr>
          <a:xfrm>
            <a:off x="8420100" y="1676400"/>
            <a:ext cx="1193800" cy="5969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954E12-B79A-D038-A51C-35F00388FE60}"/>
              </a:ext>
            </a:extLst>
          </p:cNvPr>
          <p:cNvSpPr/>
          <p:nvPr/>
        </p:nvSpPr>
        <p:spPr>
          <a:xfrm>
            <a:off x="3797300" y="3048000"/>
            <a:ext cx="9144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F7594E-375D-D5C9-ADB0-DB03306DB180}"/>
              </a:ext>
            </a:extLst>
          </p:cNvPr>
          <p:cNvSpPr/>
          <p:nvPr/>
        </p:nvSpPr>
        <p:spPr>
          <a:xfrm>
            <a:off x="8928100" y="3048000"/>
            <a:ext cx="12573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1A1355-4EC7-D89B-5A2D-2EF88381586B}"/>
              </a:ext>
            </a:extLst>
          </p:cNvPr>
          <p:cNvSpPr/>
          <p:nvPr/>
        </p:nvSpPr>
        <p:spPr>
          <a:xfrm>
            <a:off x="2757082" y="855035"/>
            <a:ext cx="13462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992DB6-4F3E-40C4-9A7B-1E3FAE1DBE1B}"/>
              </a:ext>
            </a:extLst>
          </p:cNvPr>
          <p:cNvSpPr/>
          <p:nvPr/>
        </p:nvSpPr>
        <p:spPr>
          <a:xfrm>
            <a:off x="2603500" y="1676400"/>
            <a:ext cx="1346200" cy="660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AF7384-5915-AA7B-8037-5F236D52F4F7}"/>
              </a:ext>
            </a:extLst>
          </p:cNvPr>
          <p:cNvSpPr/>
          <p:nvPr/>
        </p:nvSpPr>
        <p:spPr>
          <a:xfrm>
            <a:off x="8908016" y="865668"/>
            <a:ext cx="10160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6,84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098F82-09EC-38BD-2F0F-07589E4F9B01}"/>
              </a:ext>
            </a:extLst>
          </p:cNvPr>
          <p:cNvSpPr/>
          <p:nvPr/>
        </p:nvSpPr>
        <p:spPr>
          <a:xfrm>
            <a:off x="8407400" y="1638300"/>
            <a:ext cx="12319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8790D5-7F92-55BE-2F47-100765CF4683}"/>
              </a:ext>
            </a:extLst>
          </p:cNvPr>
          <p:cNvSpPr/>
          <p:nvPr/>
        </p:nvSpPr>
        <p:spPr>
          <a:xfrm>
            <a:off x="3797300" y="3022600"/>
            <a:ext cx="9398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EF5174-5B96-FAEF-114F-09DCC7BCAF72}"/>
              </a:ext>
            </a:extLst>
          </p:cNvPr>
          <p:cNvSpPr/>
          <p:nvPr/>
        </p:nvSpPr>
        <p:spPr>
          <a:xfrm>
            <a:off x="8915400" y="2997200"/>
            <a:ext cx="1257300" cy="6731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0,0158</a:t>
            </a:r>
          </a:p>
        </p:txBody>
      </p:sp>
    </p:spTree>
    <p:extLst>
      <p:ext uri="{BB962C8B-B14F-4D97-AF65-F5344CB8AC3E}">
        <p14:creationId xmlns:p14="http://schemas.microsoft.com/office/powerpoint/2010/main" val="3883649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8CB96-101A-B721-96CC-A7E103324BEE}"/>
              </a:ext>
            </a:extLst>
          </p:cNvPr>
          <p:cNvSpPr txBox="1"/>
          <p:nvPr/>
        </p:nvSpPr>
        <p:spPr>
          <a:xfrm>
            <a:off x="800100" y="653467"/>
            <a:ext cx="11391900" cy="147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 dm³ =              cm³                    6 dm³ 520 cm³ =            dm³       </a:t>
            </a:r>
          </a:p>
          <a:p>
            <a:pPr algn="l"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0,42 m³ =           dm³                    5 m³ 68 dm³ =               m³          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8A6DC-38A6-9DCA-80EB-5FD118430D68}"/>
              </a:ext>
            </a:extLst>
          </p:cNvPr>
          <p:cNvSpPr txBox="1"/>
          <p:nvPr/>
        </p:nvSpPr>
        <p:spPr>
          <a:xfrm>
            <a:off x="660400" y="3104567"/>
            <a:ext cx="10109200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2075 cm³ =             dm³ </a:t>
            </a:r>
          </a:p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824 dm³ =              m³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06B8FE-A80D-9C48-EB59-2A3BA55E7788}"/>
              </a:ext>
            </a:extLst>
          </p:cNvPr>
          <p:cNvSpPr/>
          <p:nvPr/>
        </p:nvSpPr>
        <p:spPr>
          <a:xfrm>
            <a:off x="2819400" y="876300"/>
            <a:ext cx="10668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C379D3-123B-D81E-8398-FD1163C3556E}"/>
              </a:ext>
            </a:extLst>
          </p:cNvPr>
          <p:cNvSpPr/>
          <p:nvPr/>
        </p:nvSpPr>
        <p:spPr>
          <a:xfrm>
            <a:off x="2959100" y="1587500"/>
            <a:ext cx="8763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B3143C-504F-E289-EDA9-6F4A8FAED581}"/>
              </a:ext>
            </a:extLst>
          </p:cNvPr>
          <p:cNvSpPr/>
          <p:nvPr/>
        </p:nvSpPr>
        <p:spPr>
          <a:xfrm>
            <a:off x="9372600" y="850900"/>
            <a:ext cx="9017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0EB3BB-B4D4-EEE5-D86D-CF07B919ED94}"/>
              </a:ext>
            </a:extLst>
          </p:cNvPr>
          <p:cNvSpPr/>
          <p:nvPr/>
        </p:nvSpPr>
        <p:spPr>
          <a:xfrm>
            <a:off x="8991600" y="1574800"/>
            <a:ext cx="11049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5D1E40-AE07-CC71-5FED-088188EE10C2}"/>
              </a:ext>
            </a:extLst>
          </p:cNvPr>
          <p:cNvSpPr/>
          <p:nvPr/>
        </p:nvSpPr>
        <p:spPr>
          <a:xfrm>
            <a:off x="5892800" y="3365500"/>
            <a:ext cx="10795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BDD888-8556-F1D6-AE3C-C4A15A7EF4A0}"/>
              </a:ext>
            </a:extLst>
          </p:cNvPr>
          <p:cNvSpPr/>
          <p:nvPr/>
        </p:nvSpPr>
        <p:spPr>
          <a:xfrm>
            <a:off x="5943600" y="4140200"/>
            <a:ext cx="1079500" cy="520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084F99-EDBA-6487-012C-8575BD6A966A}"/>
              </a:ext>
            </a:extLst>
          </p:cNvPr>
          <p:cNvSpPr/>
          <p:nvPr/>
        </p:nvSpPr>
        <p:spPr>
          <a:xfrm>
            <a:off x="2794000" y="863600"/>
            <a:ext cx="10795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D4554F9-54EA-86A0-FD23-093EDF17640C}"/>
              </a:ext>
            </a:extLst>
          </p:cNvPr>
          <p:cNvSpPr/>
          <p:nvPr/>
        </p:nvSpPr>
        <p:spPr>
          <a:xfrm>
            <a:off x="2971800" y="1587500"/>
            <a:ext cx="8763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FC8AA5-F2EE-16BC-72AB-A7A0D04F6456}"/>
              </a:ext>
            </a:extLst>
          </p:cNvPr>
          <p:cNvSpPr/>
          <p:nvPr/>
        </p:nvSpPr>
        <p:spPr>
          <a:xfrm>
            <a:off x="9334500" y="838200"/>
            <a:ext cx="9525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74055-4B66-E790-0F92-35217B5C4703}"/>
              </a:ext>
            </a:extLst>
          </p:cNvPr>
          <p:cNvSpPr/>
          <p:nvPr/>
        </p:nvSpPr>
        <p:spPr>
          <a:xfrm>
            <a:off x="8991600" y="1549400"/>
            <a:ext cx="11303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5,068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FB39A0-E8AE-4241-F504-19A3BFECB858}"/>
              </a:ext>
            </a:extLst>
          </p:cNvPr>
          <p:cNvSpPr/>
          <p:nvPr/>
        </p:nvSpPr>
        <p:spPr>
          <a:xfrm>
            <a:off x="5829300" y="3327400"/>
            <a:ext cx="11303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2,075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C0AC2F-2F0D-49FB-A336-77D53FB41CFA}"/>
              </a:ext>
            </a:extLst>
          </p:cNvPr>
          <p:cNvSpPr/>
          <p:nvPr/>
        </p:nvSpPr>
        <p:spPr>
          <a:xfrm>
            <a:off x="5918200" y="4127500"/>
            <a:ext cx="1130300" cy="5715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0,824</a:t>
            </a:r>
          </a:p>
        </p:txBody>
      </p:sp>
    </p:spTree>
    <p:extLst>
      <p:ext uri="{BB962C8B-B14F-4D97-AF65-F5344CB8AC3E}">
        <p14:creationId xmlns:p14="http://schemas.microsoft.com/office/powerpoint/2010/main" val="12105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hnql5us">
      <a:majorFont>
        <a:latin typeface="字魂100号-方方先锋体" panose="020F0302020204030204"/>
        <a:ea typeface="字魂100号-方方先锋体"/>
        <a:cs typeface=""/>
      </a:majorFont>
      <a:minorFont>
        <a:latin typeface="字魂100号-方方先锋体" panose="020F0502020204030204"/>
        <a:ea typeface="字魂100号-方方先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910</Words>
  <Application>Microsoft Office PowerPoint</Application>
  <PresentationFormat>Widescreen</PresentationFormat>
  <Paragraphs>97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字魂100号-方方先锋体</vt:lpstr>
      <vt:lpstr>字魂156号-萌趣苏打饼</vt:lpstr>
      <vt:lpstr>思源黑体 CN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My PC</cp:lastModifiedBy>
  <cp:revision>49</cp:revision>
  <dcterms:created xsi:type="dcterms:W3CDTF">2024-02-12T03:50:25Z</dcterms:created>
  <dcterms:modified xsi:type="dcterms:W3CDTF">2026-04-12T11:02:00Z</dcterms:modified>
</cp:coreProperties>
</file>