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294" r:id="rId3"/>
    <p:sldId id="274" r:id="rId4"/>
    <p:sldId id="273" r:id="rId5"/>
    <p:sldId id="276" r:id="rId6"/>
    <p:sldId id="277" r:id="rId7"/>
    <p:sldId id="278" r:id="rId8"/>
    <p:sldId id="281" r:id="rId9"/>
    <p:sldId id="284" r:id="rId10"/>
    <p:sldId id="285" r:id="rId11"/>
    <p:sldId id="286" r:id="rId12"/>
    <p:sldId id="287" r:id="rId13"/>
    <p:sldId id="288" r:id="rId14"/>
    <p:sldId id="290" r:id="rId15"/>
    <p:sldId id="29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198C"/>
    <a:srgbClr val="FF99CC"/>
    <a:srgbClr val="FFEFFF"/>
    <a:srgbClr val="56654B"/>
    <a:srgbClr val="FFE272"/>
    <a:srgbClr val="FFFF00"/>
    <a:srgbClr val="8BCD43"/>
    <a:srgbClr val="FF71B8"/>
    <a:srgbClr val="A64095"/>
    <a:srgbClr val="A93C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9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757A5-8A7A-4376-B28C-CFF6B7BD6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0D7A36-C00A-44D8-932E-5B9F37537A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7CFD6A-3242-4A26-B3B4-E14F5B17FF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9B1E2-3BD6-4B54-9748-2AC9BADD2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2E29C3-F8C2-43AE-AE2B-51358EFF2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451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8DE40-B9F4-44E9-BC0C-5C4EFBBDF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B90B40-8803-4DFE-A86B-8A8B7FBC67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40A3D-61F3-471F-A02E-73586DD398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4D3F1-B8BC-418D-9A7D-C81E42F17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62DF2-4C52-4B2B-A18E-9C074B05E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543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FFED55-DD74-479D-B03E-C12DAD0CC5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68B830-8F12-4A20-BCCD-20CB13B17C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4EE29-BD3A-4E79-82F9-9D0055B1C5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615301-76B7-4C68-A617-C512F5D6E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98A233-9FE1-4A29-82BA-EAFB565E1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469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37ED1-4A9C-47F1-861B-2052A46C5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407931-1D9E-427C-A0DB-C0154F741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DCE4D0-E797-44A6-BD7D-D62D7D5ED9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43BFD-962D-41A0-8315-CA9F307DB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7E510-6785-460B-B652-B055B4101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E28BF-33C7-44C6-8211-065C95B6D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0234E3-7F68-4D03-8C65-9EA37D3C7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8B78E-4683-4582-943C-2667B0A865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427E0-14EA-430A-9B81-34C7EA54E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1BF51-2815-49F5-B013-13F0DD402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45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E35E2-9EB5-4928-B642-1BB74D9FB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CC8CB-E5D1-475C-814F-27345FC04C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30F1FF-C4CB-4570-B861-7F627B012C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E9E052-1993-4366-95F6-5AF99104B9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5443B7-50BE-4024-A143-24B48FE2C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F26C9F-1754-4A27-AD73-C664961A9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084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F13D8-274B-498A-809D-509C10CB3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A10A5E-DA5D-4D23-B472-DC79170E0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CA6689-E1FE-42FB-85A6-736C622DDA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F17034-806F-43B9-93AB-2A5EA408F6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9FB7AA-868A-4E6B-AC79-9430EA4B89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561B5C-2692-4DBA-8E1F-78CA499FE3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9978EC-D997-4613-A4EF-1A5AEEFE4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74CAEF-BC9C-4D0C-B031-9F8D8E3B0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405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CCE1E-FE23-42EC-9366-4D459D075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7B8B09-FAA2-44DF-B138-6438CB81F7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0C5BC2-AD7F-41F8-A03E-17C1C1ACA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CA84D6-67C5-46BE-86ED-8B8520A8D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899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691072-B9B6-45F5-A53B-C67CCDEE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FF1E80-C907-4BFC-ABB1-8A72BB5F6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F1E6F9-8760-4EA9-920C-2D9F68530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52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822C7-E963-44BC-8E15-34FE306F4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54516-B7D5-47D1-A230-2F9C4CEFD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FF33FA-8FBA-4F57-9814-A6D21976C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7C56A8-90E5-4524-85B7-04A7243CF1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66104B-DD60-4044-991C-7AF5C2C8F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1EF561-6F1B-4183-A926-985B37335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58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6166C-F161-4E4F-B84C-9EFEEA6B8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80AF98-3B28-4386-9C6D-8186FAAF4B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C62E56-3311-4A80-A685-40649132E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6311D2-733C-4886-895A-74D1B449D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894661-905A-4B18-AFA6-1DD024C4D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2A6025-DE65-4A24-B976-790A0BEAC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824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D0D4321-4900-29DB-3B61-D474E8C8282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028" y="0"/>
            <a:ext cx="1453415" cy="145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565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5.sv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2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7E4C8BF-4EBE-4606-BBC3-20C363C52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8B6B692-D5EF-437B-9092-416C584CB32A}"/>
              </a:ext>
            </a:extLst>
          </p:cNvPr>
          <p:cNvGrpSpPr/>
          <p:nvPr/>
        </p:nvGrpSpPr>
        <p:grpSpPr>
          <a:xfrm>
            <a:off x="1276817" y="1474613"/>
            <a:ext cx="8527772" cy="3725483"/>
            <a:chOff x="1669775" y="1446143"/>
            <a:chExt cx="8527772" cy="3861352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2C263ECF-DF24-487E-B364-987FF4DB4F52}"/>
                </a:ext>
              </a:extLst>
            </p:cNvPr>
            <p:cNvSpPr/>
            <p:nvPr/>
          </p:nvSpPr>
          <p:spPr>
            <a:xfrm>
              <a:off x="1798982" y="1550504"/>
              <a:ext cx="8398565" cy="3756991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764EE41-93E0-445F-812F-742AF37C0984}"/>
                </a:ext>
              </a:extLst>
            </p:cNvPr>
            <p:cNvSpPr/>
            <p:nvPr/>
          </p:nvSpPr>
          <p:spPr>
            <a:xfrm>
              <a:off x="1669775" y="1446143"/>
              <a:ext cx="8398565" cy="3756991"/>
            </a:xfrm>
            <a:prstGeom prst="round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8" name="Picture 4">
            <a:extLst>
              <a:ext uri="{FF2B5EF4-FFF2-40B4-BE49-F238E27FC236}">
                <a16:creationId xmlns:a16="http://schemas.microsoft.com/office/drawing/2014/main" id="{7B7FB5D6-0A2F-4085-97AA-8FE7F58E96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1250392">
            <a:off x="-1561214" y="-479276"/>
            <a:ext cx="6453244" cy="1668138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F77E31EA-4F8D-4C6C-8578-67A8F575FC0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470988" y="234297"/>
            <a:ext cx="435674" cy="443999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D64107BA-66B7-436F-AC0D-ECD1332C5FF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 flipV="1">
            <a:off x="1452472" y="354793"/>
            <a:ext cx="415872" cy="423819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F5A8A339-E093-45E7-A7EC-01C58316FEA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8953" y="42492"/>
            <a:ext cx="623883" cy="635804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FDBFF8FF-6EAC-48F0-8075-44EC81E1E1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546243" y="2874296"/>
            <a:ext cx="3320816" cy="47344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440997-F5A3-43A7-B21D-0D49F884E7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459" y="3885538"/>
            <a:ext cx="5561990" cy="3128619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43F3EF0F-915E-4413-A773-9F8F902E88D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9637724" y="1887853"/>
            <a:ext cx="2855686" cy="51614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D2B1D93-F5AD-4774-8DB2-E5BFE976D1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96437" y="-223463"/>
            <a:ext cx="3106315" cy="3500400"/>
          </a:xfrm>
          <a:prstGeom prst="rect">
            <a:avLst/>
          </a:prstGeom>
        </p:spPr>
      </p:pic>
      <p:pic>
        <p:nvPicPr>
          <p:cNvPr id="9" name="Picture 8" descr="A green and red letters&#10;&#10;Description automatically generated">
            <a:extLst>
              <a:ext uri="{FF2B5EF4-FFF2-40B4-BE49-F238E27FC236}">
                <a16:creationId xmlns:a16="http://schemas.microsoft.com/office/drawing/2014/main" id="{8DF81A13-83C1-A85A-ADCD-88C4FC3BA3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376" y="2209225"/>
            <a:ext cx="6828112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53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8" presetID="2" presetClass="entr" presetSubtype="3" fill="hold" nodeType="after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5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5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8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BB62AE-E436-445B-A262-5F4B18DFE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99732E37-ADAB-4FD4-B06A-F74750270291}"/>
              </a:ext>
            </a:extLst>
          </p:cNvPr>
          <p:cNvSpPr/>
          <p:nvPr/>
        </p:nvSpPr>
        <p:spPr>
          <a:xfrm>
            <a:off x="327025" y="201570"/>
            <a:ext cx="11537950" cy="2350244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 Box 52">
            <a:extLst>
              <a:ext uri="{FF2B5EF4-FFF2-40B4-BE49-F238E27FC236}">
                <a16:creationId xmlns:a16="http://schemas.microsoft.com/office/drawing/2014/main" id="{B2BD447B-FBEC-41F2-ADBC-5BE7694AB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362" y="267407"/>
            <a:ext cx="7785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1. </a:t>
            </a:r>
            <a:r>
              <a:rPr lang="en-US" altLang="en-US" sz="3600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314" name="Picture 2" descr="Chó cứu hộ Paw Patrol Marshall - 55,000 | SanHangRe.net">
            <a:extLst>
              <a:ext uri="{FF2B5EF4-FFF2-40B4-BE49-F238E27FC236}">
                <a16:creationId xmlns:a16="http://schemas.microsoft.com/office/drawing/2014/main" id="{F9FFB772-4DC1-453E-BA5D-CEB363806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167" r="96000">
                        <a14:foregroundMark x1="52667" y1="76190" x2="50333" y2="949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789" y="-92241"/>
            <a:ext cx="4115832" cy="216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E3159B-8CD6-740B-4C76-4FADDA9D4477}"/>
              </a:ext>
            </a:extLst>
          </p:cNvPr>
          <p:cNvSpPr txBox="1"/>
          <p:nvPr/>
        </p:nvSpPr>
        <p:spPr>
          <a:xfrm>
            <a:off x="542260" y="988828"/>
            <a:ext cx="1065382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</a:rPr>
              <a:t>Sau trận lũ quét, thầy Nam đi bộ trở lại điểm trường cách nơi xuất phát 9 km. Do đường đi nhiều đồi núi nên thầy chỉ đi được với vận tốc 1,5 km/h.</a:t>
            </a:r>
            <a:endParaRPr lang="en-US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</a:rPr>
              <a:t>Thời gian trở lại điểm trường của thầy Nam là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        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.    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FE17AE-1F3C-6F58-1D20-B85E868D6153}"/>
              </a:ext>
            </a:extLst>
          </p:cNvPr>
          <p:cNvSpPr/>
          <p:nvPr/>
        </p:nvSpPr>
        <p:spPr>
          <a:xfrm>
            <a:off x="7176977" y="1818167"/>
            <a:ext cx="552893" cy="446568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0764159-5E2A-D200-0537-3B3906A516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3768" y="2708754"/>
            <a:ext cx="9353070" cy="381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1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535DDE-F880-401D-83A5-6B96D59E3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80822B7-4110-4407-94A9-12A26F18FB46}"/>
              </a:ext>
            </a:extLst>
          </p:cNvPr>
          <p:cNvSpPr/>
          <p:nvPr/>
        </p:nvSpPr>
        <p:spPr>
          <a:xfrm>
            <a:off x="412886" y="337930"/>
            <a:ext cx="11366228" cy="631850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 Box 30">
            <a:extLst>
              <a:ext uri="{FF2B5EF4-FFF2-40B4-BE49-F238E27FC236}">
                <a16:creationId xmlns:a16="http://schemas.microsoft.com/office/drawing/2014/main" id="{5A8F6091-FF76-40E3-BF83-58C282B5A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8469" y="612768"/>
            <a:ext cx="203711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giải</a:t>
            </a:r>
            <a:endParaRPr kumimoji="0" lang="en-US" altLang="en-US" sz="4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 Box 31">
            <a:extLst>
              <a:ext uri="{FF2B5EF4-FFF2-40B4-BE49-F238E27FC236}">
                <a16:creationId xmlns:a16="http://schemas.microsoft.com/office/drawing/2014/main" id="{628853D7-7873-4756-95B7-DAEA40E39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642" y="1247773"/>
            <a:ext cx="103029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>
              <a:spcBef>
                <a:spcPct val="50000"/>
              </a:spcBef>
              <a:defRPr/>
            </a:pPr>
            <a:r>
              <a:rPr lang="vi-VN" altLang="en-US" sz="4000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Thời gian trở lại điểm trường của thầy Nam là: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cs typeface="Times New Roman" panose="02020603050405020304" pitchFamily="18" charset="0"/>
            </a:endParaRPr>
          </a:p>
        </p:txBody>
      </p:sp>
      <p:sp>
        <p:nvSpPr>
          <p:cNvPr id="26" name="Text Box 32">
            <a:extLst>
              <a:ext uri="{FF2B5EF4-FFF2-40B4-BE49-F238E27FC236}">
                <a16:creationId xmlns:a16="http://schemas.microsoft.com/office/drawing/2014/main" id="{33905B2F-B92D-417A-AE19-932FB9779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0735" y="1909270"/>
            <a:ext cx="50169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>
              <a:spcBef>
                <a:spcPct val="50000"/>
              </a:spcBef>
              <a:defRPr/>
            </a:pPr>
            <a:r>
              <a:rPr lang="en-US" altLang="en-US" sz="4000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9 : 1,5 = 6 (</a:t>
            </a:r>
            <a:r>
              <a:rPr lang="en-US" altLang="en-US" sz="4000" dirty="0" err="1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giờ</a:t>
            </a:r>
            <a:r>
              <a:rPr lang="en-US" altLang="en-US" sz="4000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)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cs typeface="Times New Roman" panose="02020603050405020304" pitchFamily="18" charset="0"/>
            </a:endParaRPr>
          </a:p>
        </p:txBody>
      </p:sp>
      <p:sp>
        <p:nvSpPr>
          <p:cNvPr id="23" name="Rectangle 29">
            <a:extLst>
              <a:ext uri="{FF2B5EF4-FFF2-40B4-BE49-F238E27FC236}">
                <a16:creationId xmlns:a16="http://schemas.microsoft.com/office/drawing/2014/main" id="{C3563440-C80A-4262-A8B7-3AB60DDA6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9459" y="2711748"/>
            <a:ext cx="3886200" cy="609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en-US" altLang="en-US" sz="4000" dirty="0" err="1">
                <a:solidFill>
                  <a:srgbClr val="FF0000"/>
                </a:solidFill>
                <a:latin typeface="+mn-lt"/>
              </a:rPr>
              <a:t>Đáp</a:t>
            </a:r>
            <a:r>
              <a:rPr lang="en-US" altLang="en-US" sz="40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+mn-lt"/>
              </a:rPr>
              <a:t>số</a:t>
            </a:r>
            <a:r>
              <a:rPr lang="en-US" altLang="en-US" sz="4000" dirty="0">
                <a:solidFill>
                  <a:srgbClr val="FF0000"/>
                </a:solidFill>
                <a:latin typeface="+mn-lt"/>
              </a:rPr>
              <a:t>: 6 </a:t>
            </a:r>
            <a:r>
              <a:rPr lang="en-US" altLang="en-US" sz="4000" dirty="0" err="1">
                <a:solidFill>
                  <a:srgbClr val="FF0000"/>
                </a:solidFill>
                <a:latin typeface="+mn-lt"/>
              </a:rPr>
              <a:t>giờ</a:t>
            </a:r>
            <a:endParaRPr lang="en-US" altLang="en-US" sz="4000" dirty="0">
              <a:solidFill>
                <a:srgbClr val="FF0000"/>
              </a:solidFill>
              <a:latin typeface="+mn-lt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en-US" altLang="en-US" sz="40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8" name="Picture 2" descr="PAW Patrol&amp;amp;#39;s Zuma – PAW Patrol &amp;amp;amp; Friends | Official Site">
            <a:extLst>
              <a:ext uri="{FF2B5EF4-FFF2-40B4-BE49-F238E27FC236}">
                <a16:creationId xmlns:a16="http://schemas.microsoft.com/office/drawing/2014/main" id="{E61651AF-0271-460C-B44E-60C746AC6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4164358"/>
            <a:ext cx="2784787" cy="275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03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535DDE-F880-401D-83A5-6B96D59E3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80822B7-4110-4407-94A9-12A26F18FB46}"/>
              </a:ext>
            </a:extLst>
          </p:cNvPr>
          <p:cNvSpPr/>
          <p:nvPr/>
        </p:nvSpPr>
        <p:spPr>
          <a:xfrm>
            <a:off x="412886" y="337930"/>
            <a:ext cx="11366228" cy="631850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 Box 30">
            <a:extLst>
              <a:ext uri="{FF2B5EF4-FFF2-40B4-BE49-F238E27FC236}">
                <a16:creationId xmlns:a16="http://schemas.microsoft.com/office/drawing/2014/main" id="{5A8F6091-FF76-40E3-BF83-58C282B5A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8236" y="2241358"/>
            <a:ext cx="20371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198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198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198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giải</a:t>
            </a:r>
            <a:endParaRPr kumimoji="0" lang="en-US" altLang="en-US" sz="3200" b="1" i="0" u="sng" strike="noStrike" kern="1200" cap="none" spc="0" normalizeH="0" baseline="0" noProof="0" dirty="0">
              <a:ln>
                <a:noFill/>
              </a:ln>
              <a:solidFill>
                <a:srgbClr val="FF198C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3E2427FA-C852-4226-9706-1B9140F5003F}"/>
              </a:ext>
            </a:extLst>
          </p:cNvPr>
          <p:cNvSpPr/>
          <p:nvPr/>
        </p:nvSpPr>
        <p:spPr>
          <a:xfrm>
            <a:off x="327025" y="201570"/>
            <a:ext cx="11537950" cy="1766380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9908F50-E004-4798-A13A-2F0EFE7464BF}"/>
              </a:ext>
            </a:extLst>
          </p:cNvPr>
          <p:cNvSpPr txBox="1"/>
          <p:nvPr/>
        </p:nvSpPr>
        <p:spPr>
          <a:xfrm>
            <a:off x="508338" y="288373"/>
            <a:ext cx="1107051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 vận động viên khuyết tật trượt tuyết với vận tốc 24 m/s. Hỏi vận động viên đó hoàn thành quãng đường 600 m trong thời gian bao lâu?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Everest | PAW Patrol Wiki | Fandom">
            <a:extLst>
              <a:ext uri="{FF2B5EF4-FFF2-40B4-BE49-F238E27FC236}">
                <a16:creationId xmlns:a16="http://schemas.microsoft.com/office/drawing/2014/main" id="{A1757B60-4BF1-4DD1-A28F-19004CBDA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222" y="3555023"/>
            <a:ext cx="3082778" cy="330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31">
            <a:extLst>
              <a:ext uri="{FF2B5EF4-FFF2-40B4-BE49-F238E27FC236}">
                <a16:creationId xmlns:a16="http://schemas.microsoft.com/office/drawing/2014/main" id="{427D0C4E-EA53-4989-8439-CEBDA3FB7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0334" y="2938844"/>
            <a:ext cx="8016949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vi-VN" altLang="en-US" sz="3200" dirty="0">
                <a:solidFill>
                  <a:srgbClr val="FF198C"/>
                </a:solidFill>
                <a:latin typeface="+mn-lt"/>
              </a:rPr>
              <a:t>Vận động viên đó hoàn thành quãng đường 600 m trong thời gian là:</a:t>
            </a:r>
            <a:endParaRPr lang="en-US" altLang="en-US" sz="3200" dirty="0">
              <a:solidFill>
                <a:srgbClr val="FF198C"/>
              </a:solidFill>
              <a:latin typeface="+mn-lt"/>
            </a:endParaRPr>
          </a:p>
        </p:txBody>
      </p:sp>
      <p:sp>
        <p:nvSpPr>
          <p:cNvPr id="18" name="Rectangle 32">
            <a:extLst>
              <a:ext uri="{FF2B5EF4-FFF2-40B4-BE49-F238E27FC236}">
                <a16:creationId xmlns:a16="http://schemas.microsoft.com/office/drawing/2014/main" id="{5E96E99A-35E1-4281-A0A7-95A19DBCC0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2661" y="4073445"/>
            <a:ext cx="5475767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3200" dirty="0">
                <a:solidFill>
                  <a:srgbClr val="FF198C"/>
                </a:solidFill>
                <a:latin typeface="+mn-lt"/>
              </a:rPr>
              <a:t>600 : 24 = 25 (</a:t>
            </a:r>
            <a:r>
              <a:rPr lang="en-US" altLang="en-US" sz="3200" dirty="0" err="1">
                <a:solidFill>
                  <a:srgbClr val="FF198C"/>
                </a:solidFill>
                <a:latin typeface="+mn-lt"/>
              </a:rPr>
              <a:t>giây</a:t>
            </a:r>
            <a:r>
              <a:rPr lang="en-US" altLang="en-US" sz="3200" dirty="0">
                <a:solidFill>
                  <a:srgbClr val="FF198C"/>
                </a:solidFill>
                <a:latin typeface="+mn-lt"/>
              </a:rPr>
              <a:t>)</a:t>
            </a:r>
          </a:p>
        </p:txBody>
      </p:sp>
      <p:sp>
        <p:nvSpPr>
          <p:cNvPr id="22" name="Rectangle 34">
            <a:extLst>
              <a:ext uri="{FF2B5EF4-FFF2-40B4-BE49-F238E27FC236}">
                <a16:creationId xmlns:a16="http://schemas.microsoft.com/office/drawing/2014/main" id="{2A4E3557-109A-43F7-9996-5D668860AA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3463" y="4747982"/>
            <a:ext cx="29559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200" dirty="0" err="1">
                <a:solidFill>
                  <a:srgbClr val="FF198C"/>
                </a:solidFill>
                <a:latin typeface="+mn-lt"/>
              </a:rPr>
              <a:t>Đáp</a:t>
            </a:r>
            <a:r>
              <a:rPr lang="en-US" altLang="en-US" sz="3200" dirty="0">
                <a:solidFill>
                  <a:srgbClr val="FF198C"/>
                </a:solidFill>
                <a:latin typeface="+mn-lt"/>
              </a:rPr>
              <a:t> </a:t>
            </a:r>
            <a:r>
              <a:rPr lang="en-US" altLang="en-US" sz="3200" dirty="0" err="1">
                <a:solidFill>
                  <a:srgbClr val="FF198C"/>
                </a:solidFill>
                <a:latin typeface="+mn-lt"/>
              </a:rPr>
              <a:t>số</a:t>
            </a:r>
            <a:r>
              <a:rPr lang="en-US" altLang="en-US" sz="3200" dirty="0">
                <a:solidFill>
                  <a:srgbClr val="FF198C"/>
                </a:solidFill>
                <a:latin typeface="+mn-lt"/>
              </a:rPr>
              <a:t>: 25 </a:t>
            </a:r>
            <a:r>
              <a:rPr lang="en-US" altLang="en-US" sz="3200" dirty="0" err="1">
                <a:solidFill>
                  <a:srgbClr val="FF198C"/>
                </a:solidFill>
                <a:latin typeface="+mn-lt"/>
              </a:rPr>
              <a:t>giây</a:t>
            </a:r>
            <a:endParaRPr lang="en-US" altLang="en-US" sz="3200" dirty="0">
              <a:solidFill>
                <a:srgbClr val="FF198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998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7" grpId="0"/>
      <p:bldP spid="18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535DDE-F880-401D-83A5-6B96D59E3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80822B7-4110-4407-94A9-12A26F18FB46}"/>
              </a:ext>
            </a:extLst>
          </p:cNvPr>
          <p:cNvSpPr/>
          <p:nvPr/>
        </p:nvSpPr>
        <p:spPr>
          <a:xfrm>
            <a:off x="412886" y="337930"/>
            <a:ext cx="11366228" cy="631850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3E2427FA-C852-4226-9706-1B9140F5003F}"/>
              </a:ext>
            </a:extLst>
          </p:cNvPr>
          <p:cNvSpPr/>
          <p:nvPr/>
        </p:nvSpPr>
        <p:spPr>
          <a:xfrm>
            <a:off x="327025" y="201569"/>
            <a:ext cx="11537950" cy="6454412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9908F50-E004-4798-A13A-2F0EFE7464BF}"/>
              </a:ext>
            </a:extLst>
          </p:cNvPr>
          <p:cNvSpPr txBox="1"/>
          <p:nvPr/>
        </p:nvSpPr>
        <p:spPr>
          <a:xfrm>
            <a:off x="797442" y="374419"/>
            <a:ext cx="10433125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 câu đúng.</a:t>
            </a:r>
          </a:p>
          <a:p>
            <a:pPr lvl="0" algn="just"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 chiếc thuyền xuôi dòng từ thành phố A đến thành phố B cách 75 km với vận tốc 30 km/h. Sau đó thuyền ngược dòng từ thành phố B trở về thành phố A với vận tốc 25 km/h. Thời gian về dài hơn thời gian đi là:</a:t>
            </a:r>
          </a:p>
          <a:p>
            <a:pPr lvl="0" algn="just"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0,5 giờ</a:t>
            </a:r>
          </a:p>
          <a:p>
            <a:pPr lvl="0" algn="just"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1 giờ</a:t>
            </a:r>
          </a:p>
          <a:p>
            <a:pPr lvl="0" algn="just"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1,5 giờ</a:t>
            </a:r>
            <a:endParaRPr kumimoji="0" lang="en-US" alt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A1E494-AB94-E29D-756B-979E35654743}"/>
              </a:ext>
            </a:extLst>
          </p:cNvPr>
          <p:cNvSpPr txBox="1"/>
          <p:nvPr/>
        </p:nvSpPr>
        <p:spPr>
          <a:xfrm>
            <a:off x="3700130" y="3359888"/>
            <a:ext cx="76554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0" i="0" dirty="0">
                <a:solidFill>
                  <a:srgbClr val="FF198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Thời gian đi là: 75 : 30 = 2,5 (giờ)</a:t>
            </a:r>
          </a:p>
          <a:p>
            <a:pPr algn="ctr"/>
            <a:r>
              <a:rPr lang="vi-VN" sz="3200" b="0" i="0" dirty="0">
                <a:solidFill>
                  <a:srgbClr val="FF198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Thời gian về là: 75 : 25 = 3 (giờ)</a:t>
            </a:r>
          </a:p>
          <a:p>
            <a:pPr algn="ctr"/>
            <a:r>
              <a:rPr lang="vi-VN" sz="3200" b="0" i="0" dirty="0">
                <a:solidFill>
                  <a:srgbClr val="FF198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Thời gian về dài hơn thời gian đi là:</a:t>
            </a:r>
            <a:endParaRPr lang="en-US" sz="3200" b="0" i="0" dirty="0">
              <a:solidFill>
                <a:srgbClr val="FF198C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b="0" i="0" dirty="0">
                <a:solidFill>
                  <a:srgbClr val="FF198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– 2,5 = 0,5 (giờ)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1C5E753-650B-54BC-467F-FEA8D8BD0CC4}"/>
              </a:ext>
            </a:extLst>
          </p:cNvPr>
          <p:cNvSpPr/>
          <p:nvPr/>
        </p:nvSpPr>
        <p:spPr>
          <a:xfrm>
            <a:off x="754912" y="2892056"/>
            <a:ext cx="552893" cy="49973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73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attisbear on Twitter: &amp;amp;quot;So this is Uncle Otis (middle). He is the uncle of  AB&amp;amp;#39;s Mayor Goodway (left). UO makes it pretty clear he is “hard of hearing”  and maybe senile. Uncle">
            <a:extLst>
              <a:ext uri="{FF2B5EF4-FFF2-40B4-BE49-F238E27FC236}">
                <a16:creationId xmlns:a16="http://schemas.microsoft.com/office/drawing/2014/main" id="{77EE8998-CDDB-49C5-BA7E-3D920B1FC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41"/>
            <a:ext cx="12192000" cy="689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3CD07D90-D4F1-4678-9A87-D4058E71074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60616" y="1024676"/>
            <a:ext cx="1396016" cy="1702459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B20F9D5-1357-437F-AA7D-B5E1A721128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31606" y="2478733"/>
            <a:ext cx="690893" cy="842553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AF51C0EA-EDFE-45D0-8042-DAF64384ED3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382872" y="1686854"/>
            <a:ext cx="1109628" cy="1353205"/>
          </a:xfrm>
          <a:prstGeom prst="rect">
            <a:avLst/>
          </a:prstGeom>
        </p:spPr>
      </p:pic>
      <p:pic>
        <p:nvPicPr>
          <p:cNvPr id="2056" name="Picture 8" descr="PAW Patrol Live! comes to the Hershey Theatre March 28 and 29 |  Entertainment | lancasteronline.com">
            <a:extLst>
              <a:ext uri="{FF2B5EF4-FFF2-40B4-BE49-F238E27FC236}">
                <a16:creationId xmlns:a16="http://schemas.microsoft.com/office/drawing/2014/main" id="{919D9E50-C481-4B2C-A978-9FFA2D165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748" y="558800"/>
            <a:ext cx="6460717" cy="629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10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ED4DB3-9E4E-452E-97A0-CDD2FEB30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070A9C-B6AC-4783-A3D7-78672285454F}"/>
              </a:ext>
            </a:extLst>
          </p:cNvPr>
          <p:cNvSpPr/>
          <p:nvPr/>
        </p:nvSpPr>
        <p:spPr>
          <a:xfrm>
            <a:off x="1001752" y="256478"/>
            <a:ext cx="10540998" cy="6155473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0744FC-DE1C-4F95-A4C0-1338DB44FE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 rot="19263944">
            <a:off x="10419061" y="5159871"/>
            <a:ext cx="1524278" cy="153792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82D0C49-A005-4FC1-A7FE-7D5E12136E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1580688" y="138331"/>
            <a:ext cx="9998925" cy="68675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67236A-54BA-453F-B3F9-DAAD24CC6CEE}"/>
              </a:ext>
            </a:extLst>
          </p:cNvPr>
          <p:cNvSpPr txBox="1"/>
          <p:nvPr/>
        </p:nvSpPr>
        <p:spPr>
          <a:xfrm>
            <a:off x="4930868" y="1571385"/>
            <a:ext cx="31709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Dặn</a:t>
            </a:r>
            <a:r>
              <a:rPr kumimoji="0" lang="en-US" sz="4400" b="1" i="0" u="none" strike="noStrike" kern="1200" cap="none" spc="0" normalizeH="0" noProof="0" dirty="0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dò</a:t>
            </a:r>
            <a:endParaRPr kumimoji="0" lang="en-US" sz="4400" b="1" i="0" u="none" strike="noStrike" kern="1200" cap="none" spc="0" normalizeH="0" baseline="0" noProof="0" dirty="0">
              <a:ln>
                <a:solidFill>
                  <a:srgbClr val="E7E6E6">
                    <a:lumMod val="10000"/>
                  </a:srgbClr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39A463C-DDA7-44E6-96FA-CB859CFF0344}"/>
              </a:ext>
            </a:extLst>
          </p:cNvPr>
          <p:cNvCxnSpPr>
            <a:cxnSpLocks/>
          </p:cNvCxnSpPr>
          <p:nvPr/>
        </p:nvCxnSpPr>
        <p:spPr>
          <a:xfrm>
            <a:off x="10649830" y="4006930"/>
            <a:ext cx="0" cy="49695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Skye | PAW Patrol Deutsch Wiki | Fandom">
            <a:extLst>
              <a:ext uri="{FF2B5EF4-FFF2-40B4-BE49-F238E27FC236}">
                <a16:creationId xmlns:a16="http://schemas.microsoft.com/office/drawing/2014/main" id="{F4BE12E1-A7AD-4094-A57A-D0932F9CD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329166"/>
            <a:ext cx="2768600" cy="3528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AC2B563-943F-49E4-A5D8-C356C2BD2CF6}"/>
              </a:ext>
            </a:extLst>
          </p:cNvPr>
          <p:cNvSpPr txBox="1"/>
          <p:nvPr/>
        </p:nvSpPr>
        <p:spPr>
          <a:xfrm>
            <a:off x="2667558" y="2425368"/>
            <a:ext cx="81896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Ôn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tập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lại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kiến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thức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Xem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trước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tiết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“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Luyện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tập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”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71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816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535DDE-F880-401D-83A5-6B96D59E3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80822B7-4110-4407-94A9-12A26F18FB46}"/>
              </a:ext>
            </a:extLst>
          </p:cNvPr>
          <p:cNvSpPr/>
          <p:nvPr/>
        </p:nvSpPr>
        <p:spPr>
          <a:xfrm>
            <a:off x="412886" y="337930"/>
            <a:ext cx="11366228" cy="63185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E197AC-6C9D-A003-45B1-DD238CFE5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869" y="638618"/>
            <a:ext cx="9348228" cy="573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10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4D3EE8-3D66-4430-A50B-459D1FBAA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Paw Patrol Archives — Toy Kingdom">
            <a:extLst>
              <a:ext uri="{FF2B5EF4-FFF2-40B4-BE49-F238E27FC236}">
                <a16:creationId xmlns:a16="http://schemas.microsoft.com/office/drawing/2014/main" id="{8F8F181D-A4D1-4AA5-8652-8C03A6821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9679"/>
            <a:ext cx="12192000" cy="385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5C0E209-5BFF-482E-9C4E-D2970C521749}"/>
              </a:ext>
            </a:extLst>
          </p:cNvPr>
          <p:cNvSpPr/>
          <p:nvPr/>
        </p:nvSpPr>
        <p:spPr>
          <a:xfrm>
            <a:off x="1657814" y="267388"/>
            <a:ext cx="8876371" cy="2408664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81EC5E-ACC9-49DF-B99C-2D9B728F0A5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02164" y="1132815"/>
            <a:ext cx="4745935" cy="26695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B43EBA-38A4-491E-962B-2B8A9E9F28C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9" y="1620077"/>
            <a:ext cx="3823945" cy="21509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EA4BA3-3385-40B1-AC52-6F4BE6157F5C}"/>
              </a:ext>
            </a:extLst>
          </p:cNvPr>
          <p:cNvSpPr txBox="1"/>
          <p:nvPr/>
        </p:nvSpPr>
        <p:spPr>
          <a:xfrm>
            <a:off x="2447826" y="865918"/>
            <a:ext cx="70487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CHẶNG 1: TÌM PHƯƠNG TIỆN DI CHUYỂN</a:t>
            </a:r>
          </a:p>
        </p:txBody>
      </p:sp>
    </p:spTree>
    <p:extLst>
      <p:ext uri="{BB962C8B-B14F-4D97-AF65-F5344CB8AC3E}">
        <p14:creationId xmlns:p14="http://schemas.microsoft.com/office/powerpoint/2010/main" val="106603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535DDE-F880-401D-83A5-6B96D59E3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80822B7-4110-4407-94A9-12A26F18FB46}"/>
              </a:ext>
            </a:extLst>
          </p:cNvPr>
          <p:cNvSpPr/>
          <p:nvPr/>
        </p:nvSpPr>
        <p:spPr>
          <a:xfrm>
            <a:off x="412886" y="337930"/>
            <a:ext cx="11366228" cy="631850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857CB797-AAFC-4A35-9B7D-42B035A31F6E}"/>
              </a:ext>
            </a:extLst>
          </p:cNvPr>
          <p:cNvSpPr/>
          <p:nvPr/>
        </p:nvSpPr>
        <p:spPr>
          <a:xfrm>
            <a:off x="252597" y="201570"/>
            <a:ext cx="11537950" cy="1766380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endParaRPr lang="en-US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383FAC98-87CC-4910-9B54-3E125A202F8D}"/>
              </a:ext>
            </a:extLst>
          </p:cNvPr>
          <p:cNvSpPr/>
          <p:nvPr/>
        </p:nvSpPr>
        <p:spPr>
          <a:xfrm flipV="1">
            <a:off x="1668377" y="3629977"/>
            <a:ext cx="8855248" cy="1604901"/>
          </a:xfrm>
          <a:prstGeom prst="arc">
            <a:avLst>
              <a:gd name="adj1" fmla="val 10781554"/>
              <a:gd name="adj2" fmla="val 0"/>
            </a:avLst>
          </a:prstGeom>
          <a:ln w="571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4D6032-E3AC-4F5E-A008-58B2B26FA834}"/>
              </a:ext>
            </a:extLst>
          </p:cNvPr>
          <p:cNvSpPr txBox="1"/>
          <p:nvPr/>
        </p:nvSpPr>
        <p:spPr>
          <a:xfrm>
            <a:off x="5059905" y="5286626"/>
            <a:ext cx="21354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120 km </a:t>
            </a:r>
            <a:endParaRPr lang="en-US" sz="3200" dirty="0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F3834ADA-8484-488B-80A3-41FBA9FA4740}"/>
              </a:ext>
            </a:extLst>
          </p:cNvPr>
          <p:cNvSpPr/>
          <p:nvPr/>
        </p:nvSpPr>
        <p:spPr>
          <a:xfrm>
            <a:off x="1668376" y="2993454"/>
            <a:ext cx="8855248" cy="1604902"/>
          </a:xfrm>
          <a:prstGeom prst="arc">
            <a:avLst>
              <a:gd name="adj1" fmla="val 10781554"/>
              <a:gd name="adj2" fmla="val 0"/>
            </a:avLst>
          </a:prstGeom>
          <a:ln w="571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B7A2D5-26B1-4FFC-BBFB-6BABDDAF3A42}"/>
              </a:ext>
            </a:extLst>
          </p:cNvPr>
          <p:cNvSpPr txBox="1"/>
          <p:nvPr/>
        </p:nvSpPr>
        <p:spPr>
          <a:xfrm>
            <a:off x="5059905" y="2358793"/>
            <a:ext cx="21354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</a:rPr>
              <a:t>t = ? </a:t>
            </a:r>
            <a:r>
              <a:rPr lang="en-US" sz="3200" b="1" dirty="0" err="1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</a:rPr>
              <a:t>giờ</a:t>
            </a:r>
            <a:endParaRPr lang="en-US" sz="3200" dirty="0">
              <a:ln>
                <a:solidFill>
                  <a:sysClr val="windowText" lastClr="000000"/>
                </a:solidFill>
              </a:ln>
              <a:solidFill>
                <a:srgbClr val="92D050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4417B77-40E6-40E9-8F9E-F05206E01F6D}"/>
              </a:ext>
            </a:extLst>
          </p:cNvPr>
          <p:cNvGrpSpPr/>
          <p:nvPr/>
        </p:nvGrpSpPr>
        <p:grpSpPr>
          <a:xfrm>
            <a:off x="1668377" y="3877919"/>
            <a:ext cx="8855249" cy="496956"/>
            <a:chOff x="1794581" y="4006930"/>
            <a:chExt cx="8855249" cy="496956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8243D8A-0D05-4DF3-AA0C-31F8F83AC530}"/>
                </a:ext>
              </a:extLst>
            </p:cNvPr>
            <p:cNvCxnSpPr/>
            <p:nvPr/>
          </p:nvCxnSpPr>
          <p:spPr>
            <a:xfrm>
              <a:off x="1794581" y="4255408"/>
              <a:ext cx="8855249" cy="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BBF75AB-51CA-4915-9F47-B515FE793791}"/>
                </a:ext>
              </a:extLst>
            </p:cNvPr>
            <p:cNvCxnSpPr>
              <a:cxnSpLocks/>
            </p:cNvCxnSpPr>
            <p:nvPr/>
          </p:nvCxnSpPr>
          <p:spPr>
            <a:xfrm>
              <a:off x="10649830" y="4006930"/>
              <a:ext cx="0" cy="496956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364D80B-7BC9-4E58-B267-73BCC49520D3}"/>
                </a:ext>
              </a:extLst>
            </p:cNvPr>
            <p:cNvCxnSpPr>
              <a:cxnSpLocks/>
            </p:cNvCxnSpPr>
            <p:nvPr/>
          </p:nvCxnSpPr>
          <p:spPr>
            <a:xfrm>
              <a:off x="1794581" y="4006930"/>
              <a:ext cx="0" cy="496956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4BFAF98-66FD-4B3F-9BB7-41909DCB29D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9398" flipH="1">
            <a:off x="882726" y="3586161"/>
            <a:ext cx="1568296" cy="1008219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0DD3EC1-F9A9-40C6-9E9D-4B36DC15DCF3}"/>
              </a:ext>
            </a:extLst>
          </p:cNvPr>
          <p:cNvSpPr/>
          <p:nvPr/>
        </p:nvSpPr>
        <p:spPr>
          <a:xfrm>
            <a:off x="843080" y="4417294"/>
            <a:ext cx="1697879" cy="429004"/>
          </a:xfrm>
          <a:prstGeom prst="roundRect">
            <a:avLst/>
          </a:prstGeom>
          <a:solidFill>
            <a:schemeClr val="accent4">
              <a:lumMod val="40000"/>
              <a:lumOff val="60000"/>
              <a:alpha val="678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BF6CE95-C088-488D-930A-D5B83221E904}"/>
              </a:ext>
            </a:extLst>
          </p:cNvPr>
          <p:cNvSpPr txBox="1"/>
          <p:nvPr/>
        </p:nvSpPr>
        <p:spPr>
          <a:xfrm>
            <a:off x="795794" y="4392951"/>
            <a:ext cx="17451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60 km/</a:t>
            </a:r>
            <a:r>
              <a:rPr lang="en-US" sz="2400" b="1" dirty="0" err="1">
                <a:solidFill>
                  <a:srgbClr val="C00000"/>
                </a:solidFill>
              </a:rPr>
              <a:t>giờ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C166B7-2575-4425-8FBB-AB1A8D31BEDE}"/>
              </a:ext>
            </a:extLst>
          </p:cNvPr>
          <p:cNvSpPr txBox="1"/>
          <p:nvPr/>
        </p:nvSpPr>
        <p:spPr>
          <a:xfrm>
            <a:off x="580152" y="293744"/>
            <a:ext cx="1095617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C00000"/>
                </a:solidFill>
              </a:rPr>
              <a:t>Bài toán: Một ô tô đi được quãng đường dài 120 km với vận tốc 60 km/h. Tính thời gian ô tô đi quãng đường đó.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28DC0A4-1C27-ED5F-EFCD-6DC7B56A2DCC}"/>
              </a:ext>
            </a:extLst>
          </p:cNvPr>
          <p:cNvSpPr/>
          <p:nvPr/>
        </p:nvSpPr>
        <p:spPr>
          <a:xfrm>
            <a:off x="5830039" y="395031"/>
            <a:ext cx="4845049" cy="437322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FDD54C5-01DB-A94B-7A63-1C96ADF8BF59}"/>
              </a:ext>
            </a:extLst>
          </p:cNvPr>
          <p:cNvSpPr/>
          <p:nvPr/>
        </p:nvSpPr>
        <p:spPr>
          <a:xfrm>
            <a:off x="535026" y="873496"/>
            <a:ext cx="3526612" cy="437322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1444C3-1AA9-839F-8F83-1944A6C3856B}"/>
              </a:ext>
            </a:extLst>
          </p:cNvPr>
          <p:cNvSpPr/>
          <p:nvPr/>
        </p:nvSpPr>
        <p:spPr>
          <a:xfrm>
            <a:off x="4189228" y="862864"/>
            <a:ext cx="2870791" cy="437322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50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0.00186 L 0.73542 0.00347 " pathEditMode="relative" rAng="0" ptsTypes="AA">
                                      <p:cBhvr>
                                        <p:cTn id="58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71" y="255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185 L 0.7263 0.00811 " pathEditMode="relative" rAng="0" ptsTypes="AA">
                                      <p:cBhvr>
                                        <p:cTn id="60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15" y="48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0.00185 L 0.72435 0.00857 " pathEditMode="relative" rAng="0" ptsTypes="AA">
                                      <p:cBhvr>
                                        <p:cTn id="62" dur="4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11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4" grpId="0"/>
      <p:bldP spid="25" grpId="0" animBg="1"/>
      <p:bldP spid="26" grpId="0"/>
      <p:bldP spid="29" grpId="0" animBg="1"/>
      <p:bldP spid="29" grpId="1" animBg="1"/>
      <p:bldP spid="28" grpId="0"/>
      <p:bldP spid="28" grpId="1"/>
      <p:bldP spid="9" grpId="0"/>
      <p:bldP spid="2" grpId="0" animBg="1"/>
      <p:bldP spid="3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535DDE-F880-401D-83A5-6B96D59E3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80822B7-4110-4407-94A9-12A26F18FB46}"/>
              </a:ext>
            </a:extLst>
          </p:cNvPr>
          <p:cNvSpPr/>
          <p:nvPr/>
        </p:nvSpPr>
        <p:spPr>
          <a:xfrm>
            <a:off x="412886" y="337930"/>
            <a:ext cx="11366228" cy="631850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857CB797-AAFC-4A35-9B7D-42B035A31F6E}"/>
              </a:ext>
            </a:extLst>
          </p:cNvPr>
          <p:cNvSpPr/>
          <p:nvPr/>
        </p:nvSpPr>
        <p:spPr>
          <a:xfrm>
            <a:off x="327025" y="201570"/>
            <a:ext cx="11537950" cy="1766380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C166B7-2575-4425-8FBB-AB1A8D31BEDE}"/>
              </a:ext>
            </a:extLst>
          </p:cNvPr>
          <p:cNvSpPr txBox="1"/>
          <p:nvPr/>
        </p:nvSpPr>
        <p:spPr>
          <a:xfrm>
            <a:off x="845965" y="506395"/>
            <a:ext cx="103946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 toán: Một ô tô đi được quãng đường dài 120 km với vận tốc 60 km/h. Tính thời gian ô tô đi quãng đường đó.</a:t>
            </a:r>
          </a:p>
        </p:txBody>
      </p:sp>
      <p:sp>
        <p:nvSpPr>
          <p:cNvPr id="23" name="Rectangle 25">
            <a:extLst>
              <a:ext uri="{FF2B5EF4-FFF2-40B4-BE49-F238E27FC236}">
                <a16:creationId xmlns:a16="http://schemas.microsoft.com/office/drawing/2014/main" id="{A606B6AA-2F8C-4B76-9962-F4419A50C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965" y="2955433"/>
            <a:ext cx="30654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60 km  : 1 </a:t>
            </a:r>
            <a:r>
              <a:rPr lang="en-US" altLang="en-US" sz="3200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giờ</a:t>
            </a:r>
            <a:r>
              <a:rPr lang="en-US" altLang="en-US" sz="32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27" name="Rectangle 29">
            <a:extLst>
              <a:ext uri="{FF2B5EF4-FFF2-40B4-BE49-F238E27FC236}">
                <a16:creationId xmlns:a16="http://schemas.microsoft.com/office/drawing/2014/main" id="{152CCE61-B6EF-45A3-B57D-6AD319033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5682" y="3522822"/>
            <a:ext cx="17331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120 km  :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1696116-0995-4E73-AF24-CA9825434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2443" y="3562826"/>
            <a:ext cx="12089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? </a:t>
            </a:r>
            <a:r>
              <a:rPr lang="en-US" altLang="en-US" sz="3200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giờ</a:t>
            </a:r>
            <a:r>
              <a:rPr lang="en-US" altLang="en-US" sz="32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2" name="Text Box 31">
            <a:extLst>
              <a:ext uri="{FF2B5EF4-FFF2-40B4-BE49-F238E27FC236}">
                <a16:creationId xmlns:a16="http://schemas.microsoft.com/office/drawing/2014/main" id="{9C37A03D-15F8-4677-ADE5-EC5464233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4059" y="2369420"/>
            <a:ext cx="1600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Tóm</a:t>
            </a:r>
            <a:r>
              <a:rPr lang="en-US" altLang="en-US" sz="32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tắt</a:t>
            </a:r>
            <a:endParaRPr lang="en-US" altLang="en-US" sz="3200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81DDE3D-2373-4E86-92FE-C0B425203B2B}"/>
              </a:ext>
            </a:extLst>
          </p:cNvPr>
          <p:cNvGrpSpPr/>
          <p:nvPr/>
        </p:nvGrpSpPr>
        <p:grpSpPr>
          <a:xfrm>
            <a:off x="3980655" y="1583613"/>
            <a:ext cx="7185663" cy="4936457"/>
            <a:chOff x="3980655" y="1583613"/>
            <a:chExt cx="7185663" cy="4936457"/>
          </a:xfrm>
        </p:grpSpPr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FE7BDF3F-5472-4CB1-8F84-DC4B95706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 flipH="1" flipV="1">
              <a:off x="4393541" y="1853365"/>
              <a:ext cx="6772777" cy="4666705"/>
            </a:xfrm>
            <a:prstGeom prst="rect">
              <a:avLst/>
            </a:prstGeom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5725714-4A73-4FBF-ACD7-30137BA59AD0}"/>
                </a:ext>
              </a:extLst>
            </p:cNvPr>
            <p:cNvSpPr/>
            <p:nvPr/>
          </p:nvSpPr>
          <p:spPr>
            <a:xfrm>
              <a:off x="4418170" y="1726984"/>
              <a:ext cx="305133" cy="305133"/>
            </a:xfrm>
            <a:prstGeom prst="ellipse">
              <a:avLst/>
            </a:prstGeom>
            <a:solidFill>
              <a:srgbClr val="FFE2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3E84DA6-35E4-469B-81A1-38506FA458D1}"/>
                </a:ext>
              </a:extLst>
            </p:cNvPr>
            <p:cNvSpPr/>
            <p:nvPr/>
          </p:nvSpPr>
          <p:spPr>
            <a:xfrm>
              <a:off x="3980655" y="1583613"/>
              <a:ext cx="235906" cy="274377"/>
            </a:xfrm>
            <a:prstGeom prst="ellipse">
              <a:avLst/>
            </a:prstGeom>
            <a:solidFill>
              <a:srgbClr val="FFE2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31EE85BE-8401-4493-A957-E2C2F516D817}"/>
              </a:ext>
            </a:extLst>
          </p:cNvPr>
          <p:cNvSpPr txBox="1"/>
          <p:nvPr/>
        </p:nvSpPr>
        <p:spPr>
          <a:xfrm>
            <a:off x="4324314" y="3719138"/>
            <a:ext cx="68360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hiểu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ô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tô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với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vận</a:t>
            </a:r>
            <a:r>
              <a:rPr lang="en-US" sz="3600" b="1" dirty="0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tốc</a:t>
            </a:r>
            <a:r>
              <a:rPr lang="en-US" sz="3600" b="1" dirty="0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n-US" sz="3600" b="1" dirty="0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42,5 km/</a:t>
            </a:r>
            <a:r>
              <a:rPr lang="en-US" sz="3600" b="1" dirty="0" err="1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giờ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như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thế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nào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2A73D83-7C57-429D-8822-5D49D22BDF0D}"/>
              </a:ext>
            </a:extLst>
          </p:cNvPr>
          <p:cNvGrpSpPr/>
          <p:nvPr/>
        </p:nvGrpSpPr>
        <p:grpSpPr>
          <a:xfrm>
            <a:off x="4276818" y="1697247"/>
            <a:ext cx="6949481" cy="4822823"/>
            <a:chOff x="4276818" y="1697247"/>
            <a:chExt cx="6949481" cy="482282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9805B41-9F3A-4135-AB7F-EDFB7FBF265A}"/>
                </a:ext>
              </a:extLst>
            </p:cNvPr>
            <p:cNvGrpSpPr/>
            <p:nvPr/>
          </p:nvGrpSpPr>
          <p:grpSpPr>
            <a:xfrm>
              <a:off x="4276818" y="1697247"/>
              <a:ext cx="6931054" cy="4822823"/>
              <a:chOff x="4216561" y="1717340"/>
              <a:chExt cx="6931054" cy="4822823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AD9E75ED-5D45-4C10-890D-839CF5CD42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64611" b="75539"/>
              <a:stretch/>
            </p:blipFill>
            <p:spPr>
              <a:xfrm rot="20226630" flipH="1">
                <a:off x="6796383" y="1717340"/>
                <a:ext cx="1241128" cy="725776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1B06281-832F-41D7-B325-01BACB6A1A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20247" b="100000" l="0" r="100000">
                            <a14:foregroundMark x1="64631" y1="22963" x2="73113" y2="26543"/>
                            <a14:foregroundMark x1="20526" y1="90617" x2="41306" y2="99136"/>
                          </a14:backgroundRemoval>
                        </a14:imgEffect>
                      </a14:imgLayer>
                    </a14:imgProps>
                  </a:ext>
                </a:extLst>
              </a:blip>
              <a:srcRect l="3572" t="20414"/>
              <a:stretch/>
            </p:blipFill>
            <p:spPr>
              <a:xfrm>
                <a:off x="4216561" y="2610019"/>
                <a:ext cx="6931054" cy="3930144"/>
              </a:xfrm>
              <a:prstGeom prst="rect">
                <a:avLst/>
              </a:prstGeom>
            </p:spPr>
          </p:pic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56461B8-628D-46DE-A90B-4C8F22B146FC}"/>
                </a:ext>
              </a:extLst>
            </p:cNvPr>
            <p:cNvSpPr txBox="1"/>
            <p:nvPr/>
          </p:nvSpPr>
          <p:spPr>
            <a:xfrm>
              <a:off x="4390237" y="3819923"/>
              <a:ext cx="683606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ln w="0"/>
                  <a:solidFill>
                    <a:srgbClr val="FF198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Thời</a:t>
              </a:r>
              <a:r>
                <a:rPr lang="en-US" sz="3600" b="1" dirty="0">
                  <a:ln w="0"/>
                  <a:solidFill>
                    <a:srgbClr val="FF198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b="1" dirty="0" err="1">
                  <a:ln w="0"/>
                  <a:solidFill>
                    <a:srgbClr val="FF198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gian</a:t>
              </a:r>
              <a:r>
                <a:rPr lang="en-US" sz="3600" b="1" dirty="0">
                  <a:ln w="0"/>
                  <a:solidFill>
                    <a:srgbClr val="FF198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xe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ô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tô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đi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quãng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đường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dài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120 km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là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b="1" dirty="0">
                  <a:ln w="0"/>
                  <a:solidFill>
                    <a:srgbClr val="FF198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bao </a:t>
              </a:r>
              <a:r>
                <a:rPr lang="en-US" sz="3600" b="1" dirty="0" err="1">
                  <a:ln w="0"/>
                  <a:solidFill>
                    <a:srgbClr val="FF198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nhiêu</a:t>
              </a:r>
              <a:r>
                <a:rPr lang="en-US" sz="3600" b="1" dirty="0">
                  <a:ln w="0"/>
                  <a:solidFill>
                    <a:srgbClr val="FF198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b="1" dirty="0" err="1">
                  <a:ln w="0"/>
                  <a:solidFill>
                    <a:srgbClr val="FF198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giờ</a:t>
              </a:r>
              <a:r>
                <a:rPr lang="en-US" sz="3600" b="1" dirty="0">
                  <a:ln w="0"/>
                  <a:solidFill>
                    <a:srgbClr val="FF198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787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/>
      <p:bldP spid="31" grpId="0"/>
      <p:bldP spid="35" grpId="0"/>
      <p:bldP spid="3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535DDE-F880-401D-83A5-6B96D59E3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80822B7-4110-4407-94A9-12A26F18FB46}"/>
              </a:ext>
            </a:extLst>
          </p:cNvPr>
          <p:cNvSpPr/>
          <p:nvPr/>
        </p:nvSpPr>
        <p:spPr>
          <a:xfrm>
            <a:off x="412886" y="337930"/>
            <a:ext cx="11366228" cy="631850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857CB797-AAFC-4A35-9B7D-42B035A31F6E}"/>
              </a:ext>
            </a:extLst>
          </p:cNvPr>
          <p:cNvSpPr/>
          <p:nvPr/>
        </p:nvSpPr>
        <p:spPr>
          <a:xfrm>
            <a:off x="327025" y="201570"/>
            <a:ext cx="11537950" cy="1766380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C166B7-2575-4425-8FBB-AB1A8D31BEDE}"/>
              </a:ext>
            </a:extLst>
          </p:cNvPr>
          <p:cNvSpPr txBox="1"/>
          <p:nvPr/>
        </p:nvSpPr>
        <p:spPr>
          <a:xfrm>
            <a:off x="845965" y="506395"/>
            <a:ext cx="103946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 toán: Một ô tô đi được quãng đường dài 120 km với vận tốc 60 km/h. Tính thời gian ô tô đi quãng đường đó.</a:t>
            </a:r>
          </a:p>
        </p:txBody>
      </p:sp>
      <p:sp>
        <p:nvSpPr>
          <p:cNvPr id="23" name="Rectangle 25">
            <a:extLst>
              <a:ext uri="{FF2B5EF4-FFF2-40B4-BE49-F238E27FC236}">
                <a16:creationId xmlns:a16="http://schemas.microsoft.com/office/drawing/2014/main" id="{A606B6AA-2F8C-4B76-9962-F4419A50C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965" y="2955433"/>
            <a:ext cx="30654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60 km  : 1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27" name="Rectangle 29">
            <a:extLst>
              <a:ext uri="{FF2B5EF4-FFF2-40B4-BE49-F238E27FC236}">
                <a16:creationId xmlns:a16="http://schemas.microsoft.com/office/drawing/2014/main" id="{152CCE61-B6EF-45A3-B57D-6AD319033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5682" y="3522822"/>
            <a:ext cx="17331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120 km  :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1696116-0995-4E73-AF24-CA9825434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2443" y="3562826"/>
            <a:ext cx="12089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2" name="Text Box 31">
            <a:extLst>
              <a:ext uri="{FF2B5EF4-FFF2-40B4-BE49-F238E27FC236}">
                <a16:creationId xmlns:a16="http://schemas.microsoft.com/office/drawing/2014/main" id="{9C37A03D-15F8-4677-ADE5-EC5464233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4059" y="2369420"/>
            <a:ext cx="1600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Tóm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tắt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Rectangle: Diagonal Corners Rounded 35">
            <a:extLst>
              <a:ext uri="{FF2B5EF4-FFF2-40B4-BE49-F238E27FC236}">
                <a16:creationId xmlns:a16="http://schemas.microsoft.com/office/drawing/2014/main" id="{56ACE7C2-D4F8-4353-984A-C22034FAB217}"/>
              </a:ext>
            </a:extLst>
          </p:cNvPr>
          <p:cNvSpPr/>
          <p:nvPr/>
        </p:nvSpPr>
        <p:spPr>
          <a:xfrm>
            <a:off x="4455008" y="2204126"/>
            <a:ext cx="6962775" cy="3037725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 Box 30">
            <a:extLst>
              <a:ext uri="{FF2B5EF4-FFF2-40B4-BE49-F238E27FC236}">
                <a16:creationId xmlns:a16="http://schemas.microsoft.com/office/drawing/2014/main" id="{5A8F6091-FF76-40E3-BF83-58C282B5A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6381" y="2330326"/>
            <a:ext cx="20371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u="sng" dirty="0" err="1">
                <a:solidFill>
                  <a:srgbClr val="FF198C"/>
                </a:solidFill>
                <a:latin typeface="+mn-lt"/>
                <a:cs typeface="Times New Roman" panose="02020603050405020304" pitchFamily="18" charset="0"/>
              </a:rPr>
              <a:t>Bài</a:t>
            </a:r>
            <a:r>
              <a:rPr lang="en-US" altLang="en-US" sz="3200" u="sng" dirty="0">
                <a:solidFill>
                  <a:srgbClr val="FF198C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u="sng" dirty="0" err="1">
                <a:solidFill>
                  <a:srgbClr val="FF198C"/>
                </a:solidFill>
                <a:latin typeface="+mn-lt"/>
                <a:cs typeface="Times New Roman" panose="02020603050405020304" pitchFamily="18" charset="0"/>
              </a:rPr>
              <a:t>giải</a:t>
            </a:r>
            <a:endParaRPr lang="en-US" altLang="en-US" sz="3200" u="sng" dirty="0">
              <a:solidFill>
                <a:srgbClr val="FF198C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5" name="Text Box 31">
            <a:extLst>
              <a:ext uri="{FF2B5EF4-FFF2-40B4-BE49-F238E27FC236}">
                <a16:creationId xmlns:a16="http://schemas.microsoft.com/office/drawing/2014/main" id="{628853D7-7873-4756-95B7-DAEA40E39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2249" y="2966872"/>
            <a:ext cx="77119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Thời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gian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ô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tô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đã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đi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6" name="Text Box 32">
            <a:extLst>
              <a:ext uri="{FF2B5EF4-FFF2-40B4-BE49-F238E27FC236}">
                <a16:creationId xmlns:a16="http://schemas.microsoft.com/office/drawing/2014/main" id="{33905B2F-B92D-417A-AE19-932FB9779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9916" y="3590639"/>
            <a:ext cx="49452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120 : 60  = </a:t>
            </a:r>
          </a:p>
        </p:txBody>
      </p:sp>
      <p:sp>
        <p:nvSpPr>
          <p:cNvPr id="28" name="Text Box 33">
            <a:extLst>
              <a:ext uri="{FF2B5EF4-FFF2-40B4-BE49-F238E27FC236}">
                <a16:creationId xmlns:a16="http://schemas.microsoft.com/office/drawing/2014/main" id="{01218666-0D32-49CE-939B-E8ABE6AA9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4767" y="4169606"/>
            <a:ext cx="329817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Đáp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số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: 2 (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giờ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9" name="Text Box 32">
            <a:extLst>
              <a:ext uri="{FF2B5EF4-FFF2-40B4-BE49-F238E27FC236}">
                <a16:creationId xmlns:a16="http://schemas.microsoft.com/office/drawing/2014/main" id="{D5BAA592-3606-4AB2-A78B-DAB2FCF67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1509" y="3570015"/>
            <a:ext cx="1447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2 (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giờ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8795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74F4A1-2D01-4F51-B303-61A9F9152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17AAC302-4607-4569-ACF6-2D1CB6963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1452019" y="4083705"/>
            <a:ext cx="6155280" cy="223554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B333001-4D1A-4A1A-BEA0-6287428C474E}"/>
              </a:ext>
            </a:extLst>
          </p:cNvPr>
          <p:cNvSpPr txBox="1"/>
          <p:nvPr/>
        </p:nvSpPr>
        <p:spPr>
          <a:xfrm>
            <a:off x="2845302" y="4452182"/>
            <a:ext cx="368109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Muốn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tính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198C"/>
                </a:solidFill>
                <a:cs typeface="Times New Roman" panose="02020603050405020304" pitchFamily="18" charset="0"/>
              </a:rPr>
              <a:t>thời</a:t>
            </a:r>
            <a:r>
              <a:rPr lang="en-US" altLang="en-US" sz="2400" b="1" dirty="0">
                <a:solidFill>
                  <a:srgbClr val="FF198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198C"/>
                </a:solidFill>
                <a:cs typeface="Times New Roman" panose="02020603050405020304" pitchFamily="18" charset="0"/>
              </a:rPr>
              <a:t>gian</a:t>
            </a:r>
            <a:r>
              <a:rPr lang="en-US" altLang="en-US" sz="2400" b="1" dirty="0">
                <a:solidFill>
                  <a:srgbClr val="FF198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ô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tô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đi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hết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quãng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đó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ta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làm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thế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nào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?</a:t>
            </a:r>
          </a:p>
          <a:p>
            <a:pPr algn="ctr"/>
            <a:endParaRPr lang="en-US" sz="24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Picture 2" descr="Skye | PAW Patrol Deutsch Wiki | Fandom">
            <a:extLst>
              <a:ext uri="{FF2B5EF4-FFF2-40B4-BE49-F238E27FC236}">
                <a16:creationId xmlns:a16="http://schemas.microsoft.com/office/drawing/2014/main" id="{12D0CD0D-8461-4916-A98B-1E5C7345B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0369" y="4533856"/>
            <a:ext cx="1800599" cy="229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CC59ADB-3561-4DFB-B49F-DF9AE8E01B52}"/>
              </a:ext>
            </a:extLst>
          </p:cNvPr>
          <p:cNvSpPr/>
          <p:nvPr/>
        </p:nvSpPr>
        <p:spPr>
          <a:xfrm>
            <a:off x="2127544" y="606424"/>
            <a:ext cx="9207501" cy="23313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86FCA79-64DE-4F55-AA79-C36B4B23897B}"/>
              </a:ext>
            </a:extLst>
          </p:cNvPr>
          <p:cNvSpPr txBox="1"/>
          <p:nvPr/>
        </p:nvSpPr>
        <p:spPr>
          <a:xfrm>
            <a:off x="2447044" y="815847"/>
            <a:ext cx="87236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Muốn</a:t>
            </a:r>
            <a:r>
              <a:rPr lang="en-US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198C"/>
                </a:solidFill>
                <a:cs typeface="Times New Roman" panose="02020603050405020304" pitchFamily="18" charset="0"/>
              </a:rPr>
              <a:t>thời</a:t>
            </a:r>
            <a:r>
              <a:rPr lang="en-US" altLang="en-US" sz="2800" b="1" dirty="0">
                <a:solidFill>
                  <a:srgbClr val="FF198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198C"/>
                </a:solidFill>
                <a:cs typeface="Times New Roman" panose="02020603050405020304" pitchFamily="18" charset="0"/>
              </a:rPr>
              <a:t>gian</a:t>
            </a:r>
            <a:r>
              <a:rPr lang="en-US" altLang="en-US" sz="2800" b="1" dirty="0">
                <a:solidFill>
                  <a:srgbClr val="FF198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ta </a:t>
            </a:r>
            <a:r>
              <a:rPr lang="en-US" alt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lấy</a:t>
            </a:r>
            <a:r>
              <a:rPr lang="en-US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quãng</a:t>
            </a:r>
            <a:r>
              <a:rPr lang="en-US" altLang="en-US" sz="2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chia </a:t>
            </a:r>
            <a:r>
              <a:rPr lang="en-US" alt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vận</a:t>
            </a:r>
            <a:r>
              <a:rPr lang="en-US" altLang="en-US" sz="2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tốc</a:t>
            </a:r>
            <a:r>
              <a:rPr lang="en-US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9B423E-C06B-4C07-864F-396FF057DC2B}"/>
              </a:ext>
            </a:extLst>
          </p:cNvPr>
          <p:cNvSpPr txBox="1"/>
          <p:nvPr/>
        </p:nvSpPr>
        <p:spPr>
          <a:xfrm>
            <a:off x="2447678" y="1415793"/>
            <a:ext cx="8723631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Công</a:t>
            </a:r>
            <a:r>
              <a:rPr lang="en-US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thức</a:t>
            </a:r>
            <a:r>
              <a:rPr lang="en-US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altLang="en-US" sz="4800" b="1" dirty="0">
                <a:solidFill>
                  <a:srgbClr val="C00000"/>
                </a:solidFill>
                <a:cs typeface="Times New Roman" panose="02020603050405020304" pitchFamily="18" charset="0"/>
              </a:rPr>
              <a:t> t = s : v</a:t>
            </a:r>
          </a:p>
        </p:txBody>
      </p:sp>
    </p:spTree>
    <p:extLst>
      <p:ext uri="{BB962C8B-B14F-4D97-AF65-F5344CB8AC3E}">
        <p14:creationId xmlns:p14="http://schemas.microsoft.com/office/powerpoint/2010/main" val="390522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7" grpId="0" animBg="1"/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1AE4FC-92D3-4733-9FAD-D7D4914A5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9B93DB-286F-4716-9AD5-E855761B9421}"/>
              </a:ext>
            </a:extLst>
          </p:cNvPr>
          <p:cNvSpPr/>
          <p:nvPr/>
        </p:nvSpPr>
        <p:spPr>
          <a:xfrm>
            <a:off x="486078" y="258748"/>
            <a:ext cx="11219844" cy="61420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AW Patrol&amp;amp;#39;s Chase – PAW Patrol &amp;amp;amp; Friends | Official Site">
            <a:extLst>
              <a:ext uri="{FF2B5EF4-FFF2-40B4-BE49-F238E27FC236}">
                <a16:creationId xmlns:a16="http://schemas.microsoft.com/office/drawing/2014/main" id="{27885682-5F1F-4B2A-A49D-5085DDF90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3988" y="4023608"/>
            <a:ext cx="1852612" cy="283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kye | PAW Patrol Deutsch Wiki | Fandom">
            <a:extLst>
              <a:ext uri="{FF2B5EF4-FFF2-40B4-BE49-F238E27FC236}">
                <a16:creationId xmlns:a16="http://schemas.microsoft.com/office/drawing/2014/main" id="{D3F46CED-1CB3-4E7F-859F-A3DC53E28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100" y="4562972"/>
            <a:ext cx="1665232" cy="229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5EED04-8484-4939-BBCF-7DF3C75D375F}"/>
              </a:ext>
            </a:extLst>
          </p:cNvPr>
          <p:cNvSpPr txBox="1"/>
          <p:nvPr/>
        </p:nvSpPr>
        <p:spPr>
          <a:xfrm>
            <a:off x="330834" y="700688"/>
            <a:ext cx="115303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Muốn</a:t>
            </a: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198C"/>
                </a:solidFill>
                <a:cs typeface="Times New Roman" panose="02020603050405020304" pitchFamily="18" charset="0"/>
              </a:rPr>
              <a:t>thời</a:t>
            </a:r>
            <a:r>
              <a:rPr lang="en-US" altLang="en-US" sz="3200" b="1" dirty="0">
                <a:solidFill>
                  <a:srgbClr val="FF198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198C"/>
                </a:solidFill>
                <a:cs typeface="Times New Roman" panose="02020603050405020304" pitchFamily="18" charset="0"/>
              </a:rPr>
              <a:t>gian</a:t>
            </a:r>
            <a:r>
              <a:rPr lang="en-US" altLang="en-US" sz="3200" b="1" dirty="0">
                <a:solidFill>
                  <a:srgbClr val="FF198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ta </a:t>
            </a:r>
            <a:r>
              <a:rPr lang="en-US" alt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lấy</a:t>
            </a: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quãng</a:t>
            </a:r>
            <a:r>
              <a:rPr lang="en-US" altLang="en-US" sz="32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chia </a:t>
            </a:r>
            <a:r>
              <a:rPr lang="en-US" alt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vận</a:t>
            </a:r>
            <a:r>
              <a:rPr lang="en-US" altLang="en-US" sz="32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tốc</a:t>
            </a: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3C60EB-0B19-422A-B5C1-FB0601E42F0F}"/>
              </a:ext>
            </a:extLst>
          </p:cNvPr>
          <p:cNvSpPr txBox="1"/>
          <p:nvPr/>
        </p:nvSpPr>
        <p:spPr>
          <a:xfrm>
            <a:off x="4764403" y="1506111"/>
            <a:ext cx="2309497" cy="840261"/>
          </a:xfrm>
          <a:prstGeom prst="rect">
            <a:avLst/>
          </a:prstGeom>
          <a:solidFill>
            <a:srgbClr val="FFEFFF"/>
          </a:solidFill>
          <a:ln w="38100">
            <a:solidFill>
              <a:srgbClr val="FF99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4800" b="1" dirty="0">
                <a:solidFill>
                  <a:srgbClr val="C00000"/>
                </a:solidFill>
                <a:cs typeface="Times New Roman" panose="02020603050405020304" pitchFamily="18" charset="0"/>
              </a:rPr>
              <a:t>t = s : 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C91479-B4D1-436A-A7DA-7A48AB5A8A36}"/>
              </a:ext>
            </a:extLst>
          </p:cNvPr>
          <p:cNvSpPr txBox="1"/>
          <p:nvPr/>
        </p:nvSpPr>
        <p:spPr>
          <a:xfrm>
            <a:off x="2404399" y="2854585"/>
            <a:ext cx="4570097" cy="1938992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alt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s : </a:t>
            </a:r>
            <a:r>
              <a:rPr lang="en-US" alt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quãng</a:t>
            </a:r>
            <a:r>
              <a:rPr lang="en-US" alt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đường</a:t>
            </a:r>
            <a:endParaRPr lang="en-US" altLang="en-US" sz="40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  <a:p>
            <a:pPr algn="just"/>
            <a:r>
              <a:rPr lang="en-US" alt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v : </a:t>
            </a:r>
            <a:r>
              <a:rPr lang="en-US" alt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vận</a:t>
            </a:r>
            <a:r>
              <a:rPr lang="en-US" alt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tốc</a:t>
            </a:r>
            <a:endParaRPr lang="en-US" altLang="en-US" sz="40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  <a:p>
            <a:pPr algn="just"/>
            <a:r>
              <a:rPr lang="en-US" alt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 : </a:t>
            </a:r>
            <a:r>
              <a:rPr lang="en-US" alt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thời</a:t>
            </a:r>
            <a:r>
              <a:rPr lang="en-US" alt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gian</a:t>
            </a:r>
            <a:endParaRPr lang="en-US" altLang="en-US" sz="40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091383-10FC-4A40-8A95-2642FCD88DAE}"/>
              </a:ext>
            </a:extLst>
          </p:cNvPr>
          <p:cNvSpPr txBox="1"/>
          <p:nvPr/>
        </p:nvSpPr>
        <p:spPr>
          <a:xfrm>
            <a:off x="6528288" y="2854584"/>
            <a:ext cx="4570097" cy="1938992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altLang="en-US" sz="4000" dirty="0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s : … km</a:t>
            </a:r>
          </a:p>
          <a:p>
            <a:pPr algn="just"/>
            <a:r>
              <a:rPr lang="en-US" altLang="en-US" sz="4000" dirty="0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v : … km/</a:t>
            </a:r>
            <a:r>
              <a:rPr lang="en-US" altLang="en-US" sz="4000" dirty="0" err="1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giờ</a:t>
            </a:r>
            <a:endParaRPr lang="en-US" altLang="en-US" sz="4000" dirty="0">
              <a:ln w="0"/>
              <a:solidFill>
                <a:srgbClr val="FF19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  <a:p>
            <a:pPr algn="just"/>
            <a:r>
              <a:rPr lang="en-US" altLang="en-US" sz="4000" dirty="0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 : ... </a:t>
            </a:r>
            <a:r>
              <a:rPr lang="en-US" altLang="en-US" sz="4000" dirty="0" err="1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giờ</a:t>
            </a:r>
            <a:endParaRPr lang="en-US" altLang="en-US" sz="4000" dirty="0">
              <a:ln w="0"/>
              <a:solidFill>
                <a:srgbClr val="FF19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BB7F9F-58D0-42DD-BD2C-1C282C72FEF7}"/>
              </a:ext>
            </a:extLst>
          </p:cNvPr>
          <p:cNvSpPr txBox="1"/>
          <p:nvPr/>
        </p:nvSpPr>
        <p:spPr>
          <a:xfrm>
            <a:off x="6528287" y="2854584"/>
            <a:ext cx="4570097" cy="1938992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altLang="en-US" sz="4000" dirty="0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s : … m</a:t>
            </a:r>
          </a:p>
          <a:p>
            <a:pPr algn="just"/>
            <a:r>
              <a:rPr lang="en-US" altLang="en-US" sz="4000" dirty="0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v : … m/</a:t>
            </a:r>
            <a:r>
              <a:rPr lang="en-US" altLang="en-US" sz="4000" dirty="0" err="1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phút</a:t>
            </a:r>
            <a:endParaRPr lang="en-US" altLang="en-US" sz="4000" dirty="0">
              <a:ln w="0"/>
              <a:solidFill>
                <a:srgbClr val="FF19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  <a:p>
            <a:pPr algn="just"/>
            <a:r>
              <a:rPr lang="en-US" altLang="en-US" sz="4000" dirty="0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 : ... </a:t>
            </a:r>
            <a:r>
              <a:rPr lang="en-US" altLang="en-US" sz="4000" dirty="0" err="1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phút</a:t>
            </a:r>
            <a:endParaRPr lang="en-US" altLang="en-US" sz="4000" dirty="0">
              <a:ln w="0"/>
              <a:solidFill>
                <a:srgbClr val="FF19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2A5C3F7-ACA5-472D-96B9-BBBD0C3F9B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247" b="100000" l="0" r="100000">
                        <a14:foregroundMark x1="64631" y1="22963" x2="73113" y2="26543"/>
                        <a14:foregroundMark x1="20526" y1="90617" x2="41306" y2="99136"/>
                      </a14:backgroundRemoval>
                    </a14:imgEffect>
                  </a14:imgLayer>
                </a14:imgProps>
              </a:ext>
            </a:extLst>
          </a:blip>
          <a:srcRect l="3572" t="20414"/>
          <a:stretch/>
        </p:blipFill>
        <p:spPr>
          <a:xfrm>
            <a:off x="1602096" y="5105178"/>
            <a:ext cx="8887020" cy="13638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43593CA-22BA-48DA-8FE7-6F999D260FA1}"/>
              </a:ext>
            </a:extLst>
          </p:cNvPr>
          <p:cNvSpPr txBox="1"/>
          <p:nvPr/>
        </p:nvSpPr>
        <p:spPr>
          <a:xfrm>
            <a:off x="1602096" y="5440803"/>
            <a:ext cx="8634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Lưu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ý: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đơn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vị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đo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phải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sự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nhất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714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1" grpId="0" build="p"/>
      <p:bldP spid="11" grpId="1" build="allAtOnce"/>
      <p:bldP spid="12" grpId="0" build="p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4D3EE8-3D66-4430-A50B-459D1FBAA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A2F835-5E67-4C00-A1FD-9141DD62D6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B16765-7CBE-44B9-8ED4-3892E9579C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82800"/>
            <a:ext cx="8242506" cy="5852667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AD122B2-688E-4B44-9EA2-29865DDB707A}"/>
              </a:ext>
            </a:extLst>
          </p:cNvPr>
          <p:cNvSpPr/>
          <p:nvPr/>
        </p:nvSpPr>
        <p:spPr>
          <a:xfrm>
            <a:off x="1657814" y="267388"/>
            <a:ext cx="8876371" cy="2408664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2BD5D8-3F7A-48B4-BA49-2CBC71D05E8A}"/>
              </a:ext>
            </a:extLst>
          </p:cNvPr>
          <p:cNvSpPr txBox="1"/>
          <p:nvPr/>
        </p:nvSpPr>
        <p:spPr>
          <a:xfrm>
            <a:off x="1974746" y="1148554"/>
            <a:ext cx="82425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CHẶNG 2: CỨU LẤY TÒA NHÀ SKY</a:t>
            </a:r>
          </a:p>
        </p:txBody>
      </p:sp>
    </p:spTree>
    <p:extLst>
      <p:ext uri="{BB962C8B-B14F-4D97-AF65-F5344CB8AC3E}">
        <p14:creationId xmlns:p14="http://schemas.microsoft.com/office/powerpoint/2010/main" val="276994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1.01823 -0.0043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1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2359</TotalTime>
  <Words>571</Words>
  <Application>Microsoft Office PowerPoint</Application>
  <PresentationFormat>Widescreen</PresentationFormat>
  <Paragraphs>65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My PC</cp:lastModifiedBy>
  <cp:revision>62</cp:revision>
  <dcterms:created xsi:type="dcterms:W3CDTF">2022-02-28T09:08:26Z</dcterms:created>
  <dcterms:modified xsi:type="dcterms:W3CDTF">2026-04-12T10:24:22Z</dcterms:modified>
</cp:coreProperties>
</file>