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83" r:id="rId5"/>
    <p:sldId id="284" r:id="rId6"/>
    <p:sldId id="279" r:id="rId7"/>
    <p:sldId id="285" r:id="rId8"/>
    <p:sldId id="281"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B3B"/>
    <a:srgbClr val="FFCBFE"/>
    <a:srgbClr val="EAE2FB"/>
    <a:srgbClr val="ECE4FC"/>
    <a:srgbClr val="FF3399"/>
    <a:srgbClr val="FF94FF"/>
    <a:srgbClr val="88FFFF"/>
    <a:srgbClr val="FFFF6E"/>
    <a:srgbClr val="FFFF30"/>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9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12/04/2026</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12/04/2026</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12/04/2026</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12/04/2026</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12/04/2026</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12/04/2026</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12/04/2026</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12/04/2026</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C524889A-A4EA-F2AB-A88C-E58D8D2B6FF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10256" y="165179"/>
            <a:ext cx="1705663" cy="1705663"/>
          </a:xfrm>
          <a:prstGeom prst="rect">
            <a:avLst/>
          </a:prstGeom>
        </p:spPr>
      </p:pic>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4" name="Picture 3"/>
          <p:cNvPicPr>
            <a:picLocks noChangeAspect="1"/>
          </p:cNvPicPr>
          <p:nvPr/>
        </p:nvPicPr>
        <p:blipFill>
          <a:blip r:embed="rId3"/>
          <a:stretch>
            <a:fillRect/>
          </a:stretch>
        </p:blipFill>
        <p:spPr>
          <a:xfrm>
            <a:off x="7035983" y="5160855"/>
            <a:ext cx="2456901" cy="1457070"/>
          </a:xfrm>
          <a:prstGeom prst="rect">
            <a:avLst/>
          </a:prstGeom>
        </p:spPr>
      </p:pic>
      <p:pic>
        <p:nvPicPr>
          <p:cNvPr id="9" name="Picture 8">
            <a:extLst>
              <a:ext uri="{FF2B5EF4-FFF2-40B4-BE49-F238E27FC236}">
                <a16:creationId xmlns:a16="http://schemas.microsoft.com/office/drawing/2014/main" id="{C8F2E5D1-5A38-AE0E-7A01-7594BA56FD10}"/>
              </a:ext>
            </a:extLst>
          </p:cNvPr>
          <p:cNvPicPr>
            <a:picLocks noChangeAspect="1"/>
          </p:cNvPicPr>
          <p:nvPr/>
        </p:nvPicPr>
        <p:blipFill>
          <a:blip r:embed="rId4"/>
          <a:stretch>
            <a:fillRect/>
          </a:stretch>
        </p:blipFill>
        <p:spPr>
          <a:xfrm>
            <a:off x="1287327" y="1781886"/>
            <a:ext cx="9638611" cy="3017782"/>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743740" y="606054"/>
            <a:ext cx="9526772" cy="584775"/>
          </a:xfrm>
          <a:prstGeom prst="rect">
            <a:avLst/>
          </a:prstGeom>
          <a:noFill/>
        </p:spPr>
        <p:txBody>
          <a:bodyPr wrap="square" rtlCol="0">
            <a:spAutoFit/>
          </a:bodyPr>
          <a:lstStyle/>
          <a:p>
            <a:r>
              <a:rPr lang="en-US" sz="3200" b="1" dirty="0" err="1"/>
              <a:t>Tìm</a:t>
            </a:r>
            <a:r>
              <a:rPr lang="en-US" sz="3200" b="1" dirty="0"/>
              <a:t> </a:t>
            </a:r>
            <a:r>
              <a:rPr lang="en-US" sz="3200" b="1" dirty="0" err="1"/>
              <a:t>tỉ</a:t>
            </a:r>
            <a:r>
              <a:rPr lang="en-US" sz="3200" b="1" dirty="0"/>
              <a:t> </a:t>
            </a:r>
            <a:r>
              <a:rPr lang="en-US" sz="3200" b="1" dirty="0" err="1"/>
              <a:t>số</a:t>
            </a:r>
            <a:r>
              <a:rPr lang="en-US" sz="3200" b="1" dirty="0"/>
              <a:t> </a:t>
            </a:r>
            <a:r>
              <a:rPr lang="en-US" sz="3200" b="1" dirty="0" err="1"/>
              <a:t>phần</a:t>
            </a:r>
            <a:r>
              <a:rPr lang="en-US" sz="3200" b="1" dirty="0"/>
              <a:t> </a:t>
            </a:r>
            <a:r>
              <a:rPr lang="en-US" sz="3200" b="1" dirty="0" err="1"/>
              <a:t>trăm</a:t>
            </a:r>
            <a:r>
              <a:rPr lang="en-US" sz="3200" b="1" dirty="0"/>
              <a:t> </a:t>
            </a:r>
            <a:r>
              <a:rPr lang="en-US" sz="3200" b="1" dirty="0" err="1"/>
              <a:t>thích</a:t>
            </a:r>
            <a:r>
              <a:rPr lang="en-US" sz="3200" b="1" dirty="0"/>
              <a:t> </a:t>
            </a:r>
            <a:r>
              <a:rPr lang="en-US" sz="3200" b="1" dirty="0" err="1"/>
              <a:t>hợp</a:t>
            </a:r>
            <a:r>
              <a:rPr lang="en-US" sz="3200" b="1" dirty="0"/>
              <a:t>.</a:t>
            </a:r>
          </a:p>
        </p:txBody>
      </p:sp>
      <p:sp>
        <p:nvSpPr>
          <p:cNvPr id="3" name="Oval 2">
            <a:extLst>
              <a:ext uri="{FF2B5EF4-FFF2-40B4-BE49-F238E27FC236}">
                <a16:creationId xmlns:a16="http://schemas.microsoft.com/office/drawing/2014/main" id="{7DFD186D-FEA5-EBF1-F746-9DE382B4531F}"/>
              </a:ext>
            </a:extLst>
          </p:cNvPr>
          <p:cNvSpPr/>
          <p:nvPr/>
        </p:nvSpPr>
        <p:spPr>
          <a:xfrm>
            <a:off x="1020726" y="595423"/>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1</a:t>
            </a:r>
          </a:p>
        </p:txBody>
      </p:sp>
      <p:sp>
        <p:nvSpPr>
          <p:cNvPr id="4" name="TextBox 3">
            <a:extLst>
              <a:ext uri="{FF2B5EF4-FFF2-40B4-BE49-F238E27FC236}">
                <a16:creationId xmlns:a16="http://schemas.microsoft.com/office/drawing/2014/main" id="{2A2D43A5-8905-764E-5DCC-36C556C6A62C}"/>
              </a:ext>
            </a:extLst>
          </p:cNvPr>
          <p:cNvSpPr txBox="1"/>
          <p:nvPr/>
        </p:nvSpPr>
        <p:spPr>
          <a:xfrm>
            <a:off x="606056" y="1414128"/>
            <a:ext cx="11132288" cy="3539430"/>
          </a:xfrm>
          <a:prstGeom prst="rect">
            <a:avLst/>
          </a:prstGeom>
          <a:noFill/>
        </p:spPr>
        <p:txBody>
          <a:bodyPr wrap="square" rtlCol="0">
            <a:spAutoFit/>
          </a:bodyPr>
          <a:lstStyle/>
          <a:p>
            <a:r>
              <a:rPr lang="vi-VN" sz="2800" dirty="0"/>
              <a:t>Lớp 5A có 32 học sinh, kết quả giáo dục cuối năm học của lớp như sau:</a:t>
            </a:r>
            <a:r>
              <a:rPr lang="en-US" sz="2800" dirty="0"/>
              <a:t> </a:t>
            </a:r>
            <a:r>
              <a:rPr lang="vi-VN" sz="2800" dirty="0"/>
              <a:t>8 hoc sinh đat mức Hoàn thành xuất sắc, 12 hoc sinh đat mức Hoàn thành tốt, số học sinh còn lại đạt mức Hoàn thành.</a:t>
            </a:r>
          </a:p>
          <a:p>
            <a:r>
              <a:rPr lang="vi-VN" sz="2800" dirty="0"/>
              <a:t>a) Số học sinh đạt mức Hoàn thành xuất sắc chiếm </a:t>
            </a:r>
            <a:r>
              <a:rPr lang="en-US" sz="2800" dirty="0"/>
              <a:t>     </a:t>
            </a:r>
            <a:r>
              <a:rPr lang="vi-VN" sz="2800" dirty="0"/>
              <a:t> </a:t>
            </a:r>
            <a:r>
              <a:rPr lang="en-US" sz="2800" dirty="0"/>
              <a:t>   </a:t>
            </a:r>
            <a:r>
              <a:rPr lang="vi-VN" sz="2800" dirty="0"/>
              <a:t>số học sinh cả lớp.</a:t>
            </a:r>
          </a:p>
          <a:p>
            <a:r>
              <a:rPr lang="vi-VN" sz="2800" dirty="0"/>
              <a:t>b) Số học sinh đạt mức Hoàn thành tốt chiếm </a:t>
            </a:r>
            <a:r>
              <a:rPr lang="en-US" sz="2800" dirty="0"/>
              <a:t>     </a:t>
            </a:r>
            <a:r>
              <a:rPr lang="vi-VN" sz="2800" dirty="0"/>
              <a:t> </a:t>
            </a:r>
            <a:r>
              <a:rPr lang="en-US" sz="2800" dirty="0"/>
              <a:t>       </a:t>
            </a:r>
            <a:r>
              <a:rPr lang="vi-VN" sz="2800" dirty="0"/>
              <a:t>số học sinh cả lớp.</a:t>
            </a:r>
          </a:p>
          <a:p>
            <a:r>
              <a:rPr lang="vi-VN" sz="2800" dirty="0"/>
              <a:t>c) Số học sinh đạt mức hoàn thành chiếm</a:t>
            </a:r>
            <a:r>
              <a:rPr lang="en-US" sz="2800" dirty="0"/>
              <a:t>     </a:t>
            </a:r>
            <a:r>
              <a:rPr lang="vi-VN" sz="2800" dirty="0"/>
              <a:t> </a:t>
            </a:r>
            <a:r>
              <a:rPr lang="en-US" sz="2800" dirty="0"/>
              <a:t>        </a:t>
            </a:r>
            <a:r>
              <a:rPr lang="vi-VN" sz="2800" dirty="0"/>
              <a:t>số học sinh cả lớp.</a:t>
            </a:r>
            <a:endParaRPr lang="en-US" sz="2800" dirty="0"/>
          </a:p>
        </p:txBody>
      </p:sp>
      <p:sp>
        <p:nvSpPr>
          <p:cNvPr id="8" name="Rectangle: Rounded Corners 7">
            <a:extLst>
              <a:ext uri="{FF2B5EF4-FFF2-40B4-BE49-F238E27FC236}">
                <a16:creationId xmlns:a16="http://schemas.microsoft.com/office/drawing/2014/main" id="{DB044251-E9D2-2D82-546C-47BD31B3B007}"/>
              </a:ext>
            </a:extLst>
          </p:cNvPr>
          <p:cNvSpPr/>
          <p:nvPr/>
        </p:nvSpPr>
        <p:spPr>
          <a:xfrm>
            <a:off x="8856920" y="2721935"/>
            <a:ext cx="563526"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a16="http://schemas.microsoft.com/office/drawing/2014/main" id="{BDFA7781-207D-79B8-11B8-41DA855452AC}"/>
              </a:ext>
            </a:extLst>
          </p:cNvPr>
          <p:cNvSpPr/>
          <p:nvPr/>
        </p:nvSpPr>
        <p:spPr>
          <a:xfrm>
            <a:off x="7995682" y="3519377"/>
            <a:ext cx="723015"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FF9C3BC7-AC93-A91E-37DD-A8EF5795E29A}"/>
              </a:ext>
            </a:extLst>
          </p:cNvPr>
          <p:cNvSpPr/>
          <p:nvPr/>
        </p:nvSpPr>
        <p:spPr>
          <a:xfrm>
            <a:off x="7474688" y="4369981"/>
            <a:ext cx="829340"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4" name="Rectangle: Rounded Corners 13">
            <a:extLst>
              <a:ext uri="{FF2B5EF4-FFF2-40B4-BE49-F238E27FC236}">
                <a16:creationId xmlns:a16="http://schemas.microsoft.com/office/drawing/2014/main" id="{EE554966-42A6-C8F3-B8D9-5E1ED197505E}"/>
              </a:ext>
            </a:extLst>
          </p:cNvPr>
          <p:cNvSpPr/>
          <p:nvPr/>
        </p:nvSpPr>
        <p:spPr>
          <a:xfrm>
            <a:off x="8871096" y="2725479"/>
            <a:ext cx="655676"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25</a:t>
            </a:r>
          </a:p>
        </p:txBody>
      </p:sp>
      <p:sp>
        <p:nvSpPr>
          <p:cNvPr id="15" name="Rectangle: Rounded Corners 14">
            <a:extLst>
              <a:ext uri="{FF2B5EF4-FFF2-40B4-BE49-F238E27FC236}">
                <a16:creationId xmlns:a16="http://schemas.microsoft.com/office/drawing/2014/main" id="{66E11669-F51C-F376-AA36-2DF5C7E36638}"/>
              </a:ext>
            </a:extLst>
          </p:cNvPr>
          <p:cNvSpPr/>
          <p:nvPr/>
        </p:nvSpPr>
        <p:spPr>
          <a:xfrm>
            <a:off x="7956695" y="3522921"/>
            <a:ext cx="910857"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a:t>
            </a:r>
          </a:p>
        </p:txBody>
      </p:sp>
      <p:sp>
        <p:nvSpPr>
          <p:cNvPr id="16" name="Rectangle: Rounded Corners 15">
            <a:extLst>
              <a:ext uri="{FF2B5EF4-FFF2-40B4-BE49-F238E27FC236}">
                <a16:creationId xmlns:a16="http://schemas.microsoft.com/office/drawing/2014/main" id="{9C2563A4-60B2-8748-A52E-D1266A933FB7}"/>
              </a:ext>
            </a:extLst>
          </p:cNvPr>
          <p:cNvSpPr/>
          <p:nvPr/>
        </p:nvSpPr>
        <p:spPr>
          <a:xfrm>
            <a:off x="7446332" y="4384158"/>
            <a:ext cx="910857"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a:t>
            </a: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8"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1569660"/>
          </a:xfrm>
          <a:prstGeom prst="rect">
            <a:avLst/>
          </a:prstGeom>
          <a:noFill/>
        </p:spPr>
        <p:txBody>
          <a:bodyPr wrap="square" rtlCol="0">
            <a:spAutoFit/>
          </a:bodyPr>
          <a:lstStyle/>
          <a:p>
            <a:pPr lvl="0" algn="just"/>
            <a:r>
              <a:rPr lang="vi-VN" sz="3200" b="1" dirty="0">
                <a:solidFill>
                  <a:prstClr val="black"/>
                </a:solidFill>
                <a:latin typeface="Calibri" panose="020F0502020204030204"/>
              </a:rPr>
              <a:t>Khi làm hồng treo gió, người ta cứ phơi 20 kg quả hồng tươi thì thu được 3,3 kg quả hồng khô. Hỏi lượng nước trong quả hồng tươi đã mất đi là bao nhiêu phần trăm?</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2</a:t>
            </a:r>
          </a:p>
        </p:txBody>
      </p:sp>
      <p:pic>
        <p:nvPicPr>
          <p:cNvPr id="6" name="Picture 5">
            <a:extLst>
              <a:ext uri="{FF2B5EF4-FFF2-40B4-BE49-F238E27FC236}">
                <a16:creationId xmlns:a16="http://schemas.microsoft.com/office/drawing/2014/main" id="{36C73DA0-739F-B797-8796-D0C8E436BBEE}"/>
              </a:ext>
            </a:extLst>
          </p:cNvPr>
          <p:cNvPicPr>
            <a:picLocks noChangeAspect="1"/>
          </p:cNvPicPr>
          <p:nvPr/>
        </p:nvPicPr>
        <p:blipFill>
          <a:blip r:embed="rId2"/>
          <a:stretch>
            <a:fillRect/>
          </a:stretch>
        </p:blipFill>
        <p:spPr>
          <a:xfrm>
            <a:off x="6570920" y="2279158"/>
            <a:ext cx="5072948" cy="3082087"/>
          </a:xfrm>
          <a:prstGeom prst="rect">
            <a:avLst/>
          </a:prstGeom>
        </p:spPr>
      </p:pic>
      <p:sp>
        <p:nvSpPr>
          <p:cNvPr id="7" name="TextBox 6">
            <a:extLst>
              <a:ext uri="{FF2B5EF4-FFF2-40B4-BE49-F238E27FC236}">
                <a16:creationId xmlns:a16="http://schemas.microsoft.com/office/drawing/2014/main" id="{CABDBCE4-9612-1F51-FC9C-E7D9AAC77E73}"/>
              </a:ext>
            </a:extLst>
          </p:cNvPr>
          <p:cNvSpPr txBox="1"/>
          <p:nvPr/>
        </p:nvSpPr>
        <p:spPr>
          <a:xfrm>
            <a:off x="818707" y="2679405"/>
            <a:ext cx="5826642"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Lượng nước trong quả hồng tươi đã mất đi là:</a:t>
            </a:r>
          </a:p>
          <a:p>
            <a:pPr algn="ctr"/>
            <a:r>
              <a:rPr lang="vi-VN" sz="2800" b="0" i="0" dirty="0">
                <a:solidFill>
                  <a:srgbClr val="FF0000"/>
                </a:solidFill>
                <a:effectLst/>
                <a:latin typeface="Cambria" panose="02040503050406030204" pitchFamily="18" charset="0"/>
                <a:ea typeface="Cambria" panose="02040503050406030204" pitchFamily="18" charset="0"/>
              </a:rPr>
              <a:t>20 – 3</a:t>
            </a:r>
            <a:r>
              <a:rPr lang="en-US" sz="2800" dirty="0">
                <a:solidFill>
                  <a:srgbClr val="FF0000"/>
                </a:solidFill>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3 = 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(kg) </a:t>
            </a:r>
          </a:p>
          <a:p>
            <a:pPr algn="ctr"/>
            <a:r>
              <a:rPr lang="vi-VN" sz="2800" b="0" i="0" dirty="0">
                <a:solidFill>
                  <a:srgbClr val="FF0000"/>
                </a:solidFill>
                <a:effectLst/>
                <a:latin typeface="Cambria" panose="02040503050406030204" pitchFamily="18" charset="0"/>
                <a:ea typeface="Cambria" panose="02040503050406030204" pitchFamily="18" charset="0"/>
              </a:rPr>
              <a:t>Lương nước trong quả hồng tươi đã mất chiếm số phần trăm là:</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 20 × 100 = 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endParaRPr lang="en-US" sz="2800" b="0" i="0" dirty="0">
              <a:solidFill>
                <a:srgbClr val="FF0000"/>
              </a:solidFill>
              <a:effectLst/>
              <a:latin typeface="Cambria" panose="02040503050406030204" pitchFamily="18" charset="0"/>
              <a:ea typeface="Cambria" panose="02040503050406030204" pitchFamily="18" charset="0"/>
            </a:endParaRPr>
          </a:p>
          <a:p>
            <a:pPr algn="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a:t>
            </a:r>
            <a:r>
              <a:rPr lang="vi-VN" sz="2800" b="0" i="0" dirty="0">
                <a:solidFill>
                  <a:srgbClr val="FF0000"/>
                </a:solidFill>
                <a:effectLst/>
                <a:latin typeface="Cambria" panose="02040503050406030204" pitchFamily="18" charset="0"/>
                <a:ea typeface="Cambria" panose="02040503050406030204" pitchFamily="18" charset="0"/>
              </a:rPr>
              <a:t>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3041449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2062103"/>
          </a:xfrm>
          <a:prstGeom prst="rect">
            <a:avLst/>
          </a:prstGeom>
          <a:noFill/>
        </p:spPr>
        <p:txBody>
          <a:bodyPr wrap="square" rtlCol="0">
            <a:spAutoFit/>
          </a:bodyPr>
          <a:lstStyle/>
          <a:p>
            <a:pPr lvl="0" algn="just"/>
            <a:r>
              <a:rPr lang="vi-VN" sz="3200" b="1" dirty="0">
                <a:solidFill>
                  <a:prstClr val="black"/>
                </a:solidFill>
                <a:latin typeface="Calibri" panose="020F0502020204030204"/>
              </a:rPr>
              <a:t>Giá tiền 1 kg hồng treo gió là 350 000 đồng. Mai mua 1 kg hồng treo gió vào Ngày Quốc tế Thiếu nhi nên được giảm giá 10%. Hỏi Mai phải trả người bán hàng bao nhiêu tiền?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7" name="TextBox 6">
            <a:extLst>
              <a:ext uri="{FF2B5EF4-FFF2-40B4-BE49-F238E27FC236}">
                <a16:creationId xmlns:a16="http://schemas.microsoft.com/office/drawing/2014/main" id="{CABDBCE4-9612-1F51-FC9C-E7D9AAC77E73}"/>
              </a:ext>
            </a:extLst>
          </p:cNvPr>
          <p:cNvSpPr txBox="1"/>
          <p:nvPr/>
        </p:nvSpPr>
        <p:spPr>
          <a:xfrm>
            <a:off x="818707" y="2679405"/>
            <a:ext cx="10207256"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giải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lvl="0" algn="ctr"/>
            <a:r>
              <a:rPr lang="vi-VN" sz="2800" dirty="0">
                <a:solidFill>
                  <a:srgbClr val="FF0000"/>
                </a:solidFill>
                <a:latin typeface="Cambria" panose="02040503050406030204" pitchFamily="18" charset="0"/>
                <a:ea typeface="Cambria" panose="02040503050406030204" pitchFamily="18" charset="0"/>
              </a:rPr>
              <a:t>Số tiền Mai được giảm vào ngày Quốc Tế Thiếu nhi là :</a:t>
            </a:r>
          </a:p>
          <a:p>
            <a:pPr lvl="0" algn="ctr"/>
            <a:r>
              <a:rPr lang="vi-VN" sz="2800" dirty="0">
                <a:solidFill>
                  <a:srgbClr val="FF0000"/>
                </a:solidFill>
                <a:latin typeface="Cambria" panose="02040503050406030204" pitchFamily="18" charset="0"/>
                <a:ea typeface="Cambria" panose="02040503050406030204" pitchFamily="18" charset="0"/>
              </a:rPr>
              <a:t>10% × 350 000 = 35 000 (đồng) </a:t>
            </a:r>
          </a:p>
          <a:p>
            <a:pPr lvl="0" algn="ctr"/>
            <a:r>
              <a:rPr lang="vi-VN" sz="2800" dirty="0">
                <a:solidFill>
                  <a:srgbClr val="FF0000"/>
                </a:solidFill>
                <a:latin typeface="Cambria" panose="02040503050406030204" pitchFamily="18" charset="0"/>
                <a:ea typeface="Cambria" panose="02040503050406030204" pitchFamily="18" charset="0"/>
              </a:rPr>
              <a:t>Mai phải trả người bán hàng số tiền là:</a:t>
            </a:r>
          </a:p>
          <a:p>
            <a:pPr lvl="0" algn="ctr"/>
            <a:r>
              <a:rPr lang="vi-VN" sz="2800" dirty="0">
                <a:solidFill>
                  <a:srgbClr val="FF0000"/>
                </a:solidFill>
                <a:latin typeface="Cambria" panose="02040503050406030204" pitchFamily="18" charset="0"/>
                <a:ea typeface="Cambria" panose="02040503050406030204" pitchFamily="18" charset="0"/>
              </a:rPr>
              <a:t>350 000 - 35 000 = 315 000 ( đồng ) </a:t>
            </a:r>
          </a:p>
          <a:p>
            <a:pPr lvl="0" algn="r"/>
            <a:r>
              <a:rPr lang="vi-VN" sz="2800" dirty="0">
                <a:solidFill>
                  <a:srgbClr val="FF0000"/>
                </a:solidFill>
                <a:latin typeface="Cambria" panose="02040503050406030204" pitchFamily="18" charset="0"/>
                <a:ea typeface="Cambria" panose="02040503050406030204" pitchFamily="18" charset="0"/>
              </a:rPr>
              <a:t> Đáp số: 315 000 đồng </a:t>
            </a:r>
            <a:endPar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94183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707886"/>
          </a:xfrm>
          <a:prstGeom prst="rect">
            <a:avLst/>
          </a:prstGeom>
          <a:noFill/>
        </p:spPr>
        <p:txBody>
          <a:bodyPr wrap="square" rtlCol="0">
            <a:spAutoFit/>
          </a:bodyPr>
          <a:lstStyle/>
          <a:p>
            <a:pPr lvl="0" algn="just"/>
            <a:r>
              <a:rPr lang="vi-VN" sz="4000" b="1" dirty="0">
                <a:solidFill>
                  <a:prstClr val="black"/>
                </a:solidFill>
                <a:latin typeface="Calibri" panose="020F0502020204030204"/>
              </a:rPr>
              <a:t>Chọn câu trả lời đúng</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4</a:t>
            </a:r>
          </a:p>
        </p:txBody>
      </p:sp>
      <p:sp>
        <p:nvSpPr>
          <p:cNvPr id="4" name="TextBox 3">
            <a:extLst>
              <a:ext uri="{FF2B5EF4-FFF2-40B4-BE49-F238E27FC236}">
                <a16:creationId xmlns:a16="http://schemas.microsoft.com/office/drawing/2014/main" id="{EF04C9EE-E7F1-1875-D91D-D01166049331}"/>
              </a:ext>
            </a:extLst>
          </p:cNvPr>
          <p:cNvSpPr txBox="1"/>
          <p:nvPr/>
        </p:nvSpPr>
        <p:spPr>
          <a:xfrm>
            <a:off x="446566" y="1265273"/>
            <a:ext cx="10801655" cy="2246769"/>
          </a:xfrm>
          <a:prstGeom prst="rect">
            <a:avLst/>
          </a:prstGeom>
          <a:noFill/>
        </p:spPr>
        <p:txBody>
          <a:bodyPr wrap="square" rtlCol="0">
            <a:spAutoFit/>
          </a:bodyPr>
          <a:lstStyle/>
          <a:p>
            <a:pPr lvl="0" algn="just"/>
            <a:r>
              <a:rPr lang="vi-VN" sz="2800" dirty="0">
                <a:solidFill>
                  <a:prstClr val="black"/>
                </a:solidFill>
                <a:latin typeface="Calibri" panose="020F0502020204030204"/>
              </a:rPr>
              <a:t>Lãi suất tiết kiệm là 8% một năm. Cô Hoa gửi tiết kiệm 50 000 000 đồng. Hỏi sau hai năm, cô Hoa sẽ nhận được bao nhiêu tiền lẫi? (Biết rằng tiền lãi năm trước được gộp vào tiễn gốc để gửi năm sau.)</a:t>
            </a:r>
          </a:p>
          <a:p>
            <a:pPr lvl="0" algn="just"/>
            <a:r>
              <a:rPr lang="vi-VN" sz="2800" b="1" dirty="0">
                <a:solidFill>
                  <a:prstClr val="black"/>
                </a:solidFill>
                <a:latin typeface="Calibri" panose="020F0502020204030204"/>
              </a:rPr>
              <a:t>A. 4 000 000 đồng                           B. 8 000 000 đồng</a:t>
            </a:r>
          </a:p>
          <a:p>
            <a:pPr lvl="0" algn="just"/>
            <a:r>
              <a:rPr lang="vi-VN" sz="2800" b="1" dirty="0">
                <a:solidFill>
                  <a:prstClr val="black"/>
                </a:solidFill>
                <a:latin typeface="Calibri" panose="020F0502020204030204"/>
              </a:rPr>
              <a:t>C. 8 400 000 đồng                        </a:t>
            </a:r>
            <a:r>
              <a:rPr lang="en-US" sz="2800" b="1" dirty="0">
                <a:solidFill>
                  <a:prstClr val="black"/>
                </a:solidFill>
                <a:latin typeface="Calibri" panose="020F0502020204030204"/>
              </a:rPr>
              <a:t>    </a:t>
            </a:r>
            <a:r>
              <a:rPr lang="vi-VN" sz="2800" b="1" dirty="0">
                <a:solidFill>
                  <a:prstClr val="black"/>
                </a:solidFill>
                <a:latin typeface="Calibri" panose="020F0502020204030204"/>
              </a:rPr>
              <a:t>D. 8 320 000 đồng</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sp>
        <p:nvSpPr>
          <p:cNvPr id="5" name="TextBox 4">
            <a:extLst>
              <a:ext uri="{FF2B5EF4-FFF2-40B4-BE49-F238E27FC236}">
                <a16:creationId xmlns:a16="http://schemas.microsoft.com/office/drawing/2014/main" id="{2BEFF2D7-ADA7-8FD2-9F41-959865C7CF58}"/>
              </a:ext>
            </a:extLst>
          </p:cNvPr>
          <p:cNvSpPr txBox="1"/>
          <p:nvPr/>
        </p:nvSpPr>
        <p:spPr>
          <a:xfrm>
            <a:off x="1584251" y="3795823"/>
            <a:ext cx="8825023" cy="2308324"/>
          </a:xfrm>
          <a:prstGeom prst="rect">
            <a:avLst/>
          </a:prstGeom>
          <a:noFill/>
        </p:spPr>
        <p:txBody>
          <a:bodyPr wrap="square" rtlCol="0">
            <a:spAutoFit/>
          </a:bodyPr>
          <a:lstStyle/>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sau năm thứ nhất là: </a:t>
            </a:r>
          </a:p>
          <a:p>
            <a:pPr algn="ctr"/>
            <a:r>
              <a:rPr lang="vi-VN" sz="2400" b="0" i="0" dirty="0">
                <a:solidFill>
                  <a:srgbClr val="FF0000"/>
                </a:solidFill>
                <a:effectLst/>
                <a:latin typeface="Cambria" panose="02040503050406030204" pitchFamily="18" charset="0"/>
                <a:ea typeface="Cambria" panose="02040503050406030204" pitchFamily="18" charset="0"/>
              </a:rPr>
              <a:t>(50 000 000 : 100) x 8 = 4 000 000 (đồng)</a:t>
            </a:r>
          </a:p>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năm thứ hai là:</a:t>
            </a:r>
          </a:p>
          <a:p>
            <a:pPr algn="ctr"/>
            <a:r>
              <a:rPr lang="vi-VN" sz="2400" b="0" i="0" dirty="0">
                <a:solidFill>
                  <a:srgbClr val="FF0000"/>
                </a:solidFill>
                <a:effectLst/>
                <a:latin typeface="Cambria" panose="02040503050406030204" pitchFamily="18" charset="0"/>
                <a:ea typeface="Cambria" panose="02040503050406030204" pitchFamily="18" charset="0"/>
              </a:rPr>
              <a:t>(54 000 000 : 100) x 8 = 4 320 000 (đồng)</a:t>
            </a:r>
          </a:p>
          <a:p>
            <a:pPr algn="ctr"/>
            <a:r>
              <a:rPr lang="vi-VN" sz="2400" b="0" i="0" dirty="0">
                <a:solidFill>
                  <a:srgbClr val="FF0000"/>
                </a:solidFill>
                <a:effectLst/>
                <a:latin typeface="Cambria" panose="02040503050406030204" pitchFamily="18" charset="0"/>
                <a:ea typeface="Cambria" panose="02040503050406030204" pitchFamily="18" charset="0"/>
              </a:rPr>
              <a:t>=&gt; Vậy sau hai năm, cô Hoa nhận được số tiền lãi là: 4 000 000 + 4 320 000 = 8 320 000 (đồng)</a:t>
            </a:r>
          </a:p>
        </p:txBody>
      </p:sp>
      <p:sp>
        <p:nvSpPr>
          <p:cNvPr id="6" name="Oval 5">
            <a:extLst>
              <a:ext uri="{FF2B5EF4-FFF2-40B4-BE49-F238E27FC236}">
                <a16:creationId xmlns:a16="http://schemas.microsoft.com/office/drawing/2014/main" id="{79EEDA4D-53D3-7507-0148-81AA7F00FB20}"/>
              </a:ext>
            </a:extLst>
          </p:cNvPr>
          <p:cNvSpPr/>
          <p:nvPr/>
        </p:nvSpPr>
        <p:spPr>
          <a:xfrm>
            <a:off x="5305647" y="3040912"/>
            <a:ext cx="446567" cy="41466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377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4"/>
          <a:stretch>
            <a:fillRect/>
          </a:stretch>
        </p:blipFill>
        <p:spPr>
          <a:xfrm>
            <a:off x="1328515" y="163168"/>
            <a:ext cx="9534970" cy="1444877"/>
          </a:xfrm>
          <a:prstGeom prst="rect">
            <a:avLst/>
          </a:prstGeom>
        </p:spPr>
      </p:pic>
    </p:spTree>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504</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My PC</cp:lastModifiedBy>
  <cp:revision>52</cp:revision>
  <dcterms:created xsi:type="dcterms:W3CDTF">2024-12-12T12:28:30Z</dcterms:created>
  <dcterms:modified xsi:type="dcterms:W3CDTF">2026-04-12T10:56:21Z</dcterms:modified>
</cp:coreProperties>
</file>