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3" r:id="rId3"/>
    <p:sldId id="294" r:id="rId4"/>
    <p:sldId id="295" r:id="rId5"/>
    <p:sldId id="296" r:id="rId6"/>
    <p:sldId id="297" r:id="rId7"/>
    <p:sldId id="298" r:id="rId8"/>
    <p:sldId id="28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2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644D4D-C31C-5FA1-ACD9-662D9463B6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45425"/>
            <a:ext cx="946181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công thức tính diện tính và thể tích hình hộp chữ nhật, hình l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6482A-0882-B5A2-7F42-1B7FA40D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8" y="1863420"/>
            <a:ext cx="10074792" cy="44230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4D23CC-1518-B9C1-5AE1-0B15456623CE}"/>
              </a:ext>
            </a:extLst>
          </p:cNvPr>
          <p:cNvSpPr/>
          <p:nvPr/>
        </p:nvSpPr>
        <p:spPr>
          <a:xfrm>
            <a:off x="9005777" y="2115879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E26FAC-2AD3-BA2E-75DE-E4B8DC0A2F22}"/>
              </a:ext>
            </a:extLst>
          </p:cNvPr>
          <p:cNvSpPr/>
          <p:nvPr/>
        </p:nvSpPr>
        <p:spPr>
          <a:xfrm>
            <a:off x="9898912" y="2743200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602136-8FB2-7CD8-44CB-05F821CDC201}"/>
              </a:ext>
            </a:extLst>
          </p:cNvPr>
          <p:cNvSpPr/>
          <p:nvPr/>
        </p:nvSpPr>
        <p:spPr>
          <a:xfrm>
            <a:off x="8176437" y="4306186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FD8165-3901-6072-3D8E-3F7DDE1880E2}"/>
              </a:ext>
            </a:extLst>
          </p:cNvPr>
          <p:cNvSpPr/>
          <p:nvPr/>
        </p:nvSpPr>
        <p:spPr>
          <a:xfrm>
            <a:off x="6826102" y="4976038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E8D6D7-2829-E549-8DF5-85D183DA8CA1}"/>
              </a:ext>
            </a:extLst>
          </p:cNvPr>
          <p:cNvSpPr/>
          <p:nvPr/>
        </p:nvSpPr>
        <p:spPr>
          <a:xfrm>
            <a:off x="7634176" y="4954773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3EA4BC-310C-E226-F73E-6A11438C9EE2}"/>
              </a:ext>
            </a:extLst>
          </p:cNvPr>
          <p:cNvSpPr/>
          <p:nvPr/>
        </p:nvSpPr>
        <p:spPr>
          <a:xfrm>
            <a:off x="5699051" y="5582094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E5DCB8-689E-B251-40C8-AE76EF8CF951}"/>
              </a:ext>
            </a:extLst>
          </p:cNvPr>
          <p:cNvSpPr/>
          <p:nvPr/>
        </p:nvSpPr>
        <p:spPr>
          <a:xfrm>
            <a:off x="6549655" y="559272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F07710-C2F4-6AFD-05E0-882DA29F84A2}"/>
              </a:ext>
            </a:extLst>
          </p:cNvPr>
          <p:cNvSpPr/>
          <p:nvPr/>
        </p:nvSpPr>
        <p:spPr>
          <a:xfrm>
            <a:off x="7347097" y="5624625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A8C456-2D4B-D67C-29F8-005DE82F2F0D}"/>
              </a:ext>
            </a:extLst>
          </p:cNvPr>
          <p:cNvSpPr/>
          <p:nvPr/>
        </p:nvSpPr>
        <p:spPr>
          <a:xfrm>
            <a:off x="6889898" y="343431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10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diện tích xung quanh và diện tích toàn phần một thùng hàng dạng hình hộp chữ nhật với kích thước như hình bên.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Tính diện tích xung quanh và diện tích toàn phần một khói ru-bích hình lập phương có cạnh 8,5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43997-343C-6107-CA27-3BD0F5BF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57" y="2870791"/>
            <a:ext cx="3367367" cy="33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BB617-817D-5E25-5D03-916D76829E9A}"/>
              </a:ext>
            </a:extLst>
          </p:cNvPr>
          <p:cNvSpPr txBox="1"/>
          <p:nvPr/>
        </p:nvSpPr>
        <p:spPr>
          <a:xfrm>
            <a:off x="1212112" y="733647"/>
            <a:ext cx="97181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thùng hàng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+ 3,5) x 2 x 4 = 76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một mặt đáy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3,5 = 21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 + 21 x 2 = 118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Diện tích xung quanh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4 = 289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6 = 433,5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a) 76 dm2; 118 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289 cm2; 433,5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gỗ hình lập phương A và khối gỗ hình hộp chữ nhật B có kích thước như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3B684-A2C9-75FF-4FFB-FB0FD9D3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6" y="1769878"/>
            <a:ext cx="66198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9D7B3-6A3B-6592-BCEB-9CCC1E592026}"/>
              </a:ext>
            </a:extLst>
          </p:cNvPr>
          <p:cNvSpPr txBox="1"/>
          <p:nvPr/>
        </p:nvSpPr>
        <p:spPr>
          <a:xfrm>
            <a:off x="1467293" y="4465674"/>
            <a:ext cx="937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diện tích xung quanh của mỗi khối gỗ</a:t>
            </a:r>
          </a:p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toàn phần của khối gỗ nào lớn hơn và lớn hơn bao nhiêu xăng-ti-mét vuông?</a:t>
            </a:r>
          </a:p>
        </p:txBody>
      </p:sp>
    </p:spTree>
    <p:extLst>
      <p:ext uri="{BB962C8B-B14F-4D97-AF65-F5344CB8AC3E}">
        <p14:creationId xmlns:p14="http://schemas.microsoft.com/office/powerpoint/2010/main" val="38604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53435-FEF2-309E-4411-701909D87F8E}"/>
              </a:ext>
            </a:extLst>
          </p:cNvPr>
          <p:cNvSpPr txBox="1"/>
          <p:nvPr/>
        </p:nvSpPr>
        <p:spPr>
          <a:xfrm>
            <a:off x="1031358" y="839972"/>
            <a:ext cx="9909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(8,5 + 4) x 2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b)Diện tích toàn phần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6 = 150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+ 8,5 x 4 x 2 = 168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 168 &gt; 150 nên diện tích toàn phần của khối gỗ hình hộp chữ nhật lớn hơn và lớn hơn 168 – 150 = 18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quét vôi xung quanh tường và trần một phòng họp cao 4 m. chiều rộng 6m, chiều dài 8 m. Hỏi diện tích cần quét vôi là bao nhiêu mét vuông, biết tất cả các cửa của phòng họp có tổng diện tích là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m².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17D93-3611-D8A9-C1D2-93F8F0509402}"/>
              </a:ext>
            </a:extLst>
          </p:cNvPr>
          <p:cNvSpPr txBox="1"/>
          <p:nvPr/>
        </p:nvSpPr>
        <p:spPr>
          <a:xfrm>
            <a:off x="1212111" y="2402958"/>
            <a:ext cx="9909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phòng họp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+ 6) x 2 x 4 = 112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trần phòng học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6 = 48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cần quét vôi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112 + 48 – 6,5 = 153,5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153,5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4E0511-7021-C222-0209-7B97DF80C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493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My PC</cp:lastModifiedBy>
  <cp:revision>97</cp:revision>
  <dcterms:created xsi:type="dcterms:W3CDTF">2024-10-11T14:48:55Z</dcterms:created>
  <dcterms:modified xsi:type="dcterms:W3CDTF">2026-04-12T10:56:53Z</dcterms:modified>
</cp:coreProperties>
</file>