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1" r:id="rId2"/>
    <p:sldId id="319" r:id="rId3"/>
    <p:sldId id="325" r:id="rId4"/>
    <p:sldId id="329" r:id="rId5"/>
    <p:sldId id="330" r:id="rId6"/>
    <p:sldId id="331" r:id="rId7"/>
    <p:sldId id="333" r:id="rId8"/>
    <p:sldId id="334"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CA52A-606E-4475-8811-332FA5755300}"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B4009-E099-453B-8089-20F610FE0D79}" type="slidenum">
              <a:rPr lang="en-US" smtClean="0"/>
              <a:t>‹#›</a:t>
            </a:fld>
            <a:endParaRPr lang="en-US"/>
          </a:p>
        </p:txBody>
      </p:sp>
    </p:spTree>
    <p:extLst>
      <p:ext uri="{BB962C8B-B14F-4D97-AF65-F5344CB8AC3E}">
        <p14:creationId xmlns:p14="http://schemas.microsoft.com/office/powerpoint/2010/main" val="174704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148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012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078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661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92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4415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27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6743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9652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6889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2296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903739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A343B06C-8472-2CBC-3292-8BE3940E3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1145" y="0"/>
            <a:ext cx="1571656" cy="1571656"/>
          </a:xfrm>
          <a:prstGeom prst="rect">
            <a:avLst/>
          </a:prstGeom>
        </p:spPr>
      </p:pic>
    </p:spTree>
    <p:extLst>
      <p:ext uri="{BB962C8B-B14F-4D97-AF65-F5344CB8AC3E}">
        <p14:creationId xmlns:p14="http://schemas.microsoft.com/office/powerpoint/2010/main" val="3171789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6"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62934" y="3754936"/>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p:grpSp>
        <p:nvGrpSpPr>
          <p:cNvPr id="2" name="Group 1"/>
          <p:cNvGrpSpPr/>
          <p:nvPr/>
        </p:nvGrpSpPr>
        <p:grpSpPr>
          <a:xfrm>
            <a:off x="890317" y="1373930"/>
            <a:ext cx="1343073" cy="1320938"/>
            <a:chOff x="1809068" y="2147815"/>
            <a:chExt cx="1343073" cy="1320938"/>
          </a:xfrm>
        </p:grpSpPr>
        <p:sp>
          <p:nvSpPr>
            <p:cNvPr id="12" name="椭圆 11">
              <a:extLst>
                <a:ext uri="{FF2B5EF4-FFF2-40B4-BE49-F238E27FC236}">
                  <a16:creationId xmlns:a16="http://schemas.microsoft.com/office/drawing/2014/main" id="{5E24FCA3-416A-4280-831D-752C5EE176D8}"/>
                </a:ext>
              </a:extLst>
            </p:cNvPr>
            <p:cNvSpPr/>
            <p:nvPr/>
          </p:nvSpPr>
          <p:spPr>
            <a:xfrm rot="20026728">
              <a:off x="1899704" y="2231733"/>
              <a:ext cx="1161800" cy="1153101"/>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Cambria" panose="02040503050406030204" pitchFamily="18" charset="0"/>
                  <a:cs typeface="+mn-cs"/>
                  <a:sym typeface="雷盖体" panose="00000800000000000000" pitchFamily="2" charset="-122"/>
                </a:rPr>
                <a:t>2</a:t>
              </a:r>
              <a:endParaRPr kumimoji="0" lang="zh-CN" altLang="en-US" sz="8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18" name="椭圆 11">
              <a:extLst>
                <a:ext uri="{FF2B5EF4-FFF2-40B4-BE49-F238E27FC236}">
                  <a16:creationId xmlns:a16="http://schemas.microsoft.com/office/drawing/2014/main" id="{5E24FCA3-416A-4280-831D-752C5EE176D8}"/>
                </a:ext>
              </a:extLst>
            </p:cNvPr>
            <p:cNvSpPr/>
            <p:nvPr/>
          </p:nvSpPr>
          <p:spPr>
            <a:xfrm rot="20026728">
              <a:off x="1809068" y="2147815"/>
              <a:ext cx="1343073" cy="1320938"/>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pic>
        <p:nvPicPr>
          <p:cNvPr id="21" name="图片 12">
            <a:extLst>
              <a:ext uri="{FF2B5EF4-FFF2-40B4-BE49-F238E27FC236}">
                <a16:creationId xmlns:a16="http://schemas.microsoft.com/office/drawing/2014/main" id="{8D12689B-57E6-4373-8CF1-F96605E68C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0257" y="3352800"/>
            <a:ext cx="3796967" cy="3796967"/>
          </a:xfrm>
          <a:prstGeom prst="rect">
            <a:avLst/>
          </a:prstGeom>
        </p:spPr>
      </p:pic>
      <p:pic>
        <p:nvPicPr>
          <p:cNvPr id="4" name="Picture 3">
            <a:extLst>
              <a:ext uri="{FF2B5EF4-FFF2-40B4-BE49-F238E27FC236}">
                <a16:creationId xmlns:a16="http://schemas.microsoft.com/office/drawing/2014/main" id="{AC7BDFD3-0D3A-873B-6111-F4954E0D057A}"/>
              </a:ext>
            </a:extLst>
          </p:cNvPr>
          <p:cNvPicPr>
            <a:picLocks noChangeAspect="1"/>
          </p:cNvPicPr>
          <p:nvPr/>
        </p:nvPicPr>
        <p:blipFill>
          <a:blip r:embed="rId9"/>
          <a:stretch>
            <a:fillRect/>
          </a:stretch>
        </p:blipFill>
        <p:spPr>
          <a:xfrm>
            <a:off x="1470256" y="2310287"/>
            <a:ext cx="9327688" cy="2237426"/>
          </a:xfrm>
          <a:prstGeom prst="rect">
            <a:avLst/>
          </a:prstGeom>
        </p:spPr>
      </p:pic>
    </p:spTree>
    <p:extLst>
      <p:ext uri="{BB962C8B-B14F-4D97-AF65-F5344CB8AC3E}">
        <p14:creationId xmlns:p14="http://schemas.microsoft.com/office/powerpoint/2010/main" val="335356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BDEFFBDA-E7AF-4937-8E5B-776698E19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5160" y="5004971"/>
            <a:ext cx="1713954" cy="1853029"/>
          </a:xfrm>
          <a:prstGeom prst="rect">
            <a:avLst/>
          </a:prstGeom>
        </p:spPr>
      </p:pic>
      <p:pic>
        <p:nvPicPr>
          <p:cNvPr id="16" name="图片 15">
            <a:extLst>
              <a:ext uri="{FF2B5EF4-FFF2-40B4-BE49-F238E27FC236}">
                <a16:creationId xmlns:a16="http://schemas.microsoft.com/office/drawing/2014/main" id="{493B8032-33D5-443D-9D9A-B238686266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16458" y="5184426"/>
            <a:ext cx="1753165" cy="1471371"/>
          </a:xfrm>
          <a:prstGeom prst="rect">
            <a:avLst/>
          </a:prstGeom>
        </p:spPr>
      </p:pic>
      <p:grpSp>
        <p:nvGrpSpPr>
          <p:cNvPr id="17" name="Group 16"/>
          <p:cNvGrpSpPr/>
          <p:nvPr/>
        </p:nvGrpSpPr>
        <p:grpSpPr>
          <a:xfrm rot="1560527">
            <a:off x="434556" y="227588"/>
            <a:ext cx="1343073" cy="1320938"/>
            <a:chOff x="1809068" y="2147815"/>
            <a:chExt cx="1343073" cy="1320938"/>
          </a:xfrm>
        </p:grpSpPr>
        <p:sp>
          <p:nvSpPr>
            <p:cNvPr id="18" name="椭圆 11">
              <a:extLst>
                <a:ext uri="{FF2B5EF4-FFF2-40B4-BE49-F238E27FC236}">
                  <a16:creationId xmlns:a16="http://schemas.microsoft.com/office/drawing/2014/main" id="{5E24FCA3-416A-4280-831D-752C5EE176D8}"/>
                </a:ext>
              </a:extLst>
            </p:cNvPr>
            <p:cNvSpPr/>
            <p:nvPr/>
          </p:nvSpPr>
          <p:spPr>
            <a:xfrm rot="20026728">
              <a:off x="1899704" y="2231733"/>
              <a:ext cx="1161800" cy="1153101"/>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Cambria" panose="02040503050406030204" pitchFamily="18" charset="0"/>
                  <a:cs typeface="+mn-cs"/>
                  <a:sym typeface="雷盖体" panose="00000800000000000000" pitchFamily="2" charset="-122"/>
                </a:rPr>
                <a:t>1</a:t>
              </a:r>
              <a:endParaRPr kumimoji="0" lang="zh-CN" altLang="en-US" sz="8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19" name="椭圆 11">
              <a:extLst>
                <a:ext uri="{FF2B5EF4-FFF2-40B4-BE49-F238E27FC236}">
                  <a16:creationId xmlns:a16="http://schemas.microsoft.com/office/drawing/2014/main" id="{5E24FCA3-416A-4280-831D-752C5EE176D8}"/>
                </a:ext>
              </a:extLst>
            </p:cNvPr>
            <p:cNvSpPr/>
            <p:nvPr/>
          </p:nvSpPr>
          <p:spPr>
            <a:xfrm rot="20026728">
              <a:off x="1809068" y="2147815"/>
              <a:ext cx="1343073" cy="1320938"/>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sp>
        <p:nvSpPr>
          <p:cNvPr id="2" name="Rounded Rectangle 1"/>
          <p:cNvSpPr/>
          <p:nvPr/>
        </p:nvSpPr>
        <p:spPr>
          <a:xfrm>
            <a:off x="1658075" y="288897"/>
            <a:ext cx="9771925" cy="1140703"/>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5400" b="1" dirty="0" err="1">
                <a:solidFill>
                  <a:srgbClr val="002060"/>
                </a:solidFill>
                <a:latin typeface="Cambria" panose="02040503050406030204" pitchFamily="18" charset="0"/>
                <a:ea typeface="Cambria" panose="02040503050406030204" pitchFamily="18" charset="0"/>
              </a:rPr>
              <a:t>Chọn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câu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lời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đúng</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C267BA8-F1F0-63DF-DF6C-1A65D7E41793}"/>
              </a:ext>
            </a:extLst>
          </p:cNvPr>
          <p:cNvSpPr txBox="1"/>
          <p:nvPr/>
        </p:nvSpPr>
        <p:spPr>
          <a:xfrm>
            <a:off x="754911" y="1455855"/>
            <a:ext cx="11164187" cy="3890360"/>
          </a:xfrm>
          <a:prstGeom prst="rect">
            <a:avLst/>
          </a:prstGeom>
          <a:noFill/>
        </p:spPr>
        <p:txBody>
          <a:bodyPr wrap="square">
            <a:spAutoFit/>
          </a:bodyPr>
          <a:lstStyle/>
          <a:p>
            <a:pPr algn="just">
              <a:lnSpc>
                <a:spcPct val="150000"/>
              </a:lnSpc>
            </a:pPr>
            <a:r>
              <a:rPr lang="en-US" sz="2800" b="1" i="0" u="none" strike="noStrike" dirty="0">
                <a:solidFill>
                  <a:srgbClr val="002060"/>
                </a:solidFill>
                <a:effectLst/>
                <a:latin typeface="Cambria" panose="02040503050406030204" pitchFamily="18" charset="0"/>
                <a:ea typeface="Cambria" panose="02040503050406030204" pitchFamily="18" charset="0"/>
              </a:rPr>
              <a:t>a) </a:t>
            </a:r>
            <a:r>
              <a:rPr lang="en-US" sz="2800" b="1" i="0" u="none" strike="noStrike" dirty="0" err="1">
                <a:solidFill>
                  <a:srgbClr val="002060"/>
                </a:solidFill>
                <a:effectLst/>
                <a:latin typeface="Cambria" panose="02040503050406030204" pitchFamily="18" charset="0"/>
                <a:ea typeface="Cambria" panose="02040503050406030204" pitchFamily="18" charset="0"/>
              </a:rPr>
              <a:t>Số</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thập</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phân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thích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hợp</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viết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vào</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chỗ</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chấm</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75 m = ... km </a:t>
            </a:r>
            <a:r>
              <a:rPr lang="en-US" sz="2800" b="1" i="0" u="none" strike="noStrike" dirty="0" err="1">
                <a:solidFill>
                  <a:srgbClr val="002060"/>
                </a:solidFill>
                <a:effectLst/>
                <a:latin typeface="Cambria" panose="02040503050406030204" pitchFamily="18" charset="0"/>
                <a:ea typeface="Cambria" panose="02040503050406030204" pitchFamily="18" charset="0"/>
              </a:rPr>
              <a:t>là</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2800" b="0"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a:t>
            </a:r>
            <a:r>
              <a:rPr lang="en-US" sz="2800" b="0" i="0" dirty="0">
                <a:solidFill>
                  <a:srgbClr val="002060"/>
                </a:solidFill>
                <a:effectLst/>
                <a:latin typeface="Cambria" panose="02040503050406030204" pitchFamily="18" charset="0"/>
                <a:ea typeface="Cambria" panose="02040503050406030204" pitchFamily="18" charset="0"/>
              </a:rPr>
              <a:t> 7,5   </a:t>
            </a:r>
            <a:r>
              <a:rPr lang="en-US" sz="2800" b="1" i="0" dirty="0">
                <a:solidFill>
                  <a:srgbClr val="002060"/>
                </a:solidFill>
                <a:effectLst/>
                <a:latin typeface="Cambria" panose="02040503050406030204" pitchFamily="18" charset="0"/>
                <a:ea typeface="Cambria" panose="02040503050406030204" pitchFamily="18" charset="0"/>
              </a:rPr>
              <a:t>B.</a:t>
            </a:r>
            <a:r>
              <a:rPr lang="en-US" sz="2800" b="0" i="0" dirty="0">
                <a:solidFill>
                  <a:srgbClr val="002060"/>
                </a:solidFill>
                <a:effectLst/>
                <a:latin typeface="Cambria" panose="02040503050406030204" pitchFamily="18" charset="0"/>
                <a:ea typeface="Cambria" panose="02040503050406030204" pitchFamily="18" charset="0"/>
              </a:rPr>
              <a:t> 0,75   </a:t>
            </a:r>
            <a:r>
              <a:rPr lang="en-US" sz="2800" b="1" i="0" dirty="0">
                <a:solidFill>
                  <a:srgbClr val="002060"/>
                </a:solidFill>
                <a:effectLst/>
                <a:latin typeface="Cambria" panose="02040503050406030204" pitchFamily="18" charset="0"/>
                <a:ea typeface="Cambria" panose="02040503050406030204" pitchFamily="18" charset="0"/>
              </a:rPr>
              <a:t>C.</a:t>
            </a:r>
            <a:r>
              <a:rPr lang="en-US" sz="2800" b="0" i="0" dirty="0">
                <a:solidFill>
                  <a:srgbClr val="002060"/>
                </a:solidFill>
                <a:effectLst/>
                <a:latin typeface="Cambria" panose="02040503050406030204" pitchFamily="18" charset="0"/>
                <a:ea typeface="Cambria" panose="02040503050406030204" pitchFamily="18" charset="0"/>
              </a:rPr>
              <a:t> 0,075   </a:t>
            </a:r>
            <a:r>
              <a:rPr lang="en-US" sz="2800" b="1" i="0" dirty="0">
                <a:solidFill>
                  <a:srgbClr val="002060"/>
                </a:solidFill>
                <a:effectLst/>
                <a:latin typeface="Cambria" panose="02040503050406030204" pitchFamily="18" charset="0"/>
                <a:ea typeface="Cambria" panose="02040503050406030204" pitchFamily="18" charset="0"/>
              </a:rPr>
              <a:t>D.</a:t>
            </a:r>
            <a:r>
              <a:rPr lang="en-US" sz="2800" b="0" i="0" dirty="0">
                <a:solidFill>
                  <a:srgbClr val="002060"/>
                </a:solidFill>
                <a:effectLst/>
                <a:latin typeface="Cambria" panose="02040503050406030204" pitchFamily="18" charset="0"/>
                <a:ea typeface="Cambria" panose="02040503050406030204" pitchFamily="18" charset="0"/>
              </a:rPr>
              <a:t> 0,0075</a:t>
            </a:r>
          </a:p>
          <a:p>
            <a:pPr algn="just">
              <a:lnSpc>
                <a:spcPct val="150000"/>
              </a:lnSpc>
            </a:pPr>
            <a:r>
              <a:rPr lang="en-US" sz="2800" b="1" i="0" u="none" strike="noStrike" dirty="0">
                <a:solidFill>
                  <a:srgbClr val="002060"/>
                </a:solidFill>
                <a:effectLst/>
                <a:latin typeface="Cambria" panose="02040503050406030204" pitchFamily="18" charset="0"/>
                <a:ea typeface="Cambria" panose="02040503050406030204" pitchFamily="18" charset="0"/>
              </a:rPr>
              <a:t>b) </a:t>
            </a:r>
            <a:r>
              <a:rPr lang="en-US" sz="2800" b="1" i="0" u="none" strike="noStrike" dirty="0" err="1">
                <a:solidFill>
                  <a:srgbClr val="002060"/>
                </a:solidFill>
                <a:effectLst/>
                <a:latin typeface="Cambria" panose="02040503050406030204" pitchFamily="18" charset="0"/>
                <a:ea typeface="Cambria" panose="02040503050406030204" pitchFamily="18" charset="0"/>
              </a:rPr>
              <a:t>Số</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thập</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phân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thích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hợp</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viết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vào</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chỗ</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chấm</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2 kg 45 g = … kg </a:t>
            </a:r>
            <a:r>
              <a:rPr lang="en-US" sz="2800" b="1" i="0" u="none" strike="noStrike" dirty="0" err="1">
                <a:solidFill>
                  <a:srgbClr val="002060"/>
                </a:solidFill>
                <a:effectLst/>
                <a:latin typeface="Cambria" panose="02040503050406030204" pitchFamily="18" charset="0"/>
                <a:ea typeface="Cambria" panose="02040503050406030204" pitchFamily="18" charset="0"/>
              </a:rPr>
              <a:t>là</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2800" b="0"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a:t>
            </a:r>
            <a:r>
              <a:rPr lang="en-US" sz="2800" b="0" i="0" dirty="0">
                <a:solidFill>
                  <a:srgbClr val="002060"/>
                </a:solidFill>
                <a:effectLst/>
                <a:latin typeface="Cambria" panose="02040503050406030204" pitchFamily="18" charset="0"/>
                <a:ea typeface="Cambria" panose="02040503050406030204" pitchFamily="18" charset="0"/>
              </a:rPr>
              <a:t> 245   </a:t>
            </a:r>
            <a:r>
              <a:rPr lang="en-US" sz="2800" b="1" i="0" dirty="0">
                <a:solidFill>
                  <a:srgbClr val="002060"/>
                </a:solidFill>
                <a:effectLst/>
                <a:latin typeface="Cambria" panose="02040503050406030204" pitchFamily="18" charset="0"/>
                <a:ea typeface="Cambria" panose="02040503050406030204" pitchFamily="18" charset="0"/>
              </a:rPr>
              <a:t>B.</a:t>
            </a:r>
            <a:r>
              <a:rPr lang="en-US" sz="2800" b="0" i="0" dirty="0">
                <a:solidFill>
                  <a:srgbClr val="002060"/>
                </a:solidFill>
                <a:effectLst/>
                <a:latin typeface="Cambria" panose="02040503050406030204" pitchFamily="18" charset="0"/>
                <a:ea typeface="Cambria" panose="02040503050406030204" pitchFamily="18" charset="0"/>
              </a:rPr>
              <a:t> 2,45   </a:t>
            </a:r>
            <a:r>
              <a:rPr lang="en-US" sz="2800" b="1" i="0" dirty="0">
                <a:solidFill>
                  <a:srgbClr val="002060"/>
                </a:solidFill>
                <a:effectLst/>
                <a:latin typeface="Cambria" panose="02040503050406030204" pitchFamily="18" charset="0"/>
                <a:ea typeface="Cambria" panose="02040503050406030204" pitchFamily="18" charset="0"/>
              </a:rPr>
              <a:t>C.</a:t>
            </a:r>
            <a:r>
              <a:rPr lang="en-US" sz="2800" b="0" i="0" dirty="0">
                <a:solidFill>
                  <a:srgbClr val="002060"/>
                </a:solidFill>
                <a:effectLst/>
                <a:latin typeface="Cambria" panose="02040503050406030204" pitchFamily="18" charset="0"/>
                <a:ea typeface="Cambria" panose="02040503050406030204" pitchFamily="18" charset="0"/>
              </a:rPr>
              <a:t> 2,045   </a:t>
            </a:r>
            <a:r>
              <a:rPr lang="en-US" sz="2800" b="1" i="0" dirty="0">
                <a:solidFill>
                  <a:srgbClr val="002060"/>
                </a:solidFill>
                <a:effectLst/>
                <a:latin typeface="Cambria" panose="02040503050406030204" pitchFamily="18" charset="0"/>
                <a:ea typeface="Cambria" panose="02040503050406030204" pitchFamily="18" charset="0"/>
              </a:rPr>
              <a:t>D.</a:t>
            </a:r>
            <a:r>
              <a:rPr lang="en-US" sz="2800" b="0" i="0" dirty="0">
                <a:solidFill>
                  <a:srgbClr val="002060"/>
                </a:solidFill>
                <a:effectLst/>
                <a:latin typeface="Cambria" panose="02040503050406030204" pitchFamily="18" charset="0"/>
                <a:ea typeface="Cambria" panose="02040503050406030204" pitchFamily="18" charset="0"/>
              </a:rPr>
              <a:t> 0,245</a:t>
            </a:r>
          </a:p>
          <a:p>
            <a:pPr algn="just">
              <a:lnSpc>
                <a:spcPct val="150000"/>
              </a:lnSpc>
            </a:pPr>
            <a:r>
              <a:rPr lang="en-US" sz="2800" b="1" i="0" u="none" strike="noStrike" dirty="0">
                <a:solidFill>
                  <a:srgbClr val="002060"/>
                </a:solidFill>
                <a:effectLst/>
                <a:latin typeface="Cambria" panose="02040503050406030204" pitchFamily="18" charset="0"/>
                <a:ea typeface="Cambria" panose="02040503050406030204" pitchFamily="18" charset="0"/>
              </a:rPr>
              <a:t>c) </a:t>
            </a:r>
            <a:r>
              <a:rPr lang="en-US" sz="2800" b="1" i="0" u="none" strike="noStrike" dirty="0" err="1">
                <a:solidFill>
                  <a:srgbClr val="002060"/>
                </a:solidFill>
                <a:effectLst/>
                <a:latin typeface="Cambria" panose="02040503050406030204" pitchFamily="18" charset="0"/>
                <a:ea typeface="Cambria" panose="02040503050406030204" pitchFamily="18" charset="0"/>
              </a:rPr>
              <a:t>Số</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thập</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phân</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thích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hợp</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viết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vào</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chỗ</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chấm</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652 ml = ... </a:t>
            </a:r>
            <a:r>
              <a:rPr lang="en-US" sz="2800" b="1" i="1" u="none" strike="noStrike" dirty="0">
                <a:solidFill>
                  <a:srgbClr val="002060"/>
                </a:solidFill>
                <a:effectLst/>
                <a:latin typeface="Cambria" panose="02040503050406030204" pitchFamily="18" charset="0"/>
                <a:ea typeface="Cambria" panose="02040503050406030204" pitchFamily="18" charset="0"/>
              </a:rPr>
              <a:t>l</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là</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2800" b="0"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a:t>
            </a:r>
            <a:r>
              <a:rPr lang="en-US" sz="2800" b="0" i="0" dirty="0">
                <a:solidFill>
                  <a:srgbClr val="002060"/>
                </a:solidFill>
                <a:effectLst/>
                <a:latin typeface="Cambria" panose="02040503050406030204" pitchFamily="18" charset="0"/>
                <a:ea typeface="Cambria" panose="02040503050406030204" pitchFamily="18" charset="0"/>
              </a:rPr>
              <a:t> 6,52   </a:t>
            </a:r>
            <a:r>
              <a:rPr lang="en-US" sz="2800" b="1" i="0" dirty="0">
                <a:solidFill>
                  <a:srgbClr val="002060"/>
                </a:solidFill>
                <a:effectLst/>
                <a:latin typeface="Cambria" panose="02040503050406030204" pitchFamily="18" charset="0"/>
                <a:ea typeface="Cambria" panose="02040503050406030204" pitchFamily="18" charset="0"/>
              </a:rPr>
              <a:t>B.</a:t>
            </a:r>
            <a:r>
              <a:rPr lang="en-US" sz="2800" b="0" i="0" dirty="0">
                <a:solidFill>
                  <a:srgbClr val="002060"/>
                </a:solidFill>
                <a:effectLst/>
                <a:latin typeface="Cambria" panose="02040503050406030204" pitchFamily="18" charset="0"/>
                <a:ea typeface="Cambria" panose="02040503050406030204" pitchFamily="18" charset="0"/>
              </a:rPr>
              <a:t> 0,652   </a:t>
            </a:r>
            <a:r>
              <a:rPr lang="en-US" sz="2800" b="1" i="0" dirty="0">
                <a:solidFill>
                  <a:srgbClr val="002060"/>
                </a:solidFill>
                <a:effectLst/>
                <a:latin typeface="Cambria" panose="02040503050406030204" pitchFamily="18" charset="0"/>
                <a:ea typeface="Cambria" panose="02040503050406030204" pitchFamily="18" charset="0"/>
              </a:rPr>
              <a:t>C.</a:t>
            </a:r>
            <a:r>
              <a:rPr lang="en-US" sz="2800" b="0" i="0" dirty="0">
                <a:solidFill>
                  <a:srgbClr val="002060"/>
                </a:solidFill>
                <a:effectLst/>
                <a:latin typeface="Cambria" panose="02040503050406030204" pitchFamily="18" charset="0"/>
                <a:ea typeface="Cambria" panose="02040503050406030204" pitchFamily="18" charset="0"/>
              </a:rPr>
              <a:t> 0,0652   </a:t>
            </a:r>
            <a:r>
              <a:rPr lang="en-US" sz="2800" b="1" i="0" dirty="0">
                <a:solidFill>
                  <a:srgbClr val="002060"/>
                </a:solidFill>
                <a:effectLst/>
                <a:latin typeface="Cambria" panose="02040503050406030204" pitchFamily="18" charset="0"/>
                <a:ea typeface="Cambria" panose="02040503050406030204" pitchFamily="18" charset="0"/>
              </a:rPr>
              <a:t>D.</a:t>
            </a:r>
            <a:r>
              <a:rPr lang="en-US" sz="2800" b="0" i="0" dirty="0">
                <a:solidFill>
                  <a:srgbClr val="002060"/>
                </a:solidFill>
                <a:effectLst/>
                <a:latin typeface="Cambria" panose="02040503050406030204" pitchFamily="18" charset="0"/>
                <a:ea typeface="Cambria" panose="02040503050406030204" pitchFamily="18" charset="0"/>
              </a:rPr>
              <a:t> 652</a:t>
            </a:r>
          </a:p>
        </p:txBody>
      </p:sp>
      <p:sp>
        <p:nvSpPr>
          <p:cNvPr id="7" name="Oval 6">
            <a:extLst>
              <a:ext uri="{FF2B5EF4-FFF2-40B4-BE49-F238E27FC236}">
                <a16:creationId xmlns:a16="http://schemas.microsoft.com/office/drawing/2014/main" id="{5E259D5F-2912-B3DA-D735-C4E9C2948703}"/>
              </a:ext>
            </a:extLst>
          </p:cNvPr>
          <p:cNvSpPr/>
          <p:nvPr/>
        </p:nvSpPr>
        <p:spPr>
          <a:xfrm>
            <a:off x="4167963" y="2232837"/>
            <a:ext cx="520995" cy="4890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963A1B7-BBFB-60F8-FD1E-02249B9BE8FA}"/>
              </a:ext>
            </a:extLst>
          </p:cNvPr>
          <p:cNvSpPr/>
          <p:nvPr/>
        </p:nvSpPr>
        <p:spPr>
          <a:xfrm>
            <a:off x="4284921" y="3561907"/>
            <a:ext cx="520995" cy="4890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4FB28AC-CEFF-803F-E19F-F428133C1781}"/>
              </a:ext>
            </a:extLst>
          </p:cNvPr>
          <p:cNvSpPr/>
          <p:nvPr/>
        </p:nvSpPr>
        <p:spPr>
          <a:xfrm>
            <a:off x="2551814" y="4827181"/>
            <a:ext cx="520995" cy="4890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42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BDEFFBDA-E7AF-4937-8E5B-776698E19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5160" y="5004971"/>
            <a:ext cx="1713954" cy="1853029"/>
          </a:xfrm>
          <a:prstGeom prst="rect">
            <a:avLst/>
          </a:prstGeom>
        </p:spPr>
      </p:pic>
      <p:pic>
        <p:nvPicPr>
          <p:cNvPr id="16" name="图片 15">
            <a:extLst>
              <a:ext uri="{FF2B5EF4-FFF2-40B4-BE49-F238E27FC236}">
                <a16:creationId xmlns:a16="http://schemas.microsoft.com/office/drawing/2014/main" id="{493B8032-33D5-443D-9D9A-B238686266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16458" y="5184426"/>
            <a:ext cx="1753165" cy="1471371"/>
          </a:xfrm>
          <a:prstGeom prst="rect">
            <a:avLst/>
          </a:prstGeom>
        </p:spPr>
      </p:pic>
      <p:grpSp>
        <p:nvGrpSpPr>
          <p:cNvPr id="17" name="Group 16"/>
          <p:cNvGrpSpPr/>
          <p:nvPr/>
        </p:nvGrpSpPr>
        <p:grpSpPr>
          <a:xfrm rot="1560527">
            <a:off x="716861" y="327856"/>
            <a:ext cx="949290" cy="950409"/>
            <a:chOff x="1809068" y="2147815"/>
            <a:chExt cx="1343073" cy="1320938"/>
          </a:xfrm>
        </p:grpSpPr>
        <p:sp>
          <p:nvSpPr>
            <p:cNvPr id="18" name="椭圆 11">
              <a:extLst>
                <a:ext uri="{FF2B5EF4-FFF2-40B4-BE49-F238E27FC236}">
                  <a16:creationId xmlns:a16="http://schemas.microsoft.com/office/drawing/2014/main" id="{5E24FCA3-416A-4280-831D-752C5EE176D8}"/>
                </a:ext>
              </a:extLst>
            </p:cNvPr>
            <p:cNvSpPr/>
            <p:nvPr/>
          </p:nvSpPr>
          <p:spPr>
            <a:xfrm rot="20026728">
              <a:off x="1899704" y="2231733"/>
              <a:ext cx="1161800" cy="1153101"/>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Cambria" panose="02040503050406030204" pitchFamily="18" charset="0"/>
                  <a:cs typeface="+mn-cs"/>
                  <a:sym typeface="雷盖体" panose="00000800000000000000" pitchFamily="2" charset="-122"/>
                </a:rPr>
                <a:t>2</a:t>
              </a: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19" name="椭圆 11">
              <a:extLst>
                <a:ext uri="{FF2B5EF4-FFF2-40B4-BE49-F238E27FC236}">
                  <a16:creationId xmlns:a16="http://schemas.microsoft.com/office/drawing/2014/main" id="{5E24FCA3-416A-4280-831D-752C5EE176D8}"/>
                </a:ext>
              </a:extLst>
            </p:cNvPr>
            <p:cNvSpPr/>
            <p:nvPr/>
          </p:nvSpPr>
          <p:spPr>
            <a:xfrm rot="20026728">
              <a:off x="1809068" y="2147815"/>
              <a:ext cx="1343073" cy="1320938"/>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sp>
        <p:nvSpPr>
          <p:cNvPr id="2" name="Rounded Rectangle 1"/>
          <p:cNvSpPr/>
          <p:nvPr/>
        </p:nvSpPr>
        <p:spPr>
          <a:xfrm>
            <a:off x="1658075" y="288897"/>
            <a:ext cx="9771925" cy="1140703"/>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b="1" dirty="0" err="1">
                <a:solidFill>
                  <a:srgbClr val="002060"/>
                </a:solidFill>
                <a:latin typeface="Cambria" panose="02040503050406030204" pitchFamily="18" charset="0"/>
                <a:ea typeface="Cambria" panose="02040503050406030204" pitchFamily="18" charset="0"/>
              </a:rPr>
              <a:t>Chọn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câu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trả</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lời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đúng</a:t>
            </a:r>
            <a:r>
              <a:rPr lang="en-US" sz="4400" b="1" dirty="0">
                <a:solidFill>
                  <a:srgbClr val="002060"/>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EDDEFBB-4BA0-EE00-362E-83DB9D4FE7F9}"/>
              </a:ext>
            </a:extLst>
          </p:cNvPr>
          <p:cNvSpPr txBox="1"/>
          <p:nvPr/>
        </p:nvSpPr>
        <p:spPr>
          <a:xfrm>
            <a:off x="880951" y="1369828"/>
            <a:ext cx="10145011" cy="3970318"/>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a) Trong 20 hộp sữa chua có 12 hộp là loại sữa chua không đường, còn lại là loại sữa chua có đường. Tỉ số phần trăm của số hộp sữa chua có đường và tổng số hộp sữa chua là:</a:t>
            </a:r>
          </a:p>
          <a:p>
            <a:pPr algn="just"/>
            <a:r>
              <a:rPr lang="vi-VN" sz="2800" dirty="0">
                <a:solidFill>
                  <a:srgbClr val="000000"/>
                </a:solidFill>
                <a:latin typeface="Cambria" panose="02040503050406030204" pitchFamily="18" charset="0"/>
                <a:ea typeface="Cambria" panose="02040503050406030204" pitchFamily="18" charset="0"/>
              </a:rPr>
              <a:t>A. 8%   B. 20%   C. 4%   D. 40%</a:t>
            </a:r>
          </a:p>
          <a:p>
            <a:pPr algn="just"/>
            <a:r>
              <a:rPr lang="vi-VN" sz="2800" b="1" dirty="0">
                <a:solidFill>
                  <a:srgbClr val="000000"/>
                </a:solidFill>
                <a:latin typeface="Cambria" panose="02040503050406030204" pitchFamily="18" charset="0"/>
                <a:ea typeface="Cambria" panose="02040503050406030204" pitchFamily="18" charset="0"/>
              </a:rPr>
              <a:t>b) Lãi suất tiết kiệm là 0,5%/tháng. Bác Tư gửi tiết kiệm 10 000 000 đồng thì sau 1 tháng nhận được cả tiền gửi và tiền lãi là:</a:t>
            </a:r>
          </a:p>
          <a:p>
            <a:pPr algn="just"/>
            <a:r>
              <a:rPr lang="vi-VN" sz="2800" dirty="0">
                <a:solidFill>
                  <a:srgbClr val="000000"/>
                </a:solidFill>
                <a:latin typeface="Cambria" panose="02040503050406030204" pitchFamily="18" charset="0"/>
                <a:ea typeface="Cambria" panose="02040503050406030204" pitchFamily="18" charset="0"/>
              </a:rPr>
              <a:t>A. 150 000 đồng   B. 1 050 000 đồng</a:t>
            </a:r>
          </a:p>
          <a:p>
            <a:pPr algn="just"/>
            <a:r>
              <a:rPr lang="vi-VN" sz="2800" dirty="0">
                <a:solidFill>
                  <a:srgbClr val="000000"/>
                </a:solidFill>
                <a:latin typeface="Cambria" panose="02040503050406030204" pitchFamily="18" charset="0"/>
                <a:ea typeface="Cambria" panose="02040503050406030204" pitchFamily="18" charset="0"/>
              </a:rPr>
              <a:t>C. 10 050 000 đồng   D. 1 500 000 đồng</a:t>
            </a:r>
            <a:endParaRPr lang="vi-VN" sz="2800" i="0" dirty="0">
              <a:solidFill>
                <a:srgbClr val="000000"/>
              </a:solidFill>
              <a:effectLst/>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60C4F139-F9D8-EF3A-5D69-3CF0FA595D21}"/>
              </a:ext>
            </a:extLst>
          </p:cNvPr>
          <p:cNvSpPr/>
          <p:nvPr/>
        </p:nvSpPr>
        <p:spPr>
          <a:xfrm>
            <a:off x="5996763" y="2711302"/>
            <a:ext cx="520995" cy="4890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0B055A-62D1-C059-F413-9293DD092116}"/>
              </a:ext>
            </a:extLst>
          </p:cNvPr>
          <p:cNvSpPr/>
          <p:nvPr/>
        </p:nvSpPr>
        <p:spPr>
          <a:xfrm>
            <a:off x="808075" y="4795283"/>
            <a:ext cx="520995" cy="4890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428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等线" panose="020F0502020204030204"/>
              </a:rPr>
              <a:t>Nam cắt giấy màu được 3 hình có kích thước như hình dưới đây.</a:t>
            </a: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BDEFFBDA-E7AF-4937-8E5B-776698E19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5160" y="5004971"/>
            <a:ext cx="1713954" cy="1853029"/>
          </a:xfrm>
          <a:prstGeom prst="rect">
            <a:avLst/>
          </a:prstGeom>
        </p:spPr>
      </p:pic>
      <p:grpSp>
        <p:nvGrpSpPr>
          <p:cNvPr id="17" name="Group 16"/>
          <p:cNvGrpSpPr/>
          <p:nvPr/>
        </p:nvGrpSpPr>
        <p:grpSpPr>
          <a:xfrm rot="1560527">
            <a:off x="716861" y="327856"/>
            <a:ext cx="949290" cy="950409"/>
            <a:chOff x="1809068" y="2147815"/>
            <a:chExt cx="1343073" cy="1320938"/>
          </a:xfrm>
        </p:grpSpPr>
        <p:sp>
          <p:nvSpPr>
            <p:cNvPr id="18" name="椭圆 11">
              <a:extLst>
                <a:ext uri="{FF2B5EF4-FFF2-40B4-BE49-F238E27FC236}">
                  <a16:creationId xmlns:a16="http://schemas.microsoft.com/office/drawing/2014/main" id="{5E24FCA3-416A-4280-831D-752C5EE176D8}"/>
                </a:ext>
              </a:extLst>
            </p:cNvPr>
            <p:cNvSpPr/>
            <p:nvPr/>
          </p:nvSpPr>
          <p:spPr>
            <a:xfrm rot="20026728">
              <a:off x="1899704" y="2231733"/>
              <a:ext cx="1161800" cy="1153101"/>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Cambria" panose="02040503050406030204" pitchFamily="18" charset="0"/>
                  <a:cs typeface="+mn-cs"/>
                  <a:sym typeface="雷盖体" panose="00000800000000000000" pitchFamily="2" charset="-122"/>
                </a:rPr>
                <a:t>3</a:t>
              </a: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19" name="椭圆 11">
              <a:extLst>
                <a:ext uri="{FF2B5EF4-FFF2-40B4-BE49-F238E27FC236}">
                  <a16:creationId xmlns:a16="http://schemas.microsoft.com/office/drawing/2014/main" id="{5E24FCA3-416A-4280-831D-752C5EE176D8}"/>
                </a:ext>
              </a:extLst>
            </p:cNvPr>
            <p:cNvSpPr/>
            <p:nvPr/>
          </p:nvSpPr>
          <p:spPr>
            <a:xfrm rot="20026728">
              <a:off x="1809068" y="2147815"/>
              <a:ext cx="1343073" cy="1320938"/>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sp>
        <p:nvSpPr>
          <p:cNvPr id="2" name="Rounded Rectangle 1"/>
          <p:cNvSpPr/>
          <p:nvPr/>
        </p:nvSpPr>
        <p:spPr>
          <a:xfrm>
            <a:off x="1626177" y="320795"/>
            <a:ext cx="9771925" cy="1140703"/>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b="1" dirty="0">
                <a:solidFill>
                  <a:srgbClr val="002060"/>
                </a:solidFill>
                <a:latin typeface="Cambria" panose="02040503050406030204" pitchFamily="18" charset="0"/>
                <a:ea typeface="Cambria" panose="02040503050406030204" pitchFamily="18" charset="0"/>
              </a:rPr>
              <a:t>Nam cắt giấy màu được 3 hình có kích thước như hình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40D5633-94BE-3B6B-8F1F-BFE10B756171}"/>
              </a:ext>
            </a:extLst>
          </p:cNvPr>
          <p:cNvPicPr>
            <a:picLocks noChangeAspect="1"/>
          </p:cNvPicPr>
          <p:nvPr/>
        </p:nvPicPr>
        <p:blipFill>
          <a:blip r:embed="rId7"/>
          <a:stretch>
            <a:fillRect/>
          </a:stretch>
        </p:blipFill>
        <p:spPr>
          <a:xfrm>
            <a:off x="2314020" y="1646939"/>
            <a:ext cx="7096125" cy="2266950"/>
          </a:xfrm>
          <a:prstGeom prst="rect">
            <a:avLst/>
          </a:prstGeom>
        </p:spPr>
      </p:pic>
      <p:sp>
        <p:nvSpPr>
          <p:cNvPr id="11" name="TextBox 10">
            <a:extLst>
              <a:ext uri="{FF2B5EF4-FFF2-40B4-BE49-F238E27FC236}">
                <a16:creationId xmlns:a16="http://schemas.microsoft.com/office/drawing/2014/main" id="{B70DB817-C3C5-7D54-9012-E67CE3C526BF}"/>
              </a:ext>
            </a:extLst>
          </p:cNvPr>
          <p:cNvSpPr txBox="1"/>
          <p:nvPr/>
        </p:nvSpPr>
        <p:spPr>
          <a:xfrm>
            <a:off x="1658679" y="4259191"/>
            <a:ext cx="9888279" cy="1569660"/>
          </a:xfrm>
          <a:prstGeom prst="rect">
            <a:avLst/>
          </a:prstGeom>
          <a:noFill/>
        </p:spPr>
        <p:txBody>
          <a:bodyPr wrap="square">
            <a:spAutoFit/>
          </a:bodyPr>
          <a:lstStyle/>
          <a:p>
            <a:pPr algn="just"/>
            <a:r>
              <a:rPr lang="en-US" sz="3200" b="1" i="0" dirty="0">
                <a:solidFill>
                  <a:srgbClr val="000000"/>
                </a:solidFill>
                <a:effectLst/>
                <a:latin typeface="Cambria" panose="02040503050406030204" pitchFamily="18" charset="0"/>
                <a:ea typeface="Cambria" panose="02040503050406030204" pitchFamily="18" charset="0"/>
              </a:rPr>
              <a:t>a) </a:t>
            </a: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Trong </a:t>
            </a:r>
            <a:r>
              <a:rPr lang="en-US" sz="3200" b="0" i="0" dirty="0" err="1">
                <a:solidFill>
                  <a:srgbClr val="000000"/>
                </a:solidFill>
                <a:effectLst/>
                <a:latin typeface="Cambria" panose="02040503050406030204" pitchFamily="18" charset="0"/>
                <a:ea typeface="Cambria" panose="02040503050406030204" pitchFamily="18" charset="0"/>
              </a:rPr>
              <a:t>các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trên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lớn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nhất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1" i="0" dirty="0">
                <a:solidFill>
                  <a:srgbClr val="000000"/>
                </a:solidFill>
                <a:effectLst/>
                <a:latin typeface="Cambria" panose="02040503050406030204" pitchFamily="18" charset="0"/>
                <a:ea typeface="Cambria" panose="02040503050406030204" pitchFamily="18" charset="0"/>
              </a:rPr>
              <a:t>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a:solidFill>
                  <a:srgbClr val="000000"/>
                </a:solidFill>
                <a:effectLst/>
                <a:latin typeface="Cambria" panose="02040503050406030204" pitchFamily="18" charset="0"/>
                <a:ea typeface="Cambria" panose="02040503050406030204" pitchFamily="18" charset="0"/>
              </a:rPr>
              <a:t>B.</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thang   </a:t>
            </a:r>
            <a:r>
              <a:rPr lang="en-US" sz="3200" b="1" i="0" dirty="0">
                <a:solidFill>
                  <a:srgbClr val="000000"/>
                </a:solidFill>
                <a:effectLst/>
                <a:latin typeface="Cambria" panose="02040503050406030204" pitchFamily="18" charset="0"/>
                <a:ea typeface="Cambria" panose="02040503050406030204" pitchFamily="18" charset="0"/>
              </a:rPr>
              <a:t>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tròn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E5AFDCD4-3090-DCA5-7D62-27C54A2579B8}"/>
              </a:ext>
            </a:extLst>
          </p:cNvPr>
          <p:cNvSpPr/>
          <p:nvPr/>
        </p:nvSpPr>
        <p:spPr>
          <a:xfrm>
            <a:off x="5369442" y="5305646"/>
            <a:ext cx="520995" cy="48909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760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rot="1560527">
            <a:off x="307286" y="565979"/>
            <a:ext cx="949290" cy="950409"/>
            <a:chOff x="1809068" y="2147815"/>
            <a:chExt cx="1343073" cy="1320938"/>
          </a:xfrm>
        </p:grpSpPr>
        <p:sp>
          <p:nvSpPr>
            <p:cNvPr id="18" name="椭圆 11">
              <a:extLst>
                <a:ext uri="{FF2B5EF4-FFF2-40B4-BE49-F238E27FC236}">
                  <a16:creationId xmlns:a16="http://schemas.microsoft.com/office/drawing/2014/main" id="{5E24FCA3-416A-4280-831D-752C5EE176D8}"/>
                </a:ext>
              </a:extLst>
            </p:cNvPr>
            <p:cNvSpPr/>
            <p:nvPr/>
          </p:nvSpPr>
          <p:spPr>
            <a:xfrm rot="20026728">
              <a:off x="1899704" y="2231733"/>
              <a:ext cx="1161800" cy="115310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Cambria" panose="02040503050406030204" pitchFamily="18" charset="0"/>
                  <a:cs typeface="+mn-cs"/>
                  <a:sym typeface="雷盖体" panose="00000800000000000000" pitchFamily="2" charset="-122"/>
                </a:rPr>
                <a:t>3</a:t>
              </a: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19" name="椭圆 11">
              <a:extLst>
                <a:ext uri="{FF2B5EF4-FFF2-40B4-BE49-F238E27FC236}">
                  <a16:creationId xmlns:a16="http://schemas.microsoft.com/office/drawing/2014/main" id="{5E24FCA3-416A-4280-831D-752C5EE176D8}"/>
                </a:ext>
              </a:extLst>
            </p:cNvPr>
            <p:cNvSpPr/>
            <p:nvPr/>
          </p:nvSpPr>
          <p:spPr>
            <a:xfrm rot="20026728">
              <a:off x="1809068" y="2147815"/>
              <a:ext cx="1343073" cy="1320938"/>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sp>
        <p:nvSpPr>
          <p:cNvPr id="2" name="Rounded Rectangle 1"/>
          <p:cNvSpPr/>
          <p:nvPr/>
        </p:nvSpPr>
        <p:spPr>
          <a:xfrm>
            <a:off x="1409701" y="536547"/>
            <a:ext cx="10144124" cy="1140703"/>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b) Số?</a:t>
            </a:r>
          </a:p>
          <a:p>
            <a:pPr lvl="0" algn="just"/>
            <a:r>
              <a:rPr lang="vi-VN" sz="4000" b="1" dirty="0">
                <a:solidFill>
                  <a:srgbClr val="002060"/>
                </a:solidFill>
                <a:latin typeface="Cambria" panose="02040503050406030204" pitchFamily="18" charset="0"/>
                <a:ea typeface="Cambria" panose="02040503050406030204" pitchFamily="18" charset="0"/>
              </a:rPr>
              <a:t>Chu vi hình tròn là</a:t>
            </a:r>
            <a:r>
              <a:rPr lang="en-US" sz="4000" b="1" dirty="0">
                <a:solidFill>
                  <a:srgbClr val="002060"/>
                </a:solidFill>
                <a:latin typeface="Cambria" panose="02040503050406030204" pitchFamily="18" charset="0"/>
                <a:ea typeface="Cambria" panose="02040503050406030204" pitchFamily="18" charset="0"/>
              </a:rPr>
              <a:t>           cm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204689ED-6E2F-72C7-4795-3616F6C6291A}"/>
              </a:ext>
            </a:extLst>
          </p:cNvPr>
          <p:cNvSpPr/>
          <p:nvPr/>
        </p:nvSpPr>
        <p:spPr>
          <a:xfrm>
            <a:off x="6028659" y="1212111"/>
            <a:ext cx="956931" cy="467833"/>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0821FA85-639C-06E9-1548-D781C264EEA0}"/>
              </a:ext>
            </a:extLst>
          </p:cNvPr>
          <p:cNvSpPr txBox="1"/>
          <p:nvPr/>
        </p:nvSpPr>
        <p:spPr>
          <a:xfrm>
            <a:off x="1488558" y="2371299"/>
            <a:ext cx="9664995" cy="695960"/>
          </a:xfrm>
          <a:prstGeom prst="rect">
            <a:avLst/>
          </a:prstGeom>
          <a:noFill/>
        </p:spPr>
        <p:txBody>
          <a:bodyPr wrap="square">
            <a:spAutoFit/>
          </a:bodyPr>
          <a:lstStyle/>
          <a:p>
            <a:pPr marL="0" marR="0" algn="just">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Chu vi hình tròn là: 3,14 × 5 × 2 = 31,4 (cm)</a:t>
            </a:r>
            <a:endParaRPr lang="en-US" sz="3200" b="1" dirty="0">
              <a:solidFill>
                <a:srgbClr val="FF0000"/>
              </a:solidFill>
              <a:effectLst/>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6BE7AF86-3635-9506-14CD-DB47DC534271}"/>
              </a:ext>
            </a:extLst>
          </p:cNvPr>
          <p:cNvSpPr/>
          <p:nvPr/>
        </p:nvSpPr>
        <p:spPr>
          <a:xfrm>
            <a:off x="6021570" y="1215655"/>
            <a:ext cx="956931" cy="467833"/>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31,4</a:t>
            </a:r>
          </a:p>
        </p:txBody>
      </p:sp>
    </p:spTree>
    <p:extLst>
      <p:ext uri="{BB962C8B-B14F-4D97-AF65-F5344CB8AC3E}">
        <p14:creationId xmlns:p14="http://schemas.microsoft.com/office/powerpoint/2010/main" val="3953537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rot="1560527">
            <a:off x="307286" y="565979"/>
            <a:ext cx="949290" cy="950409"/>
            <a:chOff x="1809068" y="2147815"/>
            <a:chExt cx="1343073" cy="1320938"/>
          </a:xfrm>
        </p:grpSpPr>
        <p:sp>
          <p:nvSpPr>
            <p:cNvPr id="18" name="椭圆 11">
              <a:extLst>
                <a:ext uri="{FF2B5EF4-FFF2-40B4-BE49-F238E27FC236}">
                  <a16:creationId xmlns:a16="http://schemas.microsoft.com/office/drawing/2014/main" id="{5E24FCA3-416A-4280-831D-752C5EE176D8}"/>
                </a:ext>
              </a:extLst>
            </p:cNvPr>
            <p:cNvSpPr/>
            <p:nvPr/>
          </p:nvSpPr>
          <p:spPr>
            <a:xfrm rot="20026728">
              <a:off x="1899704" y="2231733"/>
              <a:ext cx="1161800" cy="115310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Cambria" panose="02040503050406030204" pitchFamily="18" charset="0"/>
                  <a:cs typeface="+mn-cs"/>
                  <a:sym typeface="雷盖体" panose="00000800000000000000" pitchFamily="2" charset="-122"/>
                </a:rPr>
                <a:t>4</a:t>
              </a: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19" name="椭圆 11">
              <a:extLst>
                <a:ext uri="{FF2B5EF4-FFF2-40B4-BE49-F238E27FC236}">
                  <a16:creationId xmlns:a16="http://schemas.microsoft.com/office/drawing/2014/main" id="{5E24FCA3-416A-4280-831D-752C5EE176D8}"/>
                </a:ext>
              </a:extLst>
            </p:cNvPr>
            <p:cNvSpPr/>
            <p:nvPr/>
          </p:nvSpPr>
          <p:spPr>
            <a:xfrm rot="20026728">
              <a:off x="1809068" y="2147815"/>
              <a:ext cx="1343073" cy="1320938"/>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sp>
        <p:nvSpPr>
          <p:cNvPr id="2" name="Rounded Rectangle 1"/>
          <p:cNvSpPr/>
          <p:nvPr/>
        </p:nvSpPr>
        <p:spPr>
          <a:xfrm>
            <a:off x="1409701" y="536547"/>
            <a:ext cx="10144124" cy="1140703"/>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Cho khối gỗ hình lập phương M và khối gỗ hình hộp chữ nhật N có kích thước như hình dưới đây.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995B3E78-785E-6CFC-AA0E-F1B98E268880}"/>
              </a:ext>
            </a:extLst>
          </p:cNvPr>
          <p:cNvPicPr>
            <a:picLocks noChangeAspect="1"/>
          </p:cNvPicPr>
          <p:nvPr/>
        </p:nvPicPr>
        <p:blipFill>
          <a:blip r:embed="rId6"/>
          <a:stretch>
            <a:fillRect/>
          </a:stretch>
        </p:blipFill>
        <p:spPr>
          <a:xfrm>
            <a:off x="2011879" y="1857486"/>
            <a:ext cx="8404073" cy="3448161"/>
          </a:xfrm>
          <a:prstGeom prst="rect">
            <a:avLst/>
          </a:prstGeom>
        </p:spPr>
      </p:pic>
    </p:spTree>
    <p:extLst>
      <p:ext uri="{BB962C8B-B14F-4D97-AF65-F5344CB8AC3E}">
        <p14:creationId xmlns:p14="http://schemas.microsoft.com/office/powerpoint/2010/main" val="1071913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7719669-4134-8CEC-4D70-AE7C40A64CB0}"/>
              </a:ext>
            </a:extLst>
          </p:cNvPr>
          <p:cNvPicPr>
            <a:picLocks noChangeAspect="1"/>
          </p:cNvPicPr>
          <p:nvPr/>
        </p:nvPicPr>
        <p:blipFill>
          <a:blip r:embed="rId5"/>
          <a:stretch>
            <a:fillRect/>
          </a:stretch>
        </p:blipFill>
        <p:spPr>
          <a:xfrm>
            <a:off x="489651" y="1107446"/>
            <a:ext cx="10978225" cy="4081242"/>
          </a:xfrm>
          <a:prstGeom prst="rect">
            <a:avLst/>
          </a:prstGeom>
        </p:spPr>
      </p:pic>
      <p:sp>
        <p:nvSpPr>
          <p:cNvPr id="8" name="Rectangle: Rounded Corners 7">
            <a:extLst>
              <a:ext uri="{FF2B5EF4-FFF2-40B4-BE49-F238E27FC236}">
                <a16:creationId xmlns:a16="http://schemas.microsoft.com/office/drawing/2014/main" id="{CB9FBB31-1707-AC5D-2570-C86858F0E5B8}"/>
              </a:ext>
            </a:extLst>
          </p:cNvPr>
          <p:cNvSpPr/>
          <p:nvPr/>
        </p:nvSpPr>
        <p:spPr>
          <a:xfrm>
            <a:off x="9675628" y="2115879"/>
            <a:ext cx="680484" cy="552893"/>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latin typeface="Cambria" panose="02040503050406030204" pitchFamily="18" charset="0"/>
                <a:ea typeface="Cambria" panose="02040503050406030204" pitchFamily="18" charset="0"/>
              </a:rPr>
              <a:t>100</a:t>
            </a:r>
          </a:p>
        </p:txBody>
      </p:sp>
      <p:sp>
        <p:nvSpPr>
          <p:cNvPr id="9" name="Rectangle: Rounded Corners 8">
            <a:extLst>
              <a:ext uri="{FF2B5EF4-FFF2-40B4-BE49-F238E27FC236}">
                <a16:creationId xmlns:a16="http://schemas.microsoft.com/office/drawing/2014/main" id="{E32EA436-FC5F-D688-4C33-9589333823A7}"/>
              </a:ext>
            </a:extLst>
          </p:cNvPr>
          <p:cNvSpPr/>
          <p:nvPr/>
        </p:nvSpPr>
        <p:spPr>
          <a:xfrm>
            <a:off x="9941442" y="2934586"/>
            <a:ext cx="680484" cy="552893"/>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latin typeface="Cambria" panose="02040503050406030204" pitchFamily="18" charset="0"/>
                <a:ea typeface="Cambria" panose="02040503050406030204" pitchFamily="18" charset="0"/>
              </a:rPr>
              <a:t>104</a:t>
            </a:r>
          </a:p>
        </p:txBody>
      </p:sp>
      <p:sp>
        <p:nvSpPr>
          <p:cNvPr id="10" name="Rectangle: Rounded Corners 9">
            <a:extLst>
              <a:ext uri="{FF2B5EF4-FFF2-40B4-BE49-F238E27FC236}">
                <a16:creationId xmlns:a16="http://schemas.microsoft.com/office/drawing/2014/main" id="{553E2856-2CCD-61FD-FB15-D1FBB9DAD370}"/>
              </a:ext>
            </a:extLst>
          </p:cNvPr>
          <p:cNvSpPr/>
          <p:nvPr/>
        </p:nvSpPr>
        <p:spPr>
          <a:xfrm>
            <a:off x="9346019" y="3721396"/>
            <a:ext cx="680484" cy="552893"/>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latin typeface="Cambria" panose="02040503050406030204" pitchFamily="18" charset="0"/>
                <a:ea typeface="Cambria" panose="02040503050406030204" pitchFamily="18" charset="0"/>
              </a:rPr>
              <a:t>150</a:t>
            </a:r>
          </a:p>
        </p:txBody>
      </p:sp>
      <p:sp>
        <p:nvSpPr>
          <p:cNvPr id="11" name="Rectangle: Rounded Corners 10">
            <a:extLst>
              <a:ext uri="{FF2B5EF4-FFF2-40B4-BE49-F238E27FC236}">
                <a16:creationId xmlns:a16="http://schemas.microsoft.com/office/drawing/2014/main" id="{D26AC9EE-6836-6F41-941A-C600A464EC6C}"/>
              </a:ext>
            </a:extLst>
          </p:cNvPr>
          <p:cNvSpPr/>
          <p:nvPr/>
        </p:nvSpPr>
        <p:spPr>
          <a:xfrm>
            <a:off x="9643730" y="4508205"/>
            <a:ext cx="680484" cy="552893"/>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latin typeface="Cambria" panose="02040503050406030204" pitchFamily="18" charset="0"/>
                <a:ea typeface="Cambria" panose="02040503050406030204" pitchFamily="18" charset="0"/>
              </a:rPr>
              <a:t>164</a:t>
            </a:r>
          </a:p>
        </p:txBody>
      </p:sp>
    </p:spTree>
    <p:extLst>
      <p:ext uri="{BB962C8B-B14F-4D97-AF65-F5344CB8AC3E}">
        <p14:creationId xmlns:p14="http://schemas.microsoft.com/office/powerpoint/2010/main" val="1476742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rot="1560527">
            <a:off x="307286" y="565979"/>
            <a:ext cx="949290" cy="950409"/>
            <a:chOff x="1809068" y="2147815"/>
            <a:chExt cx="1343073" cy="1320938"/>
          </a:xfrm>
        </p:grpSpPr>
        <p:sp>
          <p:nvSpPr>
            <p:cNvPr id="18" name="椭圆 11">
              <a:extLst>
                <a:ext uri="{FF2B5EF4-FFF2-40B4-BE49-F238E27FC236}">
                  <a16:creationId xmlns:a16="http://schemas.microsoft.com/office/drawing/2014/main" id="{5E24FCA3-416A-4280-831D-752C5EE176D8}"/>
                </a:ext>
              </a:extLst>
            </p:cNvPr>
            <p:cNvSpPr/>
            <p:nvPr/>
          </p:nvSpPr>
          <p:spPr>
            <a:xfrm rot="20026728">
              <a:off x="1899704" y="2231733"/>
              <a:ext cx="1161800" cy="115310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Cambria" panose="02040503050406030204" pitchFamily="18" charset="0"/>
                  <a:cs typeface="+mn-cs"/>
                  <a:sym typeface="雷盖体" panose="00000800000000000000" pitchFamily="2" charset="-122"/>
                </a:rPr>
                <a:t>5</a:t>
              </a: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19" name="椭圆 11">
              <a:extLst>
                <a:ext uri="{FF2B5EF4-FFF2-40B4-BE49-F238E27FC236}">
                  <a16:creationId xmlns:a16="http://schemas.microsoft.com/office/drawing/2014/main" id="{5E24FCA3-416A-4280-831D-752C5EE176D8}"/>
                </a:ext>
              </a:extLst>
            </p:cNvPr>
            <p:cNvSpPr/>
            <p:nvPr/>
          </p:nvSpPr>
          <p:spPr>
            <a:xfrm rot="20026728">
              <a:off x="1809068" y="2147815"/>
              <a:ext cx="1343073" cy="1320938"/>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1" i="0" u="none" strike="noStrike" kern="1200" cap="none" spc="0" normalizeH="0" baseline="0" noProof="1">
                <a:ln>
                  <a:solidFill>
                    <a:prstClr val="black"/>
                  </a:solidFill>
                </a:ln>
                <a:solidFill>
                  <a:prstClr val="white"/>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sp>
        <p:nvSpPr>
          <p:cNvPr id="2" name="Rounded Rectangle 1"/>
          <p:cNvSpPr/>
          <p:nvPr/>
        </p:nvSpPr>
        <p:spPr>
          <a:xfrm>
            <a:off x="1388436" y="504650"/>
            <a:ext cx="10144124" cy="1140703"/>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Tìm số tự nhiên hoặc số thập phân thích hợp.</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5E34C4E3-678F-20A1-07CC-4664FC89F542}"/>
              </a:ext>
            </a:extLst>
          </p:cNvPr>
          <p:cNvPicPr>
            <a:picLocks noChangeAspect="1"/>
          </p:cNvPicPr>
          <p:nvPr/>
        </p:nvPicPr>
        <p:blipFill>
          <a:blip r:embed="rId6"/>
          <a:stretch>
            <a:fillRect/>
          </a:stretch>
        </p:blipFill>
        <p:spPr>
          <a:xfrm>
            <a:off x="1339703" y="1548790"/>
            <a:ext cx="9690136" cy="4849241"/>
          </a:xfrm>
          <a:prstGeom prst="rect">
            <a:avLst/>
          </a:prstGeom>
        </p:spPr>
      </p:pic>
    </p:spTree>
    <p:extLst>
      <p:ext uri="{BB962C8B-B14F-4D97-AF65-F5344CB8AC3E}">
        <p14:creationId xmlns:p14="http://schemas.microsoft.com/office/powerpoint/2010/main" val="1085204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219168" y="309355"/>
            <a:ext cx="11591832" cy="6346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cxnSp>
        <p:nvCxnSpPr>
          <p:cNvPr id="6" name="MH_Other_5">
            <a:extLst>
              <a:ext uri="{FF2B5EF4-FFF2-40B4-BE49-F238E27FC236}">
                <a16:creationId xmlns:a16="http://schemas.microsoft.com/office/drawing/2014/main" id="{4E50D1D9-6016-4F84-884D-A1776DA47941}"/>
              </a:ext>
            </a:extLst>
          </p:cNvPr>
          <p:cNvCxnSpPr/>
          <p:nvPr>
            <p:custDataLst>
              <p:tags r:id="rId1"/>
            </p:custDataLst>
          </p:nvPr>
        </p:nvCxnSpPr>
        <p:spPr>
          <a:xfrm>
            <a:off x="1295920" y="6733531"/>
            <a:ext cx="942975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6F7F298C-83A1-4797-1C69-30576460920D}"/>
              </a:ext>
            </a:extLst>
          </p:cNvPr>
          <p:cNvGraphicFramePr>
            <a:graphicFrameLocks noGrp="1"/>
          </p:cNvGraphicFramePr>
          <p:nvPr>
            <p:extLst>
              <p:ext uri="{D42A27DB-BD31-4B8C-83A1-F6EECF244321}">
                <p14:modId xmlns:p14="http://schemas.microsoft.com/office/powerpoint/2010/main" val="2662882658"/>
              </p:ext>
            </p:extLst>
          </p:nvPr>
        </p:nvGraphicFramePr>
        <p:xfrm>
          <a:off x="446567" y="1321890"/>
          <a:ext cx="11302410" cy="2743200"/>
        </p:xfrm>
        <a:graphic>
          <a:graphicData uri="http://schemas.openxmlformats.org/drawingml/2006/table">
            <a:tbl>
              <a:tblPr/>
              <a:tblGrid>
                <a:gridCol w="3418912">
                  <a:extLst>
                    <a:ext uri="{9D8B030D-6E8A-4147-A177-3AD203B41FA5}">
                      <a16:colId xmlns:a16="http://schemas.microsoft.com/office/drawing/2014/main" val="2988758039"/>
                    </a:ext>
                  </a:extLst>
                </a:gridCol>
                <a:gridCol w="3632567">
                  <a:extLst>
                    <a:ext uri="{9D8B030D-6E8A-4147-A177-3AD203B41FA5}">
                      <a16:colId xmlns:a16="http://schemas.microsoft.com/office/drawing/2014/main" val="1689421216"/>
                    </a:ext>
                  </a:extLst>
                </a:gridCol>
                <a:gridCol w="4250931">
                  <a:extLst>
                    <a:ext uri="{9D8B030D-6E8A-4147-A177-3AD203B41FA5}">
                      <a16:colId xmlns:a16="http://schemas.microsoft.com/office/drawing/2014/main" val="17207566"/>
                    </a:ext>
                  </a:extLst>
                </a:gridCol>
              </a:tblGrid>
              <a:tr h="0">
                <a:tc>
                  <a:txBody>
                    <a:bodyPr/>
                    <a:lstStyle/>
                    <a:p>
                      <a:pPr algn="just"/>
                      <a:r>
                        <a:rPr lang="pt-BR" sz="2800" dirty="0">
                          <a:solidFill>
                            <a:srgbClr val="000000"/>
                          </a:solidFill>
                          <a:effectLst/>
                          <a:latin typeface="Cambria" panose="02040503050406030204" pitchFamily="18" charset="0"/>
                          <a:ea typeface="Cambria" panose="02040503050406030204" pitchFamily="18" charset="0"/>
                        </a:rPr>
                        <a:t>s = 24 km</a:t>
                      </a:r>
                    </a:p>
                    <a:p>
                      <a:pPr algn="just"/>
                      <a:r>
                        <a:rPr lang="pt-BR" sz="2800" dirty="0">
                          <a:solidFill>
                            <a:srgbClr val="000000"/>
                          </a:solidFill>
                          <a:effectLst/>
                          <a:latin typeface="Cambria" panose="02040503050406030204" pitchFamily="18" charset="0"/>
                          <a:ea typeface="Cambria" panose="02040503050406030204" pitchFamily="18" charset="0"/>
                        </a:rPr>
                        <a:t>v = 96 km/h</a:t>
                      </a:r>
                    </a:p>
                    <a:p>
                      <a:pPr algn="just"/>
                      <a:r>
                        <a:rPr lang="pt-BR" sz="2800" dirty="0">
                          <a:solidFill>
                            <a:srgbClr val="000000"/>
                          </a:solidFill>
                          <a:effectLst/>
                          <a:latin typeface="Cambria" panose="02040503050406030204" pitchFamily="18" charset="0"/>
                          <a:ea typeface="Cambria" panose="02040503050406030204" pitchFamily="18" charset="0"/>
                        </a:rPr>
                        <a:t>t = </a:t>
                      </a:r>
                      <a:r>
                        <a:rPr lang="pt-BR" sz="2800" dirty="0">
                          <a:solidFill>
                            <a:srgbClr val="FF0000"/>
                          </a:solidFill>
                          <a:effectLst/>
                          <a:latin typeface="Cambria" panose="02040503050406030204" pitchFamily="18" charset="0"/>
                          <a:ea typeface="Cambria" panose="02040503050406030204" pitchFamily="18" charset="0"/>
                        </a:rPr>
                        <a:t>0,25</a:t>
                      </a:r>
                      <a:r>
                        <a:rPr lang="pt-BR" sz="2800" dirty="0">
                          <a:solidFill>
                            <a:srgbClr val="000000"/>
                          </a:solidFill>
                          <a:effectLst/>
                          <a:latin typeface="Cambria" panose="02040503050406030204" pitchFamily="18" charset="0"/>
                          <a:ea typeface="Cambria" panose="02040503050406030204" pitchFamily="18" charset="0"/>
                        </a:rPr>
                        <a:t> giờ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pt-BR" sz="2800" dirty="0">
                          <a:solidFill>
                            <a:srgbClr val="000000"/>
                          </a:solidFill>
                          <a:effectLst/>
                          <a:latin typeface="Cambria" panose="02040503050406030204" pitchFamily="18" charset="0"/>
                          <a:ea typeface="Cambria" panose="02040503050406030204" pitchFamily="18" charset="0"/>
                        </a:rPr>
                        <a:t>v = 120 km/h</a:t>
                      </a:r>
                    </a:p>
                    <a:p>
                      <a:pPr algn="just"/>
                      <a:r>
                        <a:rPr lang="pt-BR" sz="2800" dirty="0">
                          <a:solidFill>
                            <a:srgbClr val="000000"/>
                          </a:solidFill>
                          <a:effectLst/>
                          <a:latin typeface="Cambria" panose="02040503050406030204" pitchFamily="18" charset="0"/>
                          <a:ea typeface="Cambria" panose="02040503050406030204" pitchFamily="18" charset="0"/>
                        </a:rPr>
                        <a:t>t = 24 phút</a:t>
                      </a:r>
                    </a:p>
                    <a:p>
                      <a:pPr algn="just"/>
                      <a:r>
                        <a:rPr lang="pt-BR" sz="2800" dirty="0">
                          <a:solidFill>
                            <a:srgbClr val="000000"/>
                          </a:solidFill>
                          <a:effectLst/>
                          <a:latin typeface="Cambria" panose="02040503050406030204" pitchFamily="18" charset="0"/>
                          <a:ea typeface="Cambria" panose="02040503050406030204" pitchFamily="18" charset="0"/>
                        </a:rPr>
                        <a:t>s = </a:t>
                      </a:r>
                      <a:r>
                        <a:rPr lang="pt-BR" sz="2800" dirty="0">
                          <a:solidFill>
                            <a:srgbClr val="FF0000"/>
                          </a:solidFill>
                          <a:effectLst/>
                          <a:latin typeface="Cambria" panose="02040503050406030204" pitchFamily="18" charset="0"/>
                          <a:ea typeface="Cambria" panose="02040503050406030204" pitchFamily="18" charset="0"/>
                        </a:rPr>
                        <a:t>48</a:t>
                      </a:r>
                      <a:r>
                        <a:rPr lang="pt-BR" sz="2800" dirty="0">
                          <a:solidFill>
                            <a:srgbClr val="000000"/>
                          </a:solidFill>
                          <a:effectLst/>
                          <a:latin typeface="Cambria" panose="02040503050406030204" pitchFamily="18" charset="0"/>
                          <a:ea typeface="Cambria" panose="02040503050406030204" pitchFamily="18" charset="0"/>
                        </a:rPr>
                        <a:t>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s = 5,250 km</a:t>
                      </a:r>
                    </a:p>
                    <a:p>
                      <a:pPr algn="just"/>
                      <a:r>
                        <a:rPr lang="en-US" sz="2800" dirty="0">
                          <a:solidFill>
                            <a:srgbClr val="000000"/>
                          </a:solidFill>
                          <a:effectLst/>
                          <a:latin typeface="Cambria" panose="02040503050406030204" pitchFamily="18" charset="0"/>
                          <a:ea typeface="Cambria" panose="02040503050406030204" pitchFamily="18" charset="0"/>
                        </a:rPr>
                        <a:t>t = 300 </a:t>
                      </a:r>
                      <a:r>
                        <a:rPr lang="en-US" sz="2800" dirty="0" err="1">
                          <a:solidFill>
                            <a:srgbClr val="000000"/>
                          </a:solidFill>
                          <a:effectLst/>
                          <a:latin typeface="Cambria" panose="02040503050406030204" pitchFamily="18" charset="0"/>
                          <a:ea typeface="Cambria" panose="02040503050406030204" pitchFamily="18" charset="0"/>
                        </a:rPr>
                        <a:t>giây</a:t>
                      </a:r>
                      <a:endParaRPr lang="en-US" sz="2800" dirty="0">
                        <a:solidFill>
                          <a:srgbClr val="000000"/>
                        </a:solidFill>
                        <a:effectLst/>
                        <a:latin typeface="Cambria" panose="02040503050406030204" pitchFamily="18" charset="0"/>
                        <a:ea typeface="Cambria" panose="02040503050406030204" pitchFamily="18" charset="0"/>
                      </a:endParaRPr>
                    </a:p>
                    <a:p>
                      <a:pPr algn="just"/>
                      <a:r>
                        <a:rPr lang="en-US" sz="2800" dirty="0">
                          <a:solidFill>
                            <a:srgbClr val="000000"/>
                          </a:solidFill>
                          <a:effectLst/>
                          <a:latin typeface="Cambria" panose="02040503050406030204" pitchFamily="18" charset="0"/>
                          <a:ea typeface="Cambria" panose="02040503050406030204" pitchFamily="18" charset="0"/>
                        </a:rPr>
                        <a:t>v = </a:t>
                      </a:r>
                      <a:r>
                        <a:rPr lang="en-US" sz="2800" dirty="0">
                          <a:solidFill>
                            <a:srgbClr val="FF0000"/>
                          </a:solidFill>
                          <a:effectLst/>
                          <a:latin typeface="Cambria" panose="02040503050406030204" pitchFamily="18" charset="0"/>
                          <a:ea typeface="Cambria" panose="02040503050406030204" pitchFamily="18" charset="0"/>
                        </a:rPr>
                        <a:t>17,5</a:t>
                      </a:r>
                      <a:r>
                        <a:rPr lang="en-US" sz="2800" dirty="0">
                          <a:solidFill>
                            <a:srgbClr val="000000"/>
                          </a:solidFill>
                          <a:effectLst/>
                          <a:latin typeface="Cambria" panose="02040503050406030204" pitchFamily="18" charset="0"/>
                          <a:ea typeface="Cambria" panose="02040503050406030204" pitchFamily="18" charset="0"/>
                        </a:rPr>
                        <a:t> 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664215"/>
                  </a:ext>
                </a:extLst>
              </a:tr>
              <a:tr h="0">
                <a:tc>
                  <a:txBody>
                    <a:bodyPr/>
                    <a:lstStyle/>
                    <a:p>
                      <a:pPr algn="just"/>
                      <a:r>
                        <a:rPr lang="en-US" sz="2800">
                          <a:solidFill>
                            <a:srgbClr val="000000"/>
                          </a:solidFill>
                          <a:effectLst/>
                          <a:latin typeface="Cambria" panose="02040503050406030204" pitchFamily="18" charset="0"/>
                          <a:ea typeface="Cambria" panose="02040503050406030204" pitchFamily="18" charset="0"/>
                        </a:rPr>
                        <a:t>Giải thích:</a:t>
                      </a:r>
                    </a:p>
                    <a:p>
                      <a:pPr algn="just"/>
                      <a:r>
                        <a:rPr lang="en-US" sz="2800">
                          <a:solidFill>
                            <a:srgbClr val="000000"/>
                          </a:solidFill>
                          <a:effectLst/>
                          <a:latin typeface="Cambria" panose="02040503050406030204" pitchFamily="18" charset="0"/>
                          <a:ea typeface="Cambria" panose="02040503050406030204" pitchFamily="18" charset="0"/>
                        </a:rPr>
                        <a:t>t = s : v</a:t>
                      </a:r>
                    </a:p>
                    <a:p>
                      <a:pPr algn="just"/>
                      <a:r>
                        <a:rPr lang="en-US" sz="2800">
                          <a:solidFill>
                            <a:srgbClr val="000000"/>
                          </a:solidFill>
                          <a:effectLst/>
                          <a:latin typeface="Cambria" panose="02040503050406030204" pitchFamily="18" charset="0"/>
                          <a:ea typeface="Cambria" panose="02040503050406030204" pitchFamily="18" charset="0"/>
                        </a:rPr>
                        <a:t>= 24 : 96 = 0,25 (giờ)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Đổi</a:t>
                      </a:r>
                      <a:r>
                        <a:rPr lang="en-US" sz="2800" dirty="0">
                          <a:solidFill>
                            <a:srgbClr val="000000"/>
                          </a:solidFill>
                          <a:effectLst/>
                          <a:latin typeface="Cambria" panose="02040503050406030204" pitchFamily="18" charset="0"/>
                          <a:ea typeface="Cambria" panose="02040503050406030204" pitchFamily="18" charset="0"/>
                        </a:rPr>
                        <a:t>: 24 </a:t>
                      </a:r>
                      <a:r>
                        <a:rPr lang="en-US" sz="2800" dirty="0" err="1">
                          <a:solidFill>
                            <a:srgbClr val="000000"/>
                          </a:solidFill>
                          <a:effectLst/>
                          <a:latin typeface="Cambria" panose="02040503050406030204" pitchFamily="18" charset="0"/>
                          <a:ea typeface="Cambria" panose="02040503050406030204" pitchFamily="18" charset="0"/>
                        </a:rPr>
                        <a:t>phút</a:t>
                      </a:r>
                      <a:r>
                        <a:rPr lang="en-US" sz="2800" dirty="0">
                          <a:solidFill>
                            <a:srgbClr val="000000"/>
                          </a:solidFill>
                          <a:effectLst/>
                          <a:latin typeface="Cambria" panose="02040503050406030204" pitchFamily="18" charset="0"/>
                          <a:ea typeface="Cambria" panose="02040503050406030204" pitchFamily="18" charset="0"/>
                        </a:rPr>
                        <a:t> = 0,4 </a:t>
                      </a:r>
                      <a:r>
                        <a:rPr lang="en-US" sz="2800" dirty="0" err="1">
                          <a:solidFill>
                            <a:srgbClr val="000000"/>
                          </a:solidFill>
                          <a:effectLst/>
                          <a:latin typeface="Cambria" panose="02040503050406030204" pitchFamily="18" charset="0"/>
                          <a:ea typeface="Cambria" panose="02040503050406030204" pitchFamily="18" charset="0"/>
                        </a:rPr>
                        <a:t>giờ</a:t>
                      </a:r>
                      <a:endParaRPr lang="en-US" sz="2800" dirty="0">
                        <a:solidFill>
                          <a:srgbClr val="000000"/>
                        </a:solidFill>
                        <a:effectLst/>
                        <a:latin typeface="Cambria" panose="02040503050406030204" pitchFamily="18" charset="0"/>
                        <a:ea typeface="Cambria" panose="02040503050406030204" pitchFamily="18" charset="0"/>
                      </a:endParaRPr>
                    </a:p>
                    <a:p>
                      <a:pPr algn="just"/>
                      <a:r>
                        <a:rPr lang="en-US" sz="2800" dirty="0">
                          <a:solidFill>
                            <a:srgbClr val="000000"/>
                          </a:solidFill>
                          <a:effectLst/>
                          <a:latin typeface="Cambria" panose="02040503050406030204" pitchFamily="18" charset="0"/>
                          <a:ea typeface="Cambria" panose="02040503050406030204" pitchFamily="18" charset="0"/>
                        </a:rPr>
                        <a:t>s = v × t</a:t>
                      </a:r>
                    </a:p>
                    <a:p>
                      <a:pPr algn="just"/>
                      <a:r>
                        <a:rPr lang="en-US" sz="2800" dirty="0">
                          <a:solidFill>
                            <a:srgbClr val="000000"/>
                          </a:solidFill>
                          <a:effectLst/>
                          <a:latin typeface="Cambria" panose="02040503050406030204" pitchFamily="18" charset="0"/>
                          <a:ea typeface="Cambria" panose="02040503050406030204" pitchFamily="18" charset="0"/>
                        </a:rPr>
                        <a:t>= 120 × 0,4 = 48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Đổi</a:t>
                      </a:r>
                      <a:r>
                        <a:rPr lang="en-US" sz="2800" dirty="0">
                          <a:solidFill>
                            <a:srgbClr val="000000"/>
                          </a:solidFill>
                          <a:effectLst/>
                          <a:latin typeface="Cambria" panose="02040503050406030204" pitchFamily="18" charset="0"/>
                          <a:ea typeface="Cambria" panose="02040503050406030204" pitchFamily="18" charset="0"/>
                        </a:rPr>
                        <a:t>: 5,250 km = 5 250 m</a:t>
                      </a:r>
                    </a:p>
                    <a:p>
                      <a:pPr algn="just"/>
                      <a:r>
                        <a:rPr lang="en-US" sz="2800" dirty="0">
                          <a:solidFill>
                            <a:srgbClr val="000000"/>
                          </a:solidFill>
                          <a:effectLst/>
                          <a:latin typeface="Cambria" panose="02040503050406030204" pitchFamily="18" charset="0"/>
                          <a:ea typeface="Cambria" panose="02040503050406030204" pitchFamily="18" charset="0"/>
                        </a:rPr>
                        <a:t>v = s : t</a:t>
                      </a:r>
                    </a:p>
                    <a:p>
                      <a:pPr algn="just"/>
                      <a:r>
                        <a:rPr lang="en-US" sz="2800" dirty="0">
                          <a:solidFill>
                            <a:srgbClr val="000000"/>
                          </a:solidFill>
                          <a:effectLst/>
                          <a:latin typeface="Cambria" panose="02040503050406030204" pitchFamily="18" charset="0"/>
                          <a:ea typeface="Cambria" panose="02040503050406030204" pitchFamily="18" charset="0"/>
                        </a:rPr>
                        <a:t>= 5 250 : 300 = 17,5 (m/s)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836178"/>
                  </a:ext>
                </a:extLst>
              </a:tr>
            </a:tbl>
          </a:graphicData>
        </a:graphic>
      </p:graphicFrame>
    </p:spTree>
    <p:extLst>
      <p:ext uri="{BB962C8B-B14F-4D97-AF65-F5344CB8AC3E}">
        <p14:creationId xmlns:p14="http://schemas.microsoft.com/office/powerpoint/2010/main" val="1231786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509000420"/>
  <p:tag name="MH_LIBRARY" val="GRAPHIC"/>
  <p:tag name="MH_TYPE" val="Other"/>
  <p:tag name="MH_ORDER" val="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523</Words>
  <Application>Microsoft Office PowerPoint</Application>
  <PresentationFormat>Widescreen</PresentationFormat>
  <Paragraphs>63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等线</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My PC</cp:lastModifiedBy>
  <cp:revision>40</cp:revision>
  <dcterms:created xsi:type="dcterms:W3CDTF">2024-02-13T13:23:52Z</dcterms:created>
  <dcterms:modified xsi:type="dcterms:W3CDTF">2026-04-12T10:59:52Z</dcterms:modified>
</cp:coreProperties>
</file>