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69" r:id="rId4"/>
    <p:sldId id="275" r:id="rId5"/>
    <p:sldId id="260" r:id="rId6"/>
    <p:sldId id="263" r:id="rId7"/>
    <p:sldId id="262" r:id="rId8"/>
    <p:sldId id="277" r:id="rId9"/>
    <p:sldId id="278" r:id="rId10"/>
    <p:sldId id="279" r:id="rId11"/>
    <p:sldId id="281" r:id="rId12"/>
    <p:sldId id="298"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680" autoAdjust="0"/>
  </p:normalViewPr>
  <p:slideViewPr>
    <p:cSldViewPr snapToGrid="0">
      <p:cViewPr varScale="1">
        <p:scale>
          <a:sx n="63" d="100"/>
          <a:sy n="63"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8180E-1D5E-4E56-8A32-0039D3E7606F}" type="datetimeFigureOut">
              <a:rPr lang="en-US" smtClean="0"/>
              <a:t>13/4/2026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3E6F6-612A-4638-8954-0644BF70120B}" type="slidenum">
              <a:rPr lang="en-US" smtClean="0"/>
              <a:t>‹#›</a:t>
            </a:fld>
            <a:endParaRPr lang="en-US"/>
          </a:p>
        </p:txBody>
      </p:sp>
    </p:spTree>
    <p:extLst>
      <p:ext uri="{BB962C8B-B14F-4D97-AF65-F5344CB8AC3E}">
        <p14:creationId xmlns:p14="http://schemas.microsoft.com/office/powerpoint/2010/main" val="425285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1" i="1" dirty="0">
                <a:effectLst/>
                <a:latin typeface="Times New Roman" panose="02020603050405020304" pitchFamily="18" charset="0"/>
                <a:ea typeface="Calibri" panose="020F0502020204030204" pitchFamily="34" charset="0"/>
              </a:rPr>
              <a:t>Biết ơn chị Võ Thị Sáu là một bài hát được viết để tưởng nhớ và biết ơn chị Võ Thị Sáu - nữ du kích vùng đất đỏ anh dũng. Chị đã tham gia chiến đấu và hy sinh cho mùa xuân của đất nước. Là thế hệ trẻ, chúng ta cần có nhiều hoạt động thiết thực thể hiện lòng biết ơn đối với người có công với đất nước. Bài học nói và nghe: Đền ơn đáp nghĩa sẽ giúp chúng ta thể hiện được những suy nghĩ, trải nghiệm của bản thân về hoạt động này.</a:t>
            </a:r>
            <a:endParaRPr lang="en-US" dirty="0"/>
          </a:p>
        </p:txBody>
      </p:sp>
      <p:sp>
        <p:nvSpPr>
          <p:cNvPr id="4" name="Slide Number Placeholder 3"/>
          <p:cNvSpPr>
            <a:spLocks noGrp="1"/>
          </p:cNvSpPr>
          <p:nvPr>
            <p:ph type="sldNum" sz="quarter" idx="5"/>
          </p:nvPr>
        </p:nvSpPr>
        <p:spPr/>
        <p:txBody>
          <a:bodyPr/>
          <a:lstStyle/>
          <a:p>
            <a:fld id="{5B33E6F6-612A-4638-8954-0644BF70120B}" type="slidenum">
              <a:rPr lang="en-US" smtClean="0"/>
              <a:t>1</a:t>
            </a:fld>
            <a:endParaRPr lang="en-US"/>
          </a:p>
        </p:txBody>
      </p:sp>
    </p:spTree>
    <p:extLst>
      <p:ext uri="{BB962C8B-B14F-4D97-AF65-F5344CB8AC3E}">
        <p14:creationId xmlns:p14="http://schemas.microsoft.com/office/powerpoint/2010/main" val="41836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F31137-FE0F-7BD8-22B7-40BD36E11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F3AAD73-1E4B-35A7-0708-67D48486A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D3A2D4E-A4E1-F016-C088-96ED77FAF62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5" name="Chỗ dành sẵn cho Chân trang 4">
            <a:extLst>
              <a:ext uri="{FF2B5EF4-FFF2-40B4-BE49-F238E27FC236}">
                <a16:creationId xmlns:a16="http://schemas.microsoft.com/office/drawing/2014/main" id="{4806C96F-ACE3-A038-E8CB-2B6B347620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DFA3F7D-5AAE-4C7F-A2BF-785EFE699439}"/>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005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9B2AAD-5B62-0E92-90CD-7C7A1939E52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09A17-ED22-ED9B-4245-F06769D8EC7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4E91A66-3860-5D73-6757-01146BF377CF}"/>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5" name="Chỗ dành sẵn cho Chân trang 4">
            <a:extLst>
              <a:ext uri="{FF2B5EF4-FFF2-40B4-BE49-F238E27FC236}">
                <a16:creationId xmlns:a16="http://schemas.microsoft.com/office/drawing/2014/main" id="{AAEF1D94-DE90-CB14-CB51-ED6BD120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3608C5-2860-407F-BD68-742789374214}"/>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8316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65AEC88-36C6-8798-55CE-C1E442E784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2334AE6-7BE3-0406-92C5-315AEC026B7A}"/>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8D6EAD-C113-2DB1-9BDC-40DE16532EA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5" name="Chỗ dành sẵn cho Chân trang 4">
            <a:extLst>
              <a:ext uri="{FF2B5EF4-FFF2-40B4-BE49-F238E27FC236}">
                <a16:creationId xmlns:a16="http://schemas.microsoft.com/office/drawing/2014/main" id="{3574E309-5E2B-A803-06E0-D508F837B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56A40BA-F377-0F52-4BAA-FB7F55EFEFA5}"/>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466206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08163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472461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18951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96480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0521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5796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797095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28967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D4B8F-9492-3392-C728-86258B1466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6E8B32E-1E49-4D80-6D50-C8C99E051C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6A240B1-F5D8-4B8A-DE85-5A7D92FCF97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5" name="Chỗ dành sẵn cho Chân trang 4">
            <a:extLst>
              <a:ext uri="{FF2B5EF4-FFF2-40B4-BE49-F238E27FC236}">
                <a16:creationId xmlns:a16="http://schemas.microsoft.com/office/drawing/2014/main" id="{0B6AB215-2AA8-67B1-1AC5-4C46DCB34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10682A7-945A-F738-8818-30EFA8E47B10}"/>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55623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66723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3084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13/4/2026</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72297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4C1697-6832-361E-77EA-21CDFA83DC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8EDFAC2-B4FF-1830-B39C-556B392AFD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9DB59A-032D-82DB-78EE-513A02D2D712}"/>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5" name="Chỗ dành sẵn cho Chân trang 4">
            <a:extLst>
              <a:ext uri="{FF2B5EF4-FFF2-40B4-BE49-F238E27FC236}">
                <a16:creationId xmlns:a16="http://schemas.microsoft.com/office/drawing/2014/main" id="{2A45F9D2-0CEA-7E49-F734-E3FA950298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ABCECD6-F85B-39AF-C93F-8594A85C60D1}"/>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94749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C526AF-7153-A85F-F4A8-AD845F14E4F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669025-3D11-5135-E166-293904090C36}"/>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4130182-4410-2DCB-0539-A448FE33D08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16D33C2-1EF0-850A-52EE-00C450D333C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6" name="Chỗ dành sẵn cho Chân trang 5">
            <a:extLst>
              <a:ext uri="{FF2B5EF4-FFF2-40B4-BE49-F238E27FC236}">
                <a16:creationId xmlns:a16="http://schemas.microsoft.com/office/drawing/2014/main" id="{1318A406-4BAC-EF14-BBA8-F2E10208FD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F1590E-B7B6-5EA5-D15A-4B9CB76A84BB}"/>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5014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EFD5D-002E-4215-FD31-24DB1D1E838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2B225FF-4CBF-E5B1-3239-E2DFF2AC86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010D2E-F592-D4B1-87C6-5900D0AE7EE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8A336B3-5A0A-9CEA-688B-BCA887BBA2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7F2FEF-9ADA-D01D-DDE9-A950773331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CAE71A6-1296-DFC4-A80C-80856FE877F6}"/>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8" name="Chỗ dành sẵn cho Chân trang 7">
            <a:extLst>
              <a:ext uri="{FF2B5EF4-FFF2-40B4-BE49-F238E27FC236}">
                <a16:creationId xmlns:a16="http://schemas.microsoft.com/office/drawing/2014/main" id="{1C67DF08-4B87-7B24-CC2E-4ED1C1335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63E98B26-F31B-6A54-320D-3020DF471D3C}"/>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3795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086EF1-F6BC-BE8E-4B97-82A887111A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7D32F80-39A8-B257-3D86-B1E6F034D3DD}"/>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4" name="Chỗ dành sẵn cho Chân trang 3">
            <a:extLst>
              <a:ext uri="{FF2B5EF4-FFF2-40B4-BE49-F238E27FC236}">
                <a16:creationId xmlns:a16="http://schemas.microsoft.com/office/drawing/2014/main" id="{6FCA86AD-7E56-BB8E-D66F-42A34D81B1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314AEDC-2912-BDB8-3E08-38229C6116E6}"/>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113882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6149CFB-36B1-DFF0-B798-CEC8D5457D63}"/>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3" name="Chỗ dành sẵn cho Chân trang 2">
            <a:extLst>
              <a:ext uri="{FF2B5EF4-FFF2-40B4-BE49-F238E27FC236}">
                <a16:creationId xmlns:a16="http://schemas.microsoft.com/office/drawing/2014/main" id="{C2FD3553-91EB-BB4B-D9EF-0CE84B973E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9F95EF1-270F-B677-8BDD-45BB76B7AD8D}"/>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80196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6E645-2204-304D-9016-28A9F8AFC5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A739336-7A37-7922-83EB-55590C4E39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128B1AB-5CB7-A283-03EB-261A04904E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7EF0112-F707-9B2A-A45B-B2ECB9398079}"/>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6" name="Chỗ dành sẵn cho Chân trang 5">
            <a:extLst>
              <a:ext uri="{FF2B5EF4-FFF2-40B4-BE49-F238E27FC236}">
                <a16:creationId xmlns:a16="http://schemas.microsoft.com/office/drawing/2014/main" id="{25C50722-4C73-D73D-E7B3-12CF99284E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C2B461-A68A-DE2B-9017-000F34240CAF}"/>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18409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FA5105-6EC0-F69D-FD7A-7AE336CF0D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23CEE00-A7AF-777E-6863-3D203D3613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54E6F5F-EB52-398A-3059-1D1267B1F8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FFDB5FD-D795-4C82-DF5C-AAC18B1D7751}"/>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13/4/2026</a:t>
            </a:fld>
            <a:endParaRPr lang="en-US"/>
          </a:p>
        </p:txBody>
      </p:sp>
      <p:sp>
        <p:nvSpPr>
          <p:cNvPr id="6" name="Chỗ dành sẵn cho Chân trang 5">
            <a:extLst>
              <a:ext uri="{FF2B5EF4-FFF2-40B4-BE49-F238E27FC236}">
                <a16:creationId xmlns:a16="http://schemas.microsoft.com/office/drawing/2014/main" id="{8DD007E5-AE77-3F59-143F-259533927B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6EB28B9-1F9E-7FBB-1F52-9D49346E6C3A}"/>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6521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6867503-8E2A-CF0C-5091-5A84C7CB87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7" y="102116"/>
            <a:ext cx="1561145" cy="1561145"/>
          </a:xfrm>
          <a:prstGeom prst="rect">
            <a:avLst/>
          </a:prstGeom>
        </p:spPr>
      </p:pic>
    </p:spTree>
    <p:extLst>
      <p:ext uri="{BB962C8B-B14F-4D97-AF65-F5344CB8AC3E}">
        <p14:creationId xmlns:p14="http://schemas.microsoft.com/office/powerpoint/2010/main" val="256484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6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C2CB0-CDCF-5FF1-84B8-8C8F6E922085}"/>
              </a:ext>
            </a:extLst>
          </p:cNvPr>
          <p:cNvPicPr>
            <a:picLocks noChangeAspect="1"/>
          </p:cNvPicPr>
          <p:nvPr/>
        </p:nvPicPr>
        <p:blipFill>
          <a:blip r:embed="rId4"/>
          <a:stretch>
            <a:fillRect/>
          </a:stretch>
        </p:blipFill>
        <p:spPr>
          <a:xfrm>
            <a:off x="3985633" y="212169"/>
            <a:ext cx="4365114" cy="1572904"/>
          </a:xfrm>
          <a:prstGeom prst="rect">
            <a:avLst/>
          </a:prstGeom>
        </p:spPr>
      </p:pic>
      <p:pic>
        <p:nvPicPr>
          <p:cNvPr id="3" name="Picture 2">
            <a:extLst>
              <a:ext uri="{FF2B5EF4-FFF2-40B4-BE49-F238E27FC236}">
                <a16:creationId xmlns:a16="http://schemas.microsoft.com/office/drawing/2014/main" id="{5971254F-F5C2-42B2-8ECE-54D923DA496C}"/>
              </a:ext>
            </a:extLst>
          </p:cNvPr>
          <p:cNvPicPr>
            <a:picLocks noChangeAspect="1"/>
          </p:cNvPicPr>
          <p:nvPr/>
        </p:nvPicPr>
        <p:blipFill>
          <a:blip r:embed="rId5"/>
          <a:stretch>
            <a:fillRect/>
          </a:stretch>
        </p:blipFill>
        <p:spPr>
          <a:xfrm>
            <a:off x="818970" y="1797915"/>
            <a:ext cx="10626249" cy="1938696"/>
          </a:xfrm>
          <a:prstGeom prst="rect">
            <a:avLst/>
          </a:prstGeom>
        </p:spPr>
      </p:pic>
      <p:pic>
        <p:nvPicPr>
          <p:cNvPr id="4" name="Picture 3" descr="Logo, company name&#10;&#10;Description automatically generated">
            <a:extLst>
              <a:ext uri="{FF2B5EF4-FFF2-40B4-BE49-F238E27FC236}">
                <a16:creationId xmlns:a16="http://schemas.microsoft.com/office/drawing/2014/main" id="{908AAB99-81F3-2D0B-B99B-16D2F23101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6215" y="75133"/>
            <a:ext cx="1664602" cy="1722782"/>
          </a:xfrm>
          <a:prstGeom prst="rect">
            <a:avLst/>
          </a:prstGeom>
          <a:solidFill>
            <a:srgbClr val="FFFFFF"/>
          </a:solidFill>
        </p:spPr>
      </p:pic>
    </p:spTree>
    <p:extLst>
      <p:ext uri="{BB962C8B-B14F-4D97-AF65-F5344CB8AC3E}">
        <p14:creationId xmlns:p14="http://schemas.microsoft.com/office/powerpoint/2010/main" val="220792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4537850"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5149515"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Trao đổi, góp ý.</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48834" y="542252"/>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F3A9EDD-0C46-F199-8017-D949ADE3FB27}"/>
              </a:ext>
            </a:extLst>
          </p:cNvPr>
          <p:cNvPicPr>
            <a:picLocks noChangeAspect="1"/>
          </p:cNvPicPr>
          <p:nvPr/>
        </p:nvPicPr>
        <p:blipFill>
          <a:blip r:embed="rId3"/>
          <a:stretch>
            <a:fillRect/>
          </a:stretch>
        </p:blipFill>
        <p:spPr>
          <a:xfrm>
            <a:off x="1084095" y="2311817"/>
            <a:ext cx="10408579" cy="1754857"/>
          </a:xfrm>
          <a:prstGeom prst="rect">
            <a:avLst/>
          </a:prstGeom>
        </p:spPr>
      </p:pic>
      <p:pic>
        <p:nvPicPr>
          <p:cNvPr id="2" name="Picture 1" descr="Logo, company name&#10;&#10;Description automatically generated">
            <a:extLst>
              <a:ext uri="{FF2B5EF4-FFF2-40B4-BE49-F238E27FC236}">
                <a16:creationId xmlns:a16="http://schemas.microsoft.com/office/drawing/2014/main" id="{3EA6D945-FB5C-EC3F-A1C7-FF80D89F2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749" y="0"/>
            <a:ext cx="1664602" cy="1722782"/>
          </a:xfrm>
          <a:prstGeom prst="rect">
            <a:avLst/>
          </a:prstGeom>
          <a:solidFill>
            <a:srgbClr val="FFFFFF"/>
          </a:solidFill>
        </p:spPr>
      </p:pic>
    </p:spTree>
    <p:extLst>
      <p:ext uri="{BB962C8B-B14F-4D97-AF65-F5344CB8AC3E}">
        <p14:creationId xmlns:p14="http://schemas.microsoft.com/office/powerpoint/2010/main" val="56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43" b="73801"/>
          <a:stretch/>
        </p:blipFill>
        <p:spPr>
          <a:xfrm>
            <a:off x="3477928" y="0"/>
            <a:ext cx="5236143" cy="1482291"/>
          </a:xfrm>
          <a:prstGeom prst="rect">
            <a:avLst/>
          </a:prstGeom>
        </p:spPr>
      </p:pic>
      <p:sp>
        <p:nvSpPr>
          <p:cNvPr id="8" name="TextBox 7"/>
          <p:cNvSpPr txBox="1"/>
          <p:nvPr/>
        </p:nvSpPr>
        <p:spPr>
          <a:xfrm>
            <a:off x="2430378" y="2003827"/>
            <a:ext cx="73432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Trao đổi với người thân về ý nghĩa của ngày thương binh liệt sĩ (27 tháng 7).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en in the dark&#10;&#10;Description automatically generated">
            <a:extLst>
              <a:ext uri="{FF2B5EF4-FFF2-40B4-BE49-F238E27FC236}">
                <a16:creationId xmlns:a16="http://schemas.microsoft.com/office/drawing/2014/main" id="{45AA9C2D-3B6D-87C3-472E-33E47BEF24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38" t="25188" r="39944" b="30451"/>
          <a:stretch/>
        </p:blipFill>
        <p:spPr>
          <a:xfrm>
            <a:off x="3878466" y="539990"/>
            <a:ext cx="715949" cy="769441"/>
          </a:xfrm>
          <a:prstGeom prst="rect">
            <a:avLst/>
          </a:prstGeom>
        </p:spPr>
      </p:pic>
      <p:pic>
        <p:nvPicPr>
          <p:cNvPr id="3" name="Picture 2">
            <a:extLst>
              <a:ext uri="{FF2B5EF4-FFF2-40B4-BE49-F238E27FC236}">
                <a16:creationId xmlns:a16="http://schemas.microsoft.com/office/drawing/2014/main" id="{7DDB3CE8-F774-E043-5248-59272F2E6786}"/>
              </a:ext>
            </a:extLst>
          </p:cNvPr>
          <p:cNvPicPr>
            <a:picLocks noChangeAspect="1"/>
          </p:cNvPicPr>
          <p:nvPr/>
        </p:nvPicPr>
        <p:blipFill>
          <a:blip r:embed="rId5"/>
          <a:stretch>
            <a:fillRect/>
          </a:stretch>
        </p:blipFill>
        <p:spPr>
          <a:xfrm>
            <a:off x="4564984" y="536253"/>
            <a:ext cx="2725148" cy="780356"/>
          </a:xfrm>
          <a:prstGeom prst="rect">
            <a:avLst/>
          </a:prstGeom>
        </p:spPr>
      </p:pic>
    </p:spTree>
    <p:extLst>
      <p:ext uri="{BB962C8B-B14F-4D97-AF65-F5344CB8AC3E}">
        <p14:creationId xmlns:p14="http://schemas.microsoft.com/office/powerpoint/2010/main" val="143338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2F746-D27A-7586-EBA8-BA33ECEFBD88}"/>
              </a:ext>
            </a:extLst>
          </p:cNvPr>
          <p:cNvPicPr>
            <a:picLocks noChangeAspect="1"/>
          </p:cNvPicPr>
          <p:nvPr/>
        </p:nvPicPr>
        <p:blipFill>
          <a:blip r:embed="rId3"/>
          <a:stretch>
            <a:fillRect/>
          </a:stretch>
        </p:blipFill>
        <p:spPr>
          <a:xfrm>
            <a:off x="347142" y="1222093"/>
            <a:ext cx="7620660" cy="3572566"/>
          </a:xfrm>
          <a:prstGeom prst="rect">
            <a:avLst/>
          </a:prstGeom>
        </p:spPr>
      </p:pic>
      <p:pic>
        <p:nvPicPr>
          <p:cNvPr id="3" name="Picture 2" descr="Logo, company name&#10;&#10;Description automatically generated">
            <a:extLst>
              <a:ext uri="{FF2B5EF4-FFF2-40B4-BE49-F238E27FC236}">
                <a16:creationId xmlns:a16="http://schemas.microsoft.com/office/drawing/2014/main" id="{8E0A9745-0212-36A6-ADEA-EA2391EED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749" y="0"/>
            <a:ext cx="1664602" cy="1722782"/>
          </a:xfrm>
          <a:prstGeom prst="rect">
            <a:avLst/>
          </a:prstGeom>
          <a:solidFill>
            <a:srgbClr val="FFFFFF"/>
          </a:solidFill>
        </p:spPr>
      </p:pic>
    </p:spTree>
    <p:extLst>
      <p:ext uri="{BB962C8B-B14F-4D97-AF65-F5344CB8AC3E}">
        <p14:creationId xmlns:p14="http://schemas.microsoft.com/office/powerpoint/2010/main" val="2747702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296324" y="1332675"/>
            <a:ext cx="5150110" cy="5525325"/>
          </a:xfrm>
          <a:prstGeom prst="rect">
            <a:avLst/>
          </a:prstGeom>
        </p:spPr>
      </p:pic>
      <p:pic>
        <p:nvPicPr>
          <p:cNvPr id="5" name="Picture 4" descr="A green and red text with white border&#10;&#10;Description automatically generated">
            <a:extLst>
              <a:ext uri="{FF2B5EF4-FFF2-40B4-BE49-F238E27FC236}">
                <a16:creationId xmlns:a16="http://schemas.microsoft.com/office/drawing/2014/main" id="{BA590168-0756-BFBF-7CED-3BE9A3FA7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762" y="2523342"/>
            <a:ext cx="6456224" cy="1859441"/>
          </a:xfrm>
          <a:prstGeom prst="rect">
            <a:avLst/>
          </a:prstGeom>
        </p:spPr>
      </p:pic>
      <p:pic>
        <p:nvPicPr>
          <p:cNvPr id="3" name="Picture 2" descr="Logo, company name&#10;&#10;Description automatically generated">
            <a:extLst>
              <a:ext uri="{FF2B5EF4-FFF2-40B4-BE49-F238E27FC236}">
                <a16:creationId xmlns:a16="http://schemas.microsoft.com/office/drawing/2014/main" id="{908AAB99-81F3-2D0B-B99B-16D2F23101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578" y="129209"/>
            <a:ext cx="1664602" cy="1722782"/>
          </a:xfrm>
          <a:prstGeom prst="rect">
            <a:avLst/>
          </a:prstGeom>
          <a:solidFill>
            <a:srgbClr val="FFFFFF"/>
          </a:solidFill>
        </p:spPr>
      </p:pic>
    </p:spTree>
    <p:extLst>
      <p:ext uri="{BB962C8B-B14F-4D97-AF65-F5344CB8AC3E}">
        <p14:creationId xmlns:p14="http://schemas.microsoft.com/office/powerpoint/2010/main" val="17113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4E4242F9-5B37-8F51-03E6-91248956FD22}"/>
              </a:ext>
            </a:extLst>
          </p:cNvPr>
          <p:cNvSpPr txBox="1"/>
          <p:nvPr/>
        </p:nvSpPr>
        <p:spPr>
          <a:xfrm>
            <a:off x="989674" y="1406740"/>
            <a:ext cx="8142294" cy="3785652"/>
          </a:xfrm>
          <a:prstGeom prst="rect">
            <a:avLst/>
          </a:prstGeom>
          <a:noFill/>
        </p:spPr>
        <p:txBody>
          <a:bodyPr wrap="square">
            <a:spAutoFit/>
          </a:bodyPr>
          <a:lstStyle/>
          <a:p>
            <a:pPr lvl="0" algn="ctr"/>
            <a:r>
              <a:rPr lang="vi-VN" sz="6000" b="1" dirty="0">
                <a:solidFill>
                  <a:srgbClr val="0070C0"/>
                </a:solidFill>
                <a:latin typeface="Calibri" panose="020F0502020204030204" pitchFamily="34" charset="0"/>
                <a:cs typeface="Calibri" panose="020F0502020204030204" pitchFamily="34" charset="0"/>
              </a:rPr>
              <a:t>Yêu cầu: </a:t>
            </a:r>
            <a:r>
              <a:rPr lang="vi-VN" sz="6000" dirty="0">
                <a:solidFill>
                  <a:srgbClr val="0070C0"/>
                </a:solidFill>
                <a:latin typeface="Calibri" panose="020F0502020204030204" pitchFamily="34" charset="0"/>
                <a:cs typeface="Calibri" panose="020F0502020204030204" pitchFamily="34" charset="0"/>
              </a:rPr>
              <a:t>Giới thiệu về một hoạt động đền ơn đáp nghĩa người có công với đất nước.</a:t>
            </a:r>
            <a:endParaRPr kumimoji="0" lang="en-US" sz="6000" i="0" u="none" strike="noStrike" kern="1200" cap="none" spc="0" normalizeH="0" baseline="0" noProof="0" dirty="0">
              <a:ln>
                <a:noFill/>
              </a:ln>
              <a:solidFill>
                <a:srgbClr val="0070C0"/>
              </a:solidFill>
              <a:effectLst/>
              <a:uLnTx/>
              <a:uFillTx/>
              <a:latin typeface="UTM Duepuntozero" panose="02040603050506020204" pitchFamily="18" charset="0"/>
              <a:cs typeface="Calibri" panose="020F0502020204030204" pitchFamily="34" charset="0"/>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645239" y="1705654"/>
            <a:ext cx="5150110" cy="5525325"/>
          </a:xfrm>
          <a:prstGeom prst="rect">
            <a:avLst/>
          </a:prstGeom>
        </p:spPr>
      </p:pic>
      <p:pic>
        <p:nvPicPr>
          <p:cNvPr id="3" name="Picture 2" descr="Logo, company name&#10;&#10;Description automatically generated">
            <a:extLst>
              <a:ext uri="{FF2B5EF4-FFF2-40B4-BE49-F238E27FC236}">
                <a16:creationId xmlns:a16="http://schemas.microsoft.com/office/drawing/2014/main" id="{908AAB99-81F3-2D0B-B99B-16D2F2310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749" y="0"/>
            <a:ext cx="1664602" cy="1722782"/>
          </a:xfrm>
          <a:prstGeom prst="rect">
            <a:avLst/>
          </a:prstGeom>
          <a:solidFill>
            <a:srgbClr val="FFFFFF"/>
          </a:solidFill>
        </p:spPr>
      </p:pic>
    </p:spTree>
    <p:extLst>
      <p:ext uri="{BB962C8B-B14F-4D97-AF65-F5344CB8AC3E}">
        <p14:creationId xmlns:p14="http://schemas.microsoft.com/office/powerpoint/2010/main" val="257599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algn="just"/>
            <a:r>
              <a:rPr lang="en-US" sz="6000" b="1" dirty="0">
                <a:ln w="254000">
                  <a:solidFill>
                    <a:schemeClr val="accent4">
                      <a:lumMod val="40000"/>
                      <a:lumOff val="60000"/>
                    </a:schemeClr>
                  </a:solidFill>
                </a:ln>
                <a:solidFill>
                  <a:schemeClr val="accent4">
                    <a:lumMod val="40000"/>
                    <a:lumOff val="60000"/>
                  </a:schemeClr>
                </a:solidFill>
                <a:latin typeface="SVN-Gretoon" panose="02040603050506020204" pitchFamily="18" charset="0"/>
              </a:rPr>
              <a:t>1</a:t>
            </a:r>
            <a:endParaRPr lang="vi-VN" sz="6000" b="1" dirty="0">
              <a:ln w="254000">
                <a:solidFill>
                  <a:schemeClr val="accent4">
                    <a:lumMod val="40000"/>
                    <a:lumOff val="60000"/>
                  </a:schemeClr>
                </a:solidFill>
              </a:ln>
              <a:solidFill>
                <a:schemeClr val="accent4">
                  <a:lumMod val="40000"/>
                  <a:lumOff val="60000"/>
                </a:schemeClr>
              </a:solidFill>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algn="just"/>
            <a:r>
              <a:rPr lang="fr-FR" sz="4400" b="1" dirty="0" err="1">
                <a:latin typeface="Calibri" panose="020F0502020204030204" pitchFamily="34" charset="0"/>
                <a:cs typeface="Calibri" panose="020F0502020204030204" pitchFamily="34" charset="0"/>
              </a:rPr>
              <a:t>Chuẩn</a:t>
            </a:r>
            <a:r>
              <a:rPr lang="fr-FR" sz="4400" b="1" dirty="0">
                <a:latin typeface="Calibri" panose="020F0502020204030204" pitchFamily="34" charset="0"/>
                <a:cs typeface="Calibri" panose="020F0502020204030204" pitchFamily="34" charset="0"/>
              </a:rPr>
              <a:t> </a:t>
            </a:r>
            <a:r>
              <a:rPr lang="fr-FR" sz="4400" b="1" dirty="0" err="1">
                <a:latin typeface="Calibri" panose="020F0502020204030204" pitchFamily="34" charset="0"/>
                <a:cs typeface="Calibri" panose="020F0502020204030204" pitchFamily="34" charset="0"/>
              </a:rPr>
              <a:t>bị</a:t>
            </a:r>
            <a:endParaRPr lang="fr-FR" sz="4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12739" y="554285"/>
            <a:ext cx="550481" cy="1015663"/>
          </a:xfrm>
          <a:prstGeom prst="rect">
            <a:avLst/>
          </a:prstGeom>
          <a:noFill/>
        </p:spPr>
        <p:txBody>
          <a:bodyPr wrap="square" rtlCol="0">
            <a:spAutoFit/>
          </a:bodyPr>
          <a:lstStyle/>
          <a:p>
            <a:pPr algn="just"/>
            <a:r>
              <a:rPr lang="en-US" sz="6000" b="1" dirty="0">
                <a:solidFill>
                  <a:srgbClr val="FF5050"/>
                </a:solidFill>
                <a:latin typeface="SVN-Gretoon" panose="02040603050506020204" pitchFamily="18" charset="0"/>
              </a:rPr>
              <a:t>1</a:t>
            </a:r>
            <a:endParaRPr lang="vi-VN" sz="6000" b="1" dirty="0">
              <a:solidFill>
                <a:srgbClr val="FF5050"/>
              </a:solidFill>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430379" y="2717699"/>
            <a:ext cx="7074568"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a. Nhớ lại trải nghiệm thực tế của bản thân hoặc tìm kiếm thông tin trong sách báo in, mạng in-tơ-nét,... về những hoạt động đền ơn đáp nghĩa người có công với đất nước.</a:t>
            </a:r>
            <a:endParaRPr lang="en-US" sz="3200" dirty="0">
              <a:solidFill>
                <a:schemeClr val="tx1"/>
              </a:solidFill>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222638" y="3552188"/>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9640711" y="3392508"/>
            <a:ext cx="1870663" cy="2715825"/>
          </a:xfrm>
          <a:prstGeom prst="rect">
            <a:avLst/>
          </a:prstGeom>
        </p:spPr>
      </p:pic>
      <p:pic>
        <p:nvPicPr>
          <p:cNvPr id="2" name="Picture 1" descr="Logo, company name&#10;&#10;Description automatically generated">
            <a:extLst>
              <a:ext uri="{FF2B5EF4-FFF2-40B4-BE49-F238E27FC236}">
                <a16:creationId xmlns:a16="http://schemas.microsoft.com/office/drawing/2014/main" id="{E380D077-677E-97DC-0071-AB7347CB79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749" y="0"/>
            <a:ext cx="1664602" cy="1722782"/>
          </a:xfrm>
          <a:prstGeom prst="rect">
            <a:avLst/>
          </a:prstGeom>
          <a:solidFill>
            <a:srgbClr val="FFFFFF"/>
          </a:solidFill>
        </p:spPr>
      </p:pic>
    </p:spTree>
    <p:extLst>
      <p:ext uri="{BB962C8B-B14F-4D97-AF65-F5344CB8AC3E}">
        <p14:creationId xmlns:p14="http://schemas.microsoft.com/office/powerpoint/2010/main" val="129208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3">
            <a:extLst>
              <a:ext uri="{FF2B5EF4-FFF2-40B4-BE49-F238E27FC236}">
                <a16:creationId xmlns:a16="http://schemas.microsoft.com/office/drawing/2014/main" id="{D95F88CB-12E7-8F9B-CDB9-9F1C505A720E}"/>
              </a:ext>
            </a:extLst>
          </p:cNvPr>
          <p:cNvSpPr txBox="1"/>
          <p:nvPr/>
        </p:nvSpPr>
        <p:spPr>
          <a:xfrm>
            <a:off x="460452" y="672571"/>
            <a:ext cx="10934289" cy="1913152"/>
          </a:xfrm>
          <a:prstGeom prst="rect">
            <a:avLst/>
          </a:prstGeom>
          <a:noFill/>
        </p:spPr>
        <p:txBody>
          <a:bodyPr wrap="square" rtlCol="0">
            <a:spAutoFit/>
          </a:bodyPr>
          <a:lstStyle/>
          <a:p>
            <a:pPr algn="ctr">
              <a:lnSpc>
                <a:spcPct val="130000"/>
              </a:lnSpc>
            </a:pP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ĐẠI </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DIỆN NHÓM </a:t>
            </a:r>
          </a:p>
          <a:p>
            <a:pPr algn="ctr">
              <a:lnSpc>
                <a:spcPct val="130000"/>
              </a:lnSpc>
            </a:pP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TRÌNH BÀY TRƯỚC LỚP</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 name="Rectangle: Rounded Corners 1">
            <a:extLst>
              <a:ext uri="{FF2B5EF4-FFF2-40B4-BE49-F238E27FC236}">
                <a16:creationId xmlns:a16="http://schemas.microsoft.com/office/drawing/2014/main" id="{144B42DF-6682-8CB3-9EDA-4FE376760E96}"/>
              </a:ext>
            </a:extLst>
          </p:cNvPr>
          <p:cNvSpPr/>
          <p:nvPr/>
        </p:nvSpPr>
        <p:spPr>
          <a:xfrm>
            <a:off x="2999993" y="2717699"/>
            <a:ext cx="5855206"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err="1">
                <a:solidFill>
                  <a:schemeClr val="tx1"/>
                </a:solidFill>
              </a:rPr>
              <a:t>Đại</a:t>
            </a:r>
            <a:r>
              <a:rPr lang="en-US" sz="2800" dirty="0">
                <a:solidFill>
                  <a:schemeClr val="tx1"/>
                </a:solidFill>
              </a:rPr>
              <a:t> </a:t>
            </a:r>
            <a:r>
              <a:rPr lang="en-US" sz="2800" err="1">
                <a:solidFill>
                  <a:schemeClr val="tx1"/>
                </a:solidFill>
              </a:rPr>
              <a:t>diện</a:t>
            </a:r>
            <a:r>
              <a:rPr lang="en-US" sz="2800">
                <a:solidFill>
                  <a:schemeClr val="tx1"/>
                </a:solidFill>
              </a:rPr>
              <a:t> nhóm </a:t>
            </a:r>
            <a:r>
              <a:rPr lang="vi-VN" sz="2800">
                <a:solidFill>
                  <a:schemeClr val="tx1"/>
                </a:solidFill>
                <a:latin typeface="Calibri" panose="020F0502020204030204" pitchFamily="34" charset="0"/>
                <a:cs typeface="Calibri" panose="020F0502020204030204" pitchFamily="34" charset="0"/>
              </a:rPr>
              <a:t>trình bày trước lớp</a:t>
            </a:r>
            <a:r>
              <a:rPr lang="en-US" sz="2800">
                <a:solidFill>
                  <a:schemeClr val="tx1"/>
                </a:solidFill>
                <a:latin typeface="Calibri" panose="020F0502020204030204" pitchFamily="34" charset="0"/>
                <a:cs typeface="Calibri" panose="020F0502020204030204" pitchFamily="34" charset="0"/>
              </a:rPr>
              <a:t>.</a:t>
            </a:r>
            <a:endParaRPr lang="en-US" sz="2800" dirty="0">
              <a:solidFill>
                <a:schemeClr val="tx1"/>
              </a:solidFill>
              <a:latin typeface="Calibri" panose="020F0502020204030204" pitchFamily="34" charset="0"/>
              <a:cs typeface="Calibri" panose="020F0502020204030204" pitchFamily="34" charset="0"/>
            </a:endParaRPr>
          </a:p>
          <a:p>
            <a:pPr marL="457200" indent="-457200" algn="just">
              <a:buFontTx/>
              <a:buChar char="-"/>
            </a:pPr>
            <a:r>
              <a:rPr lang="en-US" sz="2800" dirty="0" err="1">
                <a:solidFill>
                  <a:schemeClr val="tx1"/>
                </a:solidFill>
              </a:rPr>
              <a:t>Các</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còn</a:t>
            </a:r>
            <a:r>
              <a:rPr lang="en-US" sz="2800" dirty="0">
                <a:solidFill>
                  <a:schemeClr val="tx1"/>
                </a:solidFill>
              </a:rPr>
              <a:t> </a:t>
            </a:r>
            <a:r>
              <a:rPr lang="en-US" sz="2800" err="1">
                <a:solidFill>
                  <a:schemeClr val="tx1"/>
                </a:solidFill>
              </a:rPr>
              <a:t>lại</a:t>
            </a:r>
            <a:r>
              <a:rPr lang="en-US" sz="2800">
                <a:solidFill>
                  <a:schemeClr val="tx1"/>
                </a:solidFill>
              </a:rPr>
              <a:t> quan sát, lắng nghe </a:t>
            </a:r>
            <a:r>
              <a:rPr lang="en-US" sz="2800" dirty="0" err="1">
                <a:solidFill>
                  <a:schemeClr val="tx1"/>
                </a:solidFill>
              </a:rPr>
              <a:t>nhóm</a:t>
            </a:r>
            <a:r>
              <a:rPr lang="en-US" sz="2800" dirty="0">
                <a:solidFill>
                  <a:schemeClr val="tx1"/>
                </a:solidFill>
              </a:rPr>
              <a:t> </a:t>
            </a:r>
            <a:r>
              <a:rPr lang="en-US" sz="2800" err="1">
                <a:solidFill>
                  <a:schemeClr val="tx1"/>
                </a:solidFill>
              </a:rPr>
              <a:t>bạn</a:t>
            </a:r>
            <a:r>
              <a:rPr lang="en-US" sz="2800">
                <a:solidFill>
                  <a:schemeClr val="tx1"/>
                </a:solidFill>
              </a:rPr>
              <a:t> trình bày.</a:t>
            </a:r>
            <a:endParaRPr lang="en-US" sz="2800" dirty="0">
              <a:solidFill>
                <a:schemeClr val="tx1"/>
              </a:solidFill>
            </a:endParaRPr>
          </a:p>
          <a:p>
            <a:pPr marL="457200" indent="-457200" algn="just">
              <a:buFontTx/>
              <a:buChar char="-"/>
            </a:pPr>
            <a:r>
              <a:rPr lang="en-US" sz="2800" dirty="0" err="1">
                <a:solidFill>
                  <a:schemeClr val="tx1"/>
                </a:solidFill>
              </a:rPr>
              <a:t>Đánh</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phần</a:t>
            </a:r>
            <a:r>
              <a:rPr lang="en-US" sz="2800" dirty="0">
                <a:solidFill>
                  <a:schemeClr val="tx1"/>
                </a:solidFill>
              </a:rPr>
              <a:t> </a:t>
            </a:r>
            <a:r>
              <a:rPr lang="en-US" sz="2800" dirty="0" err="1">
                <a:solidFill>
                  <a:schemeClr val="tx1"/>
                </a:solidFill>
              </a:rPr>
              <a:t>trình</a:t>
            </a:r>
            <a:r>
              <a:rPr lang="en-US" sz="2800" dirty="0">
                <a:solidFill>
                  <a:schemeClr val="tx1"/>
                </a:solidFill>
              </a:rPr>
              <a:t> </a:t>
            </a:r>
            <a:r>
              <a:rPr lang="en-US" sz="2800" err="1">
                <a:solidFill>
                  <a:schemeClr val="tx1"/>
                </a:solidFill>
              </a:rPr>
              <a:t>bày</a:t>
            </a:r>
            <a:r>
              <a:rPr lang="en-US" sz="2800">
                <a:solidFill>
                  <a:schemeClr val="tx1"/>
                </a:solidFill>
              </a:rPr>
              <a:t> của </a:t>
            </a:r>
            <a:r>
              <a:rPr lang="en-US" sz="2800" dirty="0" err="1">
                <a:solidFill>
                  <a:schemeClr val="tx1"/>
                </a:solidFill>
              </a:rPr>
              <a:t>nhóm</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theo</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tiêu</a:t>
            </a:r>
            <a:r>
              <a:rPr lang="en-US" sz="2800" dirty="0">
                <a:solidFill>
                  <a:schemeClr val="tx1"/>
                </a:solidFill>
              </a:rPr>
              <a:t> </a:t>
            </a:r>
            <a:r>
              <a:rPr lang="en-US" sz="2800" dirty="0" err="1">
                <a:solidFill>
                  <a:schemeClr val="tx1"/>
                </a:solidFill>
              </a:rPr>
              <a:t>chí</a:t>
            </a:r>
            <a:r>
              <a:rPr lang="en-US" sz="2800" dirty="0">
                <a:solidFill>
                  <a:schemeClr val="tx1"/>
                </a:solidFill>
              </a:rPr>
              <a:t>.</a:t>
            </a:r>
          </a:p>
        </p:txBody>
      </p:sp>
      <p:pic>
        <p:nvPicPr>
          <p:cNvPr id="5" name="Picture 12">
            <a:extLst>
              <a:ext uri="{FF2B5EF4-FFF2-40B4-BE49-F238E27FC236}">
                <a16:creationId xmlns:a16="http://schemas.microsoft.com/office/drawing/2014/main" id="{B54F69B6-D366-13C6-6A0D-C188A1D71B0B}"/>
              </a:ext>
            </a:extLst>
          </p:cNvPr>
          <p:cNvPicPr>
            <a:picLocks noChangeAspect="1"/>
          </p:cNvPicPr>
          <p:nvPr/>
        </p:nvPicPr>
        <p:blipFill>
          <a:blip r:embed="rId3"/>
          <a:stretch>
            <a:fillRect/>
          </a:stretch>
        </p:blipFill>
        <p:spPr>
          <a:xfrm>
            <a:off x="1149070" y="3275462"/>
            <a:ext cx="1691522" cy="2715825"/>
          </a:xfrm>
          <a:prstGeom prst="rect">
            <a:avLst/>
          </a:prstGeom>
        </p:spPr>
      </p:pic>
      <p:pic>
        <p:nvPicPr>
          <p:cNvPr id="7" name="Picture 15">
            <a:extLst>
              <a:ext uri="{FF2B5EF4-FFF2-40B4-BE49-F238E27FC236}">
                <a16:creationId xmlns:a16="http://schemas.microsoft.com/office/drawing/2014/main" id="{8AE3E6BB-3106-5E2D-4AC4-8548442DFD91}"/>
              </a:ext>
            </a:extLst>
          </p:cNvPr>
          <p:cNvPicPr>
            <a:picLocks noChangeAspect="1"/>
          </p:cNvPicPr>
          <p:nvPr/>
        </p:nvPicPr>
        <p:blipFill>
          <a:blip r:embed="rId4"/>
          <a:stretch>
            <a:fillRect/>
          </a:stretch>
        </p:blipFill>
        <p:spPr>
          <a:xfrm>
            <a:off x="9087259" y="3224066"/>
            <a:ext cx="1870663" cy="2715825"/>
          </a:xfrm>
          <a:prstGeom prst="rect">
            <a:avLst/>
          </a:prstGeom>
        </p:spPr>
      </p:pic>
      <p:pic>
        <p:nvPicPr>
          <p:cNvPr id="6" name="Picture 5" descr="Logo, company name&#10;&#10;Description automatically generated">
            <a:extLst>
              <a:ext uri="{FF2B5EF4-FFF2-40B4-BE49-F238E27FC236}">
                <a16:creationId xmlns:a16="http://schemas.microsoft.com/office/drawing/2014/main" id="{F826B8BF-8827-6A90-4D61-C6BE324E9D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749" y="0"/>
            <a:ext cx="1664602" cy="1722782"/>
          </a:xfrm>
          <a:prstGeom prst="rect">
            <a:avLst/>
          </a:prstGeom>
          <a:solidFill>
            <a:srgbClr val="FFFFFF"/>
          </a:solidFill>
        </p:spPr>
      </p:pic>
    </p:spTree>
    <p:extLst>
      <p:ext uri="{BB962C8B-B14F-4D97-AF65-F5344CB8AC3E}">
        <p14:creationId xmlns:p14="http://schemas.microsoft.com/office/powerpoint/2010/main" val="238689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Ví dụ:</a:t>
            </a:r>
          </a:p>
          <a:p>
            <a:pPr algn="just"/>
            <a:r>
              <a:rPr lang="vi-VN" sz="3200" b="0" i="0" dirty="0">
                <a:solidFill>
                  <a:srgbClr val="000000"/>
                </a:solidFill>
                <a:effectLst/>
                <a:latin typeface="Cambria" panose="02040503050406030204" pitchFamily="18" charset="0"/>
                <a:ea typeface="Cambria" panose="02040503050406030204" pitchFamily="18" charset="0"/>
              </a:rPr>
              <a:t>– Dâng hương tại đài tưởng niệm các liệt sĩ ở địa phương.</a:t>
            </a:r>
          </a:p>
          <a:p>
            <a:pPr algn="just"/>
            <a:r>
              <a:rPr lang="vi-VN" sz="3200" b="0" i="0" dirty="0">
                <a:solidFill>
                  <a:srgbClr val="000000"/>
                </a:solidFill>
                <a:effectLst/>
                <a:latin typeface="Cambria" panose="02040503050406030204" pitchFamily="18" charset="0"/>
                <a:ea typeface="Cambria" panose="02040503050406030204" pitchFamily="18" charset="0"/>
              </a:rPr>
              <a:t>– Thăm hỏi gia đình người có công với đất nước.</a:t>
            </a:r>
          </a:p>
        </p:txBody>
      </p:sp>
      <p:pic>
        <p:nvPicPr>
          <p:cNvPr id="8" name="Picture 7">
            <a:extLst>
              <a:ext uri="{FF2B5EF4-FFF2-40B4-BE49-F238E27FC236}">
                <a16:creationId xmlns:a16="http://schemas.microsoft.com/office/drawing/2014/main" id="{D7FB37D3-C9DE-E936-3AC4-26014BFA1158}"/>
              </a:ext>
            </a:extLst>
          </p:cNvPr>
          <p:cNvPicPr>
            <a:picLocks noChangeAspect="1"/>
          </p:cNvPicPr>
          <p:nvPr/>
        </p:nvPicPr>
        <p:blipFill>
          <a:blip r:embed="rId3"/>
          <a:stretch>
            <a:fillRect/>
          </a:stretch>
        </p:blipFill>
        <p:spPr>
          <a:xfrm>
            <a:off x="2935956" y="2424112"/>
            <a:ext cx="6296025" cy="3838575"/>
          </a:xfrm>
          <a:prstGeom prst="rect">
            <a:avLst/>
          </a:prstGeom>
        </p:spPr>
      </p:pic>
      <p:pic>
        <p:nvPicPr>
          <p:cNvPr id="2" name="Picture 1" descr="Logo, company name&#10;&#10;Description automatically generated">
            <a:extLst>
              <a:ext uri="{FF2B5EF4-FFF2-40B4-BE49-F238E27FC236}">
                <a16:creationId xmlns:a16="http://schemas.microsoft.com/office/drawing/2014/main" id="{B05C8CBF-7B5F-22F1-86C5-4FB9CDE31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749" y="0"/>
            <a:ext cx="1664602" cy="1722782"/>
          </a:xfrm>
          <a:prstGeom prst="rect">
            <a:avLst/>
          </a:prstGeom>
          <a:solidFill>
            <a:srgbClr val="FFFFFF"/>
          </a:solidFill>
        </p:spPr>
      </p:pic>
    </p:spTree>
    <p:extLst>
      <p:ext uri="{BB962C8B-B14F-4D97-AF65-F5344CB8AC3E}">
        <p14:creationId xmlns:p14="http://schemas.microsoft.com/office/powerpoint/2010/main" val="210576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646331"/>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b. Dự kiến nội dung trình bày.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F37365E-EE24-011A-8DF6-EC6729B970EA}"/>
              </a:ext>
            </a:extLst>
          </p:cNvPr>
          <p:cNvSpPr/>
          <p:nvPr/>
        </p:nvSpPr>
        <p:spPr>
          <a:xfrm>
            <a:off x="2033337" y="1564105"/>
            <a:ext cx="8386009" cy="501716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Em muốn giới thiệu hoạt động nào? Hoạt động đó em đã tham gia hay được biết qua sách báo in, mạng in-tơ-nét,...?</a:t>
            </a:r>
          </a:p>
          <a:p>
            <a:pPr algn="just"/>
            <a:r>
              <a:rPr lang="vi-VN" sz="3600" dirty="0">
                <a:solidFill>
                  <a:schemeClr val="tx1"/>
                </a:solidFill>
              </a:rPr>
              <a:t>– Kể tóm tắt về hoạt động đó (thời gian, địa điểm, người tham gia,…).</a:t>
            </a:r>
          </a:p>
          <a:p>
            <a:pPr algn="just"/>
            <a:r>
              <a:rPr lang="vi-VN" sz="3600" dirty="0">
                <a:solidFill>
                  <a:schemeClr val="tx1"/>
                </a:solidFill>
              </a:rPr>
              <a:t>– Nêu cảm nghĩ của em về hoạt động đó.</a:t>
            </a:r>
            <a:endParaRPr lang="en-US" sz="3600" dirty="0">
              <a:solidFill>
                <a:schemeClr val="tx1"/>
              </a:solidFill>
            </a:endParaRPr>
          </a:p>
        </p:txBody>
      </p:sp>
      <p:pic>
        <p:nvPicPr>
          <p:cNvPr id="3" name="Picture 12">
            <a:extLst>
              <a:ext uri="{FF2B5EF4-FFF2-40B4-BE49-F238E27FC236}">
                <a16:creationId xmlns:a16="http://schemas.microsoft.com/office/drawing/2014/main" id="{5BF384B9-3F6E-5731-5C46-052CFB0D299F}"/>
              </a:ext>
            </a:extLst>
          </p:cNvPr>
          <p:cNvPicPr>
            <a:picLocks noChangeAspect="1"/>
          </p:cNvPicPr>
          <p:nvPr/>
        </p:nvPicPr>
        <p:blipFill>
          <a:blip r:embed="rId3"/>
          <a:stretch>
            <a:fillRect/>
          </a:stretch>
        </p:blipFill>
        <p:spPr>
          <a:xfrm>
            <a:off x="330922" y="4142175"/>
            <a:ext cx="1691522" cy="2715825"/>
          </a:xfrm>
          <a:prstGeom prst="rect">
            <a:avLst/>
          </a:prstGeom>
        </p:spPr>
      </p:pic>
      <p:pic>
        <p:nvPicPr>
          <p:cNvPr id="6" name="Picture 15">
            <a:extLst>
              <a:ext uri="{FF2B5EF4-FFF2-40B4-BE49-F238E27FC236}">
                <a16:creationId xmlns:a16="http://schemas.microsoft.com/office/drawing/2014/main" id="{E1A151F6-76D9-A21E-A43E-99E6FA96BB9E}"/>
              </a:ext>
            </a:extLst>
          </p:cNvPr>
          <p:cNvPicPr>
            <a:picLocks noChangeAspect="1"/>
          </p:cNvPicPr>
          <p:nvPr/>
        </p:nvPicPr>
        <p:blipFill>
          <a:blip r:embed="rId4"/>
          <a:stretch>
            <a:fillRect/>
          </a:stretch>
        </p:blipFill>
        <p:spPr>
          <a:xfrm>
            <a:off x="10321337" y="4042213"/>
            <a:ext cx="1870663" cy="2715825"/>
          </a:xfrm>
          <a:prstGeom prst="rect">
            <a:avLst/>
          </a:prstGeom>
        </p:spPr>
      </p:pic>
      <p:pic>
        <p:nvPicPr>
          <p:cNvPr id="7" name="Picture 6" descr="Logo, company name&#10;&#10;Description automatically generated">
            <a:extLst>
              <a:ext uri="{FF2B5EF4-FFF2-40B4-BE49-F238E27FC236}">
                <a16:creationId xmlns:a16="http://schemas.microsoft.com/office/drawing/2014/main" id="{17B61B68-C8FA-D73F-C600-290DEEBAB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749" y="0"/>
            <a:ext cx="1664602" cy="1722782"/>
          </a:xfrm>
          <a:prstGeom prst="rect">
            <a:avLst/>
          </a:prstGeom>
          <a:solidFill>
            <a:srgbClr val="FFFFFF"/>
          </a:solidFill>
        </p:spPr>
      </p:pic>
    </p:spTree>
    <p:extLst>
      <p:ext uri="{BB962C8B-B14F-4D97-AF65-F5344CB8AC3E}">
        <p14:creationId xmlns:p14="http://schemas.microsoft.com/office/powerpoint/2010/main" val="169579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200329"/>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c. Lựa chọn tranh ảnh hoặc các phương tiện hỗ trợ khác (nếu cần).</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26" name="Picture 2" descr="Giáo dục truyền thống qua các hoạt động đền ơn đáp nghĩa: Việc làm ý nghĩa  với đoàn viên, học sinh - Báo Lạng Sơn - Báo Lạng Sơn">
            <a:extLst>
              <a:ext uri="{FF2B5EF4-FFF2-40B4-BE49-F238E27FC236}">
                <a16:creationId xmlns:a16="http://schemas.microsoft.com/office/drawing/2014/main" id="{0BA05F76-11D4-D692-147C-5D1E36FE0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786" y="1878180"/>
            <a:ext cx="6667500" cy="4352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203C2985-F9D8-FABB-2061-74876716E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749" y="0"/>
            <a:ext cx="1664602" cy="1722782"/>
          </a:xfrm>
          <a:prstGeom prst="rect">
            <a:avLst/>
          </a:prstGeom>
          <a:solidFill>
            <a:srgbClr val="FFFFFF"/>
          </a:solidFill>
        </p:spPr>
      </p:pic>
    </p:spTree>
    <p:extLst>
      <p:ext uri="{BB962C8B-B14F-4D97-AF65-F5344CB8AC3E}">
        <p14:creationId xmlns:p14="http://schemas.microsoft.com/office/powerpoint/2010/main" val="161970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040550" y="5181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165684" y="1732547"/>
            <a:ext cx="7928811" cy="409430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 Giới thiệu về hoạt động đền ơn đáp nghĩa người có công với đất nước theo những nội dung đã chuẩn bị.</a:t>
            </a:r>
          </a:p>
          <a:p>
            <a:pPr lvl="0" algn="just"/>
            <a:r>
              <a:rPr lang="vi-VN" sz="3200" dirty="0">
                <a:solidFill>
                  <a:prstClr val="black"/>
                </a:solidFill>
              </a:rPr>
              <a:t>– Lắng nghe lời giới thiệu của bạn và ghi chép thông tin về những hoạt động có ý nghĩa. Có thể đặt câu hỏi để hiểu rõ hơn về hoạt động đền ơn đáp nghĩa mà các bạn giới thiệu.</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150448" y="4142175"/>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10194164" y="4142175"/>
            <a:ext cx="1870663" cy="2715825"/>
          </a:xfrm>
          <a:prstGeom prst="rect">
            <a:avLst/>
          </a:prstGeom>
        </p:spPr>
      </p:pic>
      <p:pic>
        <p:nvPicPr>
          <p:cNvPr id="2" name="Picture 1" descr="Logo, company name&#10;&#10;Description automatically generated">
            <a:extLst>
              <a:ext uri="{FF2B5EF4-FFF2-40B4-BE49-F238E27FC236}">
                <a16:creationId xmlns:a16="http://schemas.microsoft.com/office/drawing/2014/main" id="{F0772672-0788-7FF9-0B3F-50FDBF450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749" y="0"/>
            <a:ext cx="1664602" cy="1722782"/>
          </a:xfrm>
          <a:prstGeom prst="rect">
            <a:avLst/>
          </a:prstGeom>
          <a:solidFill>
            <a:srgbClr val="FFFFFF"/>
          </a:solidFill>
        </p:spPr>
      </p:pic>
    </p:spTree>
    <p:extLst>
      <p:ext uri="{BB962C8B-B14F-4D97-AF65-F5344CB8AC3E}">
        <p14:creationId xmlns:p14="http://schemas.microsoft.com/office/powerpoint/2010/main" val="1987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442</TotalTime>
  <Words>424</Words>
  <Application>Microsoft Office PowerPoint</Application>
  <PresentationFormat>Widescreen</PresentationFormat>
  <Paragraphs>29</Paragraphs>
  <Slides>12</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Aptos</vt:lpstr>
      <vt:lpstr>Arial</vt:lpstr>
      <vt:lpstr>Calibri</vt:lpstr>
      <vt:lpstr>Cambria</vt:lpstr>
      <vt:lpstr>SVN-Gretoon</vt:lpstr>
      <vt:lpstr>Times New Roman</vt:lpstr>
      <vt:lpstr>UTM Duepuntozero</vt:lpstr>
      <vt:lpstr>UVN Banh Mi</vt:lpstr>
      <vt:lpstr>Chủ đề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cp:lastModifiedBy>
  <cp:revision>23</cp:revision>
  <dcterms:created xsi:type="dcterms:W3CDTF">2023-09-25T03:21:54Z</dcterms:created>
  <dcterms:modified xsi:type="dcterms:W3CDTF">2026-04-13T07:43:28Z</dcterms:modified>
  <cp:category>9Slide.vn</cp:category>
</cp:coreProperties>
</file>