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9" r:id="rId3"/>
  </p:sldMasterIdLst>
  <p:notesMasterIdLst>
    <p:notesMasterId r:id="rId18"/>
  </p:notesMasterIdLst>
  <p:sldIdLst>
    <p:sldId id="256" r:id="rId4"/>
    <p:sldId id="257" r:id="rId5"/>
    <p:sldId id="297" r:id="rId6"/>
    <p:sldId id="260" r:id="rId7"/>
    <p:sldId id="299" r:id="rId8"/>
    <p:sldId id="2636" r:id="rId9"/>
    <p:sldId id="300" r:id="rId10"/>
    <p:sldId id="264" r:id="rId11"/>
    <p:sldId id="2637" r:id="rId12"/>
    <p:sldId id="265" r:id="rId13"/>
    <p:sldId id="312" r:id="rId14"/>
    <p:sldId id="2638" r:id="rId15"/>
    <p:sldId id="27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BFD"/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8" autoAdjust="0"/>
  </p:normalViewPr>
  <p:slideViewPr>
    <p:cSldViewPr snapToGrid="0">
      <p:cViewPr varScale="1">
        <p:scale>
          <a:sx n="68" d="100"/>
          <a:sy n="68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C9C-0EEB-4E7F-B2BC-1318F7338F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5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3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8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7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1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5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1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B230029-0153-A6D0-8579-DE6E60FD3A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850723-60B5-BD0B-C564-C1EB92058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A3D7D3E-5DD0-C978-4DAA-36A6C18180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879D1F-7867-8A3E-FE0D-1608FE8208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CAE1667-B190-4B2F-A863-EA0E89C2E0AC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 descr="形状&#10;&#10;低可信度描述已自动生成">
              <a:extLst>
                <a:ext uri="{FF2B5EF4-FFF2-40B4-BE49-F238E27FC236}">
                  <a16:creationId xmlns:a16="http://schemas.microsoft.com/office/drawing/2014/main" id="{ADB53FAB-FEA4-4EFC-A852-7B8CE723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FD7A4ADC-377F-4C4C-9A2F-B873C6C15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34" b="49895"/>
            <a:stretch/>
          </p:blipFill>
          <p:spPr>
            <a:xfrm>
              <a:off x="0" y="0"/>
              <a:ext cx="2235200" cy="3436196"/>
            </a:xfrm>
            <a:prstGeom prst="rect">
              <a:avLst/>
            </a:prstGeom>
          </p:spPr>
        </p:pic>
        <p:pic>
          <p:nvPicPr>
            <p:cNvPr id="11" name="图片 10" descr="卡通人物&#10;&#10;中度可信度描述已自动生成">
              <a:extLst>
                <a:ext uri="{FF2B5EF4-FFF2-40B4-BE49-F238E27FC236}">
                  <a16:creationId xmlns:a16="http://schemas.microsoft.com/office/drawing/2014/main" id="{C3261D3A-435C-4410-8369-71B2E0C64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5" b="49895"/>
            <a:stretch/>
          </p:blipFill>
          <p:spPr>
            <a:xfrm>
              <a:off x="10058400" y="0"/>
              <a:ext cx="2133600" cy="3436196"/>
            </a:xfrm>
            <a:prstGeom prst="rect">
              <a:avLst/>
            </a:prstGeom>
          </p:spPr>
        </p:pic>
        <p:pic>
          <p:nvPicPr>
            <p:cNvPr id="12" name="图片 11" descr="图片包含 游戏机, 雨&#10;&#10;描述已自动生成">
              <a:extLst>
                <a:ext uri="{FF2B5EF4-FFF2-40B4-BE49-F238E27FC236}">
                  <a16:creationId xmlns:a16="http://schemas.microsoft.com/office/drawing/2014/main" id="{53350636-D0A4-4338-93B8-3F46BA678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46" b="36994"/>
            <a:stretch/>
          </p:blipFill>
          <p:spPr>
            <a:xfrm>
              <a:off x="0" y="3802742"/>
              <a:ext cx="12191998" cy="3055257"/>
            </a:xfrm>
            <a:custGeom>
              <a:avLst/>
              <a:gdLst>
                <a:gd name="connsiteX0" fmla="*/ 0 w 12191998"/>
                <a:gd name="connsiteY0" fmla="*/ 0 h 6858000"/>
                <a:gd name="connsiteX1" fmla="*/ 12191998 w 12191998"/>
                <a:gd name="connsiteY1" fmla="*/ 0 h 6858000"/>
                <a:gd name="connsiteX2" fmla="*/ 12191998 w 12191998"/>
                <a:gd name="connsiteY2" fmla="*/ 6858000 h 6858000"/>
                <a:gd name="connsiteX3" fmla="*/ 0 w 1219199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8" h="6858000">
                  <a:moveTo>
                    <a:pt x="0" y="0"/>
                  </a:moveTo>
                  <a:lnTo>
                    <a:pt x="12191998" y="0"/>
                  </a:lnTo>
                  <a:lnTo>
                    <a:pt x="12191998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7D36898-0D2E-467C-A0C0-7245CC2BA3FB}"/>
                </a:ext>
              </a:extLst>
            </p:cNvPr>
            <p:cNvSpPr/>
            <p:nvPr/>
          </p:nvSpPr>
          <p:spPr>
            <a:xfrm>
              <a:off x="602343" y="605972"/>
              <a:ext cx="10987314" cy="5646057"/>
            </a:xfrm>
            <a:custGeom>
              <a:avLst/>
              <a:gdLst>
                <a:gd name="csX0" fmla="*/ 0 w 10987314"/>
                <a:gd name="csY0" fmla="*/ 941028 h 5646057"/>
                <a:gd name="csX1" fmla="*/ 941028 w 10987314"/>
                <a:gd name="csY1" fmla="*/ 0 h 5646057"/>
                <a:gd name="csX2" fmla="*/ 10046286 w 10987314"/>
                <a:gd name="csY2" fmla="*/ 0 h 5646057"/>
                <a:gd name="csX3" fmla="*/ 10987314 w 10987314"/>
                <a:gd name="csY3" fmla="*/ 941028 h 5646057"/>
                <a:gd name="csX4" fmla="*/ 10987314 w 10987314"/>
                <a:gd name="csY4" fmla="*/ 4705029 h 5646057"/>
                <a:gd name="csX5" fmla="*/ 10046286 w 10987314"/>
                <a:gd name="csY5" fmla="*/ 5646057 h 5646057"/>
                <a:gd name="csX6" fmla="*/ 941028 w 10987314"/>
                <a:gd name="csY6" fmla="*/ 5646057 h 5646057"/>
                <a:gd name="csX7" fmla="*/ 0 w 10987314"/>
                <a:gd name="csY7" fmla="*/ 4705029 h 5646057"/>
                <a:gd name="csX8" fmla="*/ 0 w 10987314"/>
                <a:gd name="csY8" fmla="*/ 941028 h 56460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987314" h="5646057" fill="none" extrusionOk="0">
                  <a:moveTo>
                    <a:pt x="0" y="941028"/>
                  </a:moveTo>
                  <a:cubicBezTo>
                    <a:pt x="-25109" y="510612"/>
                    <a:pt x="375557" y="22424"/>
                    <a:pt x="941028" y="0"/>
                  </a:cubicBezTo>
                  <a:cubicBezTo>
                    <a:pt x="1989520" y="46004"/>
                    <a:pt x="6953912" y="-130779"/>
                    <a:pt x="10046286" y="0"/>
                  </a:cubicBezTo>
                  <a:cubicBezTo>
                    <a:pt x="10575216" y="-3264"/>
                    <a:pt x="10953598" y="435264"/>
                    <a:pt x="10987314" y="941028"/>
                  </a:cubicBezTo>
                  <a:cubicBezTo>
                    <a:pt x="10857418" y="2606029"/>
                    <a:pt x="10913252" y="2895932"/>
                    <a:pt x="10987314" y="4705029"/>
                  </a:cubicBezTo>
                  <a:cubicBezTo>
                    <a:pt x="10957679" y="5174126"/>
                    <a:pt x="10582850" y="5609648"/>
                    <a:pt x="10046286" y="5646057"/>
                  </a:cubicBezTo>
                  <a:cubicBezTo>
                    <a:pt x="8017582" y="5502465"/>
                    <a:pt x="2600384" y="5697294"/>
                    <a:pt x="941028" y="5646057"/>
                  </a:cubicBezTo>
                  <a:cubicBezTo>
                    <a:pt x="410466" y="5632556"/>
                    <a:pt x="36433" y="5222364"/>
                    <a:pt x="0" y="4705029"/>
                  </a:cubicBezTo>
                  <a:cubicBezTo>
                    <a:pt x="-11777" y="3824681"/>
                    <a:pt x="73841" y="2348944"/>
                    <a:pt x="0" y="941028"/>
                  </a:cubicBezTo>
                  <a:close/>
                </a:path>
                <a:path w="10987314" h="5646057" stroke="0" extrusionOk="0">
                  <a:moveTo>
                    <a:pt x="0" y="941028"/>
                  </a:moveTo>
                  <a:cubicBezTo>
                    <a:pt x="94636" y="426548"/>
                    <a:pt x="337865" y="-21889"/>
                    <a:pt x="941028" y="0"/>
                  </a:cubicBezTo>
                  <a:cubicBezTo>
                    <a:pt x="2588352" y="43276"/>
                    <a:pt x="6300625" y="12265"/>
                    <a:pt x="10046286" y="0"/>
                  </a:cubicBezTo>
                  <a:cubicBezTo>
                    <a:pt x="10580462" y="15311"/>
                    <a:pt x="11031252" y="354919"/>
                    <a:pt x="10987314" y="941028"/>
                  </a:cubicBezTo>
                  <a:cubicBezTo>
                    <a:pt x="11013859" y="2502216"/>
                    <a:pt x="11112942" y="3817128"/>
                    <a:pt x="10987314" y="4705029"/>
                  </a:cubicBezTo>
                  <a:cubicBezTo>
                    <a:pt x="10992348" y="5282154"/>
                    <a:pt x="10645049" y="5592938"/>
                    <a:pt x="10046286" y="5646057"/>
                  </a:cubicBezTo>
                  <a:cubicBezTo>
                    <a:pt x="6297295" y="5481172"/>
                    <a:pt x="5384601" y="5744029"/>
                    <a:pt x="941028" y="5646057"/>
                  </a:cubicBezTo>
                  <a:cubicBezTo>
                    <a:pt x="476525" y="5558727"/>
                    <a:pt x="73260" y="5237686"/>
                    <a:pt x="0" y="4705029"/>
                  </a:cubicBezTo>
                  <a:cubicBezTo>
                    <a:pt x="-117259" y="3106965"/>
                    <a:pt x="18689" y="2813248"/>
                    <a:pt x="0" y="94102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prstGeom prst="roundRect">
                      <a:avLst>
                        <a:gd name="adj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卡通人物&#10;&#10;中度可信度描述已自动生成">
              <a:extLst>
                <a:ext uri="{FF2B5EF4-FFF2-40B4-BE49-F238E27FC236}">
                  <a16:creationId xmlns:a16="http://schemas.microsoft.com/office/drawing/2014/main" id="{A6C64816-1762-4383-B6D2-5B4B19AF2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60" t="85714"/>
            <a:stretch/>
          </p:blipFill>
          <p:spPr>
            <a:xfrm>
              <a:off x="9533549" y="4876800"/>
              <a:ext cx="2658451" cy="1981200"/>
            </a:xfrm>
            <a:prstGeom prst="rect">
              <a:avLst/>
            </a:prstGeom>
          </p:spPr>
        </p:pic>
        <p:pic>
          <p:nvPicPr>
            <p:cNvPr id="15" name="图片 14" descr="图片包含 游戏机, 房间, 桌子, 体育&#10;&#10;描述已自动生成">
              <a:extLst>
                <a:ext uri="{FF2B5EF4-FFF2-40B4-BE49-F238E27FC236}">
                  <a16:creationId xmlns:a16="http://schemas.microsoft.com/office/drawing/2014/main" id="{22AF1828-3A3A-46D7-9151-1DCB0C37D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" t="73016" r="44788"/>
            <a:stretch/>
          </p:blipFill>
          <p:spPr>
            <a:xfrm>
              <a:off x="-1" y="4440928"/>
              <a:ext cx="2786743" cy="241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7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2FC65-ACEE-0C03-9CF6-9F524057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75" y="1221853"/>
            <a:ext cx="4633362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64DC5-FA3B-23C7-8AE0-7D91529C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34" y="2259227"/>
            <a:ext cx="8403412" cy="3450457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4AF6CC8-0BEA-5282-D7FF-0FE1BEAF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8AAB99-81F3-2D0B-B99B-16D2F2310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85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E31A1A-29C9-978C-59CE-A741546A7E29}"/>
              </a:ext>
            </a:extLst>
          </p:cNvPr>
          <p:cNvGrpSpPr/>
          <p:nvPr/>
        </p:nvGrpSpPr>
        <p:grpSpPr>
          <a:xfrm>
            <a:off x="2009553" y="202644"/>
            <a:ext cx="8080745" cy="6179207"/>
            <a:chOff x="1233407" y="247800"/>
            <a:chExt cx="6179207" cy="6179207"/>
          </a:xfrm>
        </p:grpSpPr>
        <p:pic>
          <p:nvPicPr>
            <p:cNvPr id="4" name="图片 6" descr="形状, 圆圈&#10;&#10;描述已自动生成">
              <a:extLst>
                <a:ext uri="{FF2B5EF4-FFF2-40B4-BE49-F238E27FC236}">
                  <a16:creationId xmlns:a16="http://schemas.microsoft.com/office/drawing/2014/main" id="{6BC79449-4691-535F-ABE0-E3FA4F46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7801CA-0BCE-B798-6A90-083AB4BD2E30}"/>
                </a:ext>
              </a:extLst>
            </p:cNvPr>
            <p:cNvSpPr txBox="1"/>
            <p:nvPr/>
          </p:nvSpPr>
          <p:spPr>
            <a:xfrm>
              <a:off x="2257777" y="1979768"/>
              <a:ext cx="415478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3.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1 – 2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nêu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về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việc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giữ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gìn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lớp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học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sạch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đẹp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Xác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định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vế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trong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vừa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EB5E5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C4354E9-B4B6-CF92-7DF7-1AC30586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9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F8CFDD-EC41-A817-664A-B40A7459BCCF}"/>
              </a:ext>
            </a:extLst>
          </p:cNvPr>
          <p:cNvSpPr txBox="1"/>
          <p:nvPr/>
        </p:nvSpPr>
        <p:spPr>
          <a:xfrm>
            <a:off x="2064454" y="760886"/>
            <a:ext cx="917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Ví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dụ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98329"/>
              </a:solidFill>
              <a:effectLst/>
              <a:uLnTx/>
              <a:uFillTx/>
              <a:latin typeface="Cambria" panose="02040503050406030204" pitchFamily="18" charset="0"/>
              <a:ea typeface="思源黑体 CN Medium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9FC757-4DD7-C96B-A853-CB508E7C11DC}"/>
              </a:ext>
            </a:extLst>
          </p:cNvPr>
          <p:cNvGrpSpPr/>
          <p:nvPr/>
        </p:nvGrpSpPr>
        <p:grpSpPr>
          <a:xfrm>
            <a:off x="1777189" y="809927"/>
            <a:ext cx="9061557" cy="5742068"/>
            <a:chOff x="1777189" y="809927"/>
            <a:chExt cx="9061557" cy="5742068"/>
          </a:xfrm>
        </p:grpSpPr>
        <p:grpSp>
          <p:nvGrpSpPr>
            <p:cNvPr id="9" name="组合 15">
              <a:extLst>
                <a:ext uri="{FF2B5EF4-FFF2-40B4-BE49-F238E27FC236}">
                  <a16:creationId xmlns:a16="http://schemas.microsoft.com/office/drawing/2014/main" id="{5972C59B-79CD-E6D5-F78E-91F2A8C1B968}"/>
                </a:ext>
              </a:extLst>
            </p:cNvPr>
            <p:cNvGrpSpPr/>
            <p:nvPr/>
          </p:nvGrpSpPr>
          <p:grpSpPr>
            <a:xfrm>
              <a:off x="1777189" y="809927"/>
              <a:ext cx="9061557" cy="5742068"/>
              <a:chOff x="1147960" y="2215449"/>
              <a:chExt cx="7273681" cy="3452269"/>
            </a:xfrm>
          </p:grpSpPr>
          <p:pic>
            <p:nvPicPr>
              <p:cNvPr id="10" name="图片 14" descr="形状&#10;&#10;描述已自动生成">
                <a:extLst>
                  <a:ext uri="{FF2B5EF4-FFF2-40B4-BE49-F238E27FC236}">
                    <a16:creationId xmlns:a16="http://schemas.microsoft.com/office/drawing/2014/main" id="{13CB9E3B-5980-3C01-F36B-742E9BE26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55" r="25920" b="15655"/>
              <a:stretch/>
            </p:blipFill>
            <p:spPr>
              <a:xfrm>
                <a:off x="1147960" y="2215449"/>
                <a:ext cx="3723121" cy="3452269"/>
              </a:xfrm>
              <a:prstGeom prst="rect">
                <a:avLst/>
              </a:prstGeom>
            </p:spPr>
          </p:pic>
          <p:pic>
            <p:nvPicPr>
              <p:cNvPr id="11" name="图片 28" descr="形状&#10;&#10;描述已自动生成">
                <a:extLst>
                  <a:ext uri="{FF2B5EF4-FFF2-40B4-BE49-F238E27FC236}">
                    <a16:creationId xmlns:a16="http://schemas.microsoft.com/office/drawing/2014/main" id="{280999E1-1DC3-A78D-FD7D-78137AB3F0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54" t="15655" b="15655"/>
              <a:stretch/>
            </p:blipFill>
            <p:spPr>
              <a:xfrm>
                <a:off x="4871081" y="2215449"/>
                <a:ext cx="3550559" cy="345226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B1D874-E4F7-A033-A18C-EF62D98FA584}"/>
                </a:ext>
              </a:extLst>
            </p:cNvPr>
            <p:cNvSpPr txBox="1"/>
            <p:nvPr/>
          </p:nvSpPr>
          <p:spPr>
            <a:xfrm>
              <a:off x="2831335" y="1942294"/>
              <a:ext cx="7297593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/>
                  <a:cs typeface="+mn-cs"/>
                </a:rPr>
                <a:t>Để lớp học luôn sạch đẹp, nếu bạn vô tình làm rơi một tờ giấy nháp xuống sàn lớp học/ thì bạn hãy nhớ nhặt nó lên ngay.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/>
                  <a:cs typeface="+mn-cs"/>
                </a:rPr>
                <a:t>Ai cũng thích được học tập trong một không gian sạch và đẹp, vì thế, chúng ta hãy cùng nhau giữ gìn lớp học bằng những việc làm nhỏ nhất như: không vẽ lên bàn, không giẫm chân lên ghế, tưới nước mỗi ngày cho những chậu hoa xinh xắn bên cửa sổ,...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50F262-DC31-E907-E802-60BD0F544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44" y="2576610"/>
            <a:ext cx="182286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AF8FF4C-5D18-C9DD-A88C-8A666EB3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510" y="533400"/>
            <a:ext cx="289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33">
            <a:extLst>
              <a:ext uri="{FF2B5EF4-FFF2-40B4-BE49-F238E27FC236}">
                <a16:creationId xmlns:a16="http://schemas.microsoft.com/office/drawing/2014/main" id="{D0A583B4-C0F3-A485-384A-2B7D63E2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710" y="10668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Rectangle 135">
            <a:extLst>
              <a:ext uri="{FF2B5EF4-FFF2-40B4-BE49-F238E27FC236}">
                <a16:creationId xmlns:a16="http://schemas.microsoft.com/office/drawing/2014/main" id="{7BC5A17F-B5C2-771D-5F04-BF3D556F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730" y="320421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AutoShape 137">
            <a:extLst>
              <a:ext uri="{FF2B5EF4-FFF2-40B4-BE49-F238E27FC236}">
                <a16:creationId xmlns:a16="http://schemas.microsoft.com/office/drawing/2014/main" id="{0724DE26-5348-5BE0-6DBE-CA3A4EE3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330" y="3813810"/>
            <a:ext cx="2518410" cy="990600"/>
          </a:xfrm>
          <a:prstGeom prst="cloudCallout">
            <a:avLst>
              <a:gd name="adj1" fmla="val -18884"/>
              <a:gd name="adj2" fmla="val 109454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b="1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 Nhóm 1:</a:t>
            </a:r>
          </a:p>
          <a:p>
            <a:pPr algn="ctr" eaLnBrk="0" hangingPunct="0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Câu đơn</a:t>
            </a:r>
            <a:endParaRPr lang="en-US" altLang="en-US" sz="2400" b="1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9" name="AutoShape 138">
            <a:extLst>
              <a:ext uri="{FF2B5EF4-FFF2-40B4-BE49-F238E27FC236}">
                <a16:creationId xmlns:a16="http://schemas.microsoft.com/office/drawing/2014/main" id="{5EF4A1A6-0DC3-CEDE-78AF-3FD6188A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630" y="3737610"/>
            <a:ext cx="2747010" cy="914400"/>
          </a:xfrm>
          <a:prstGeom prst="cloudCallout">
            <a:avLst>
              <a:gd name="adj1" fmla="val -25315"/>
              <a:gd name="adj2" fmla="val 124829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en-US" b="1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</a:rPr>
              <a:t>Nhóm 2:</a:t>
            </a:r>
          </a:p>
          <a:p>
            <a:pPr algn="ctr" eaLnBrk="0" hangingPunct="0"/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</a:rPr>
              <a:t> Câu ghép</a:t>
            </a:r>
          </a:p>
          <a:p>
            <a:pPr algn="ctr" eaLnBrk="0" hangingPunct="0"/>
            <a:r>
              <a:rPr lang="en-US" altLang="en-US" sz="2400" b="1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0" name="Line 139">
            <a:extLst>
              <a:ext uri="{FF2B5EF4-FFF2-40B4-BE49-F238E27FC236}">
                <a16:creationId xmlns:a16="http://schemas.microsoft.com/office/drawing/2014/main" id="{9E2E9444-8FD2-8CCB-79AE-120DD7769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31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0">
            <a:extLst>
              <a:ext uri="{FF2B5EF4-FFF2-40B4-BE49-F238E27FC236}">
                <a16:creationId xmlns:a16="http://schemas.microsoft.com/office/drawing/2014/main" id="{0723963C-7E0F-8BFA-CF17-C6A13B985F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530" y="3509010"/>
            <a:ext cx="861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1">
            <a:extLst>
              <a:ext uri="{FF2B5EF4-FFF2-40B4-BE49-F238E27FC236}">
                <a16:creationId xmlns:a16="http://schemas.microsoft.com/office/drawing/2014/main" id="{DEC93004-14B2-1563-CB10-EDA33BA43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9906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1: </a:t>
            </a:r>
            <a:r>
              <a:rPr lang="en-US" altLang="en-US" sz="2400" dirty="0" err="1">
                <a:latin typeface="Arial" panose="020B0604020202020204" pitchFamily="34" charset="0"/>
              </a:rPr>
              <a:t>Mình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bạn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" name="Line 142">
            <a:extLst>
              <a:ext uri="{FF2B5EF4-FFF2-40B4-BE49-F238E27FC236}">
                <a16:creationId xmlns:a16="http://schemas.microsoft.com/office/drawing/2014/main" id="{7F2D09AE-EF44-AFF3-699B-4C98945E5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5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3">
            <a:extLst>
              <a:ext uri="{FF2B5EF4-FFF2-40B4-BE49-F238E27FC236}">
                <a16:creationId xmlns:a16="http://schemas.microsoft.com/office/drawing/2014/main" id="{12AB9EE4-1D4D-46A6-EB15-EDF6E7332D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530" y="6480810"/>
            <a:ext cx="861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4">
            <a:extLst>
              <a:ext uri="{FF2B5EF4-FFF2-40B4-BE49-F238E27FC236}">
                <a16:creationId xmlns:a16="http://schemas.microsoft.com/office/drawing/2014/main" id="{87CC7662-ACFB-6684-41B7-57DE63137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4130" y="350901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5">
            <a:extLst>
              <a:ext uri="{FF2B5EF4-FFF2-40B4-BE49-F238E27FC236}">
                <a16:creationId xmlns:a16="http://schemas.microsoft.com/office/drawing/2014/main" id="{E3C49428-A2A4-F487-5A1E-89427B21E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320040"/>
            <a:ext cx="957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hlink"/>
                </a:solidFill>
              </a:rPr>
              <a:t>Xếp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sau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vào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nhóm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thích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hợp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7" name="Text Box 146">
            <a:extLst>
              <a:ext uri="{FF2B5EF4-FFF2-40B4-BE49-F238E27FC236}">
                <a16:creationId xmlns:a16="http://schemas.microsoft.com/office/drawing/2014/main" id="{F5D69192-D778-6949-47B5-318690DF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730" y="5414010"/>
            <a:ext cx="4191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Gồm  các câu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/>
              <a:t>số </a:t>
            </a:r>
            <a:r>
              <a:rPr lang="en-US" altLang="en-US" sz="2800">
                <a:latin typeface="Arial" panose="020B0604020202020204" pitchFamily="34" charset="0"/>
              </a:rPr>
              <a:t>:</a:t>
            </a:r>
            <a:r>
              <a:rPr lang="en-US" altLang="en-US">
                <a:latin typeface="Arial" panose="020B0604020202020204" pitchFamily="34" charset="0"/>
              </a:rPr>
              <a:t> …………………………………………….</a:t>
            </a:r>
          </a:p>
        </p:txBody>
      </p:sp>
      <p:sp>
        <p:nvSpPr>
          <p:cNvPr id="18" name="Text Box 150">
            <a:extLst>
              <a:ext uri="{FF2B5EF4-FFF2-40B4-BE49-F238E27FC236}">
                <a16:creationId xmlns:a16="http://schemas.microsoft.com/office/drawing/2014/main" id="{77746D35-4021-C9E8-A817-04246C20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130" y="5414010"/>
            <a:ext cx="4191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…</a:t>
            </a:r>
            <a:r>
              <a:rPr lang="en-US" altLang="en-US" sz="2800"/>
              <a:t>Gồm các câu số :</a:t>
            </a:r>
            <a:r>
              <a:rPr lang="en-US" altLang="en-US">
                <a:latin typeface="Arial" panose="020B0604020202020204" pitchFamily="34" charset="0"/>
              </a:rPr>
              <a:t> ………………………………………….</a:t>
            </a:r>
          </a:p>
        </p:txBody>
      </p:sp>
      <p:sp>
        <p:nvSpPr>
          <p:cNvPr id="19" name="Text Box 151">
            <a:extLst>
              <a:ext uri="{FF2B5EF4-FFF2-40B4-BE49-F238E27FC236}">
                <a16:creationId xmlns:a16="http://schemas.microsoft.com/office/drawing/2014/main" id="{DEF3660D-22D1-CF5E-12E0-4BCA8B92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238506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4 : Anh </a:t>
            </a:r>
            <a:r>
              <a:rPr lang="en-US" altLang="en-US" sz="2400" dirty="0" err="1">
                <a:latin typeface="Arial" panose="020B0604020202020204" pitchFamily="34" charset="0"/>
              </a:rPr>
              <a:t>bộ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đeo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súng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" name="Text Box 152">
            <a:extLst>
              <a:ext uri="{FF2B5EF4-FFF2-40B4-BE49-F238E27FC236}">
                <a16:creationId xmlns:a16="http://schemas.microsoft.com/office/drawing/2014/main" id="{DDA6CB7F-C664-CE33-A239-5A0462FE6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193167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3: </a:t>
            </a:r>
            <a:r>
              <a:rPr lang="en-US" altLang="en-US" sz="2400" dirty="0" err="1">
                <a:latin typeface="Arial" panose="020B0604020202020204" pitchFamily="34" charset="0"/>
              </a:rPr>
              <a:t>Thầy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giáo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lớp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chúng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dậy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chào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" name="Text Box 153">
            <a:extLst>
              <a:ext uri="{FF2B5EF4-FFF2-40B4-BE49-F238E27FC236}">
                <a16:creationId xmlns:a16="http://schemas.microsoft.com/office/drawing/2014/main" id="{5895043F-C2F4-E422-4A44-A7A55182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70" y="14668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2: Con </a:t>
            </a:r>
            <a:r>
              <a:rPr lang="en-US" altLang="en-US" sz="2400" dirty="0" err="1">
                <a:latin typeface="Arial" panose="020B0604020202020204" pitchFamily="34" charset="0"/>
              </a:rPr>
              <a:t>mèo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nhảy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đổ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lọ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hoa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154">
            <a:extLst>
              <a:ext uri="{FF2B5EF4-FFF2-40B4-BE49-F238E27FC236}">
                <a16:creationId xmlns:a16="http://schemas.microsoft.com/office/drawing/2014/main" id="{E375B85D-D0B3-79C3-A160-C131BE7F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287274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5: </a:t>
            </a:r>
            <a:r>
              <a:rPr lang="en-US" altLang="en-US" sz="2400" dirty="0" err="1">
                <a:latin typeface="Arial" panose="020B0604020202020204" pitchFamily="34" charset="0"/>
              </a:rPr>
              <a:t>Vì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trời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mưa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rất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lầy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lội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3" name="Text Box 156">
            <a:extLst>
              <a:ext uri="{FF2B5EF4-FFF2-40B4-BE49-F238E27FC236}">
                <a16:creationId xmlns:a16="http://schemas.microsoft.com/office/drawing/2014/main" id="{AD19E381-96B9-320A-3318-B542C38C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930" y="571881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hlink"/>
                </a:solidFill>
              </a:rPr>
              <a:t>2  ,  4</a:t>
            </a:r>
          </a:p>
        </p:txBody>
      </p:sp>
      <p:sp>
        <p:nvSpPr>
          <p:cNvPr id="24" name="Text Box 157">
            <a:extLst>
              <a:ext uri="{FF2B5EF4-FFF2-40B4-BE49-F238E27FC236}">
                <a16:creationId xmlns:a16="http://schemas.microsoft.com/office/drawing/2014/main" id="{F54F140A-EC01-D2AB-850C-2A262A1C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530" y="571881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1  ,  3  ,  5</a:t>
            </a:r>
            <a:r>
              <a:rPr lang="en-US" altLang="en-US" sz="2800"/>
              <a:t>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5C4B148-7FA9-EE15-FCF4-E313B00E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773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318EF-26BF-C9C1-61E5-3331ADE8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94" y="683847"/>
            <a:ext cx="6273328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4ED949-3B25-3BFE-4C95-3C5E4017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88" y="2444400"/>
            <a:ext cx="8535140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7E6CB-7548-FBEF-BEE5-DAAB1A60E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929" y="3627127"/>
            <a:ext cx="7230483" cy="1182727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247537A-B81F-B2CE-5C30-FB8767FD5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390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A494A-EEE5-EB20-09EE-02EBAC1A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25" y="1734393"/>
            <a:ext cx="10120237" cy="3200677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FFC65FD-192F-2F7D-248F-1B066B107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42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86059-7D26-606F-ED4D-9EC241E6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69" y="1136713"/>
            <a:ext cx="5974598" cy="440169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B223B85-82C2-7659-2566-1268AB044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561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68B0B-A709-CB08-4260-A4EF3CE2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07" y="1750900"/>
            <a:ext cx="6615499" cy="4592749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62215C5-F07E-AAFA-7AB8-5DE435E3D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98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24584" y="410152"/>
            <a:ext cx="1074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Tìm câu ghép trong mỗi đoạn văn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91D0A-094A-0E0A-4AB6-E1C3D05769F1}"/>
              </a:ext>
            </a:extLst>
          </p:cNvPr>
          <p:cNvSpPr/>
          <p:nvPr/>
        </p:nvSpPr>
        <p:spPr>
          <a:xfrm>
            <a:off x="595423" y="1286540"/>
            <a:ext cx="10792047" cy="1892595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127D56-DEAF-1868-27B2-763A723F3CDB}"/>
              </a:ext>
            </a:extLst>
          </p:cNvPr>
          <p:cNvSpPr/>
          <p:nvPr/>
        </p:nvSpPr>
        <p:spPr>
          <a:xfrm>
            <a:off x="648585" y="3774558"/>
            <a:ext cx="10792047" cy="2381693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A51F1CC-A3EF-6535-F1F1-93C27038E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87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9EA282-C554-5A4B-97CF-28FFAD0CEDF1}"/>
              </a:ext>
            </a:extLst>
          </p:cNvPr>
          <p:cNvSpPr/>
          <p:nvPr/>
        </p:nvSpPr>
        <p:spPr>
          <a:xfrm>
            <a:off x="574158" y="531628"/>
            <a:ext cx="10792047" cy="2179674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69FA5D-E2B2-2E94-7ACF-93EB9D7E45DC}"/>
              </a:ext>
            </a:extLst>
          </p:cNvPr>
          <p:cNvCxnSpPr/>
          <p:nvPr/>
        </p:nvCxnSpPr>
        <p:spPr>
          <a:xfrm>
            <a:off x="1488558" y="1446028"/>
            <a:ext cx="70387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03914-A720-6CAD-59E3-92C2650E6FC9}"/>
              </a:ext>
            </a:extLst>
          </p:cNvPr>
          <p:cNvCxnSpPr>
            <a:cxnSpLocks/>
          </p:cNvCxnSpPr>
          <p:nvPr/>
        </p:nvCxnSpPr>
        <p:spPr>
          <a:xfrm>
            <a:off x="6305107" y="1807535"/>
            <a:ext cx="488034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FB8A7-99B2-A207-8ECF-E2F2577A690C}"/>
              </a:ext>
            </a:extLst>
          </p:cNvPr>
          <p:cNvCxnSpPr>
            <a:cxnSpLocks/>
          </p:cNvCxnSpPr>
          <p:nvPr/>
        </p:nvCxnSpPr>
        <p:spPr>
          <a:xfrm>
            <a:off x="797442" y="2211572"/>
            <a:ext cx="90270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15E9DE-A5C8-FAAD-0BE2-0DB5C1CEB673}"/>
              </a:ext>
            </a:extLst>
          </p:cNvPr>
          <p:cNvSpPr txBox="1"/>
          <p:nvPr/>
        </p:nvSpPr>
        <p:spPr>
          <a:xfrm>
            <a:off x="903768" y="3455582"/>
            <a:ext cx="1018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F599D-570A-F8D5-6C69-843543EF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6C76FBB-C719-5A32-877E-EBB50E751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47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62BA97-B1CC-2BFD-4542-281956F89177}"/>
              </a:ext>
            </a:extLst>
          </p:cNvPr>
          <p:cNvSpPr/>
          <p:nvPr/>
        </p:nvSpPr>
        <p:spPr>
          <a:xfrm>
            <a:off x="701747" y="552892"/>
            <a:ext cx="10792047" cy="2892057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E1576-7631-2D17-3A99-5FAF17E5C6E6}"/>
              </a:ext>
            </a:extLst>
          </p:cNvPr>
          <p:cNvCxnSpPr>
            <a:cxnSpLocks/>
          </p:cNvCxnSpPr>
          <p:nvPr/>
        </p:nvCxnSpPr>
        <p:spPr>
          <a:xfrm>
            <a:off x="8995144" y="893135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4E18D-637A-B584-4FD1-6F8693B2357A}"/>
              </a:ext>
            </a:extLst>
          </p:cNvPr>
          <p:cNvCxnSpPr>
            <a:cxnSpLocks/>
          </p:cNvCxnSpPr>
          <p:nvPr/>
        </p:nvCxnSpPr>
        <p:spPr>
          <a:xfrm>
            <a:off x="946298" y="1254642"/>
            <a:ext cx="102816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33AE8B-41A5-BEED-5EAC-AA9D8DDA612D}"/>
              </a:ext>
            </a:extLst>
          </p:cNvPr>
          <p:cNvCxnSpPr>
            <a:cxnSpLocks/>
          </p:cNvCxnSpPr>
          <p:nvPr/>
        </p:nvCxnSpPr>
        <p:spPr>
          <a:xfrm>
            <a:off x="893136" y="1626781"/>
            <a:ext cx="3211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04D9AF-B96B-BBD2-4342-E17643D603E1}"/>
              </a:ext>
            </a:extLst>
          </p:cNvPr>
          <p:cNvCxnSpPr>
            <a:cxnSpLocks/>
          </p:cNvCxnSpPr>
          <p:nvPr/>
        </p:nvCxnSpPr>
        <p:spPr>
          <a:xfrm>
            <a:off x="3817089" y="1988288"/>
            <a:ext cx="74321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254802-D536-0E38-6BC6-C342AB8D47E5}"/>
              </a:ext>
            </a:extLst>
          </p:cNvPr>
          <p:cNvCxnSpPr>
            <a:cxnSpLocks/>
          </p:cNvCxnSpPr>
          <p:nvPr/>
        </p:nvCxnSpPr>
        <p:spPr>
          <a:xfrm>
            <a:off x="925033" y="2349795"/>
            <a:ext cx="186069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AF975A-9802-5EB2-DA78-FE4985F69063}"/>
              </a:ext>
            </a:extLst>
          </p:cNvPr>
          <p:cNvCxnSpPr>
            <a:cxnSpLocks/>
          </p:cNvCxnSpPr>
          <p:nvPr/>
        </p:nvCxnSpPr>
        <p:spPr>
          <a:xfrm>
            <a:off x="10685721" y="2339162"/>
            <a:ext cx="66985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27FEDB-283D-3344-70CD-F19F9D10BDB6}"/>
              </a:ext>
            </a:extLst>
          </p:cNvPr>
          <p:cNvCxnSpPr>
            <a:cxnSpLocks/>
          </p:cNvCxnSpPr>
          <p:nvPr/>
        </p:nvCxnSpPr>
        <p:spPr>
          <a:xfrm>
            <a:off x="871870" y="2721934"/>
            <a:ext cx="103986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088515-6A6F-B7F3-7CDA-E95D546C3FAD}"/>
              </a:ext>
            </a:extLst>
          </p:cNvPr>
          <p:cNvCxnSpPr>
            <a:cxnSpLocks/>
          </p:cNvCxnSpPr>
          <p:nvPr/>
        </p:nvCxnSpPr>
        <p:spPr>
          <a:xfrm>
            <a:off x="946298" y="3125971"/>
            <a:ext cx="116958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83F43F-D5FA-E2AD-E18A-4ED0BCE6496E}"/>
              </a:ext>
            </a:extLst>
          </p:cNvPr>
          <p:cNvSpPr txBox="1"/>
          <p:nvPr/>
        </p:nvSpPr>
        <p:spPr>
          <a:xfrm>
            <a:off x="914400" y="3583173"/>
            <a:ext cx="10185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 đầu sóng ngọn gió có bao nhiêu điều đặc biệt/ thì các em cũng có bấy nhiêu trải nghiệm thú vị.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D49C04C-6392-B1ED-AB26-6BB5E270D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37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03318" y="560834"/>
            <a:ext cx="1087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u="none" strike="noStrike" baseline="0" dirty="0">
                <a:solidFill>
                  <a:srgbClr val="0070C0"/>
                </a:solidFill>
                <a:latin typeface="Arial-Rounded-Bold"/>
              </a:rPr>
              <a:t>2. </a:t>
            </a:r>
            <a:r>
              <a:rPr lang="vi-VN" sz="3200" b="1" i="0" u="none" strike="noStrike" baseline="0" dirty="0">
                <a:solidFill>
                  <a:srgbClr val="0070C0"/>
                </a:solidFill>
                <a:latin typeface="Arial-Rounded-Bold"/>
              </a:rPr>
              <a:t>Xếp các câu ghép tìm được ở bài tập 1 vào nhóm thích hợp.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ECE9C-3B62-ADC4-5915-850C1993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6" y="2040675"/>
            <a:ext cx="10618017" cy="1659455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F451132-D3B9-4E65-5577-9ED91ECE8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041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4013B-6A8B-F31E-CA2B-2EDA8F9846B0}"/>
              </a:ext>
            </a:extLst>
          </p:cNvPr>
          <p:cNvSpPr txBox="1"/>
          <p:nvPr/>
        </p:nvSpPr>
        <p:spPr>
          <a:xfrm>
            <a:off x="3019646" y="616688"/>
            <a:ext cx="64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64724"/>
              </p:ext>
            </p:extLst>
          </p:nvPr>
        </p:nvGraphicFramePr>
        <p:xfrm>
          <a:off x="958111" y="1602168"/>
          <a:ext cx="10535684" cy="379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46F5C56-813E-4375-9649-8AC11F62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65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71225"/>
              </p:ext>
            </p:extLst>
          </p:nvPr>
        </p:nvGraphicFramePr>
        <p:xfrm>
          <a:off x="958111" y="1137684"/>
          <a:ext cx="10535684" cy="493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B810AA-FF48-1169-3B4A-CF6AD2F5604F}"/>
              </a:ext>
            </a:extLst>
          </p:cNvPr>
          <p:cNvSpPr txBox="1"/>
          <p:nvPr/>
        </p:nvSpPr>
        <p:spPr>
          <a:xfrm>
            <a:off x="4742121" y="1360967"/>
            <a:ext cx="664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2789F-E1A7-D8A4-661E-5487240C0ED5}"/>
              </a:ext>
            </a:extLst>
          </p:cNvPr>
          <p:cNvSpPr txBox="1"/>
          <p:nvPr/>
        </p:nvSpPr>
        <p:spPr>
          <a:xfrm>
            <a:off x="4720856" y="2966483"/>
            <a:ext cx="6645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7B85F-A816-6E44-510B-2FD84199D7CA}"/>
              </a:ext>
            </a:extLst>
          </p:cNvPr>
          <p:cNvSpPr txBox="1"/>
          <p:nvPr/>
        </p:nvSpPr>
        <p:spPr>
          <a:xfrm>
            <a:off x="4657061" y="4614530"/>
            <a:ext cx="664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biệt/ thì các em cũng có bấy nhiêu trải nghiệm thú vị.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D58EDE3-0A2B-241A-8A3F-0433B2725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580" y="0"/>
            <a:ext cx="1664602" cy="172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24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289</TotalTime>
  <Words>1014</Words>
  <Application>Microsoft Office PowerPoint</Application>
  <PresentationFormat>Widescreen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Arial-Rounded-Bold</vt:lpstr>
      <vt:lpstr>Calibri</vt:lpstr>
      <vt:lpstr>Cambria</vt:lpstr>
      <vt:lpstr>Tahoma</vt:lpstr>
      <vt:lpstr>Office Theme</vt:lpstr>
      <vt:lpstr>1_Custom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13</cp:revision>
  <dcterms:created xsi:type="dcterms:W3CDTF">2023-12-26T14:33:02Z</dcterms:created>
  <dcterms:modified xsi:type="dcterms:W3CDTF">2026-04-13T07:48:52Z</dcterms:modified>
  <cp:category>9Slide.vn</cp:category>
</cp:coreProperties>
</file>