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Lst>
  <p:notesMasterIdLst>
    <p:notesMasterId r:id="rId19"/>
  </p:notesMasterIdLst>
  <p:sldIdLst>
    <p:sldId id="321" r:id="rId2"/>
    <p:sldId id="436" r:id="rId3"/>
    <p:sldId id="319" r:id="rId4"/>
    <p:sldId id="259" r:id="rId5"/>
    <p:sldId id="269" r:id="rId6"/>
    <p:sldId id="331" r:id="rId7"/>
    <p:sldId id="439" r:id="rId8"/>
    <p:sldId id="437" r:id="rId9"/>
    <p:sldId id="440" r:id="rId10"/>
    <p:sldId id="438" r:id="rId11"/>
    <p:sldId id="441" r:id="rId12"/>
    <p:sldId id="442" r:id="rId13"/>
    <p:sldId id="300" r:id="rId14"/>
    <p:sldId id="445" r:id="rId15"/>
    <p:sldId id="342" r:id="rId16"/>
    <p:sldId id="446" r:id="rId17"/>
    <p:sldId id="30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ED780F"/>
    <a:srgbClr val="E6E6E6"/>
    <a:srgbClr val="D2E2E2"/>
    <a:srgbClr val="C4E7CF"/>
    <a:srgbClr val="FFFFCC"/>
    <a:srgbClr val="FFCCFF"/>
    <a:srgbClr val="00FF00"/>
    <a:srgbClr val="FEEA7D"/>
    <a:srgbClr val="FFFC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3447" autoAdjust="0"/>
  </p:normalViewPr>
  <p:slideViewPr>
    <p:cSldViewPr snapToGrid="0">
      <p:cViewPr varScale="1">
        <p:scale>
          <a:sx n="65" d="100"/>
          <a:sy n="65" d="100"/>
        </p:scale>
        <p:origin x="86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30D5AC-C6A6-4A42-8D79-A0AB3AEF64E2}" type="datetimeFigureOut">
              <a:rPr lang="en-US" smtClean="0"/>
              <a:t>3/22/2026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180C20-9FDB-4683-AAD3-AAC434289CD4}" type="slidenum">
              <a:rPr lang="en-US" smtClean="0"/>
              <a:t>‹#›</a:t>
            </a:fld>
            <a:endParaRPr lang="en-US"/>
          </a:p>
        </p:txBody>
      </p:sp>
    </p:spTree>
    <p:extLst>
      <p:ext uri="{BB962C8B-B14F-4D97-AF65-F5344CB8AC3E}">
        <p14:creationId xmlns:p14="http://schemas.microsoft.com/office/powerpoint/2010/main" val="1079860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err="1">
                <a:effectLst/>
                <a:latin typeface="Times New Roman" panose="02020603050405020304" pitchFamily="18" charset="0"/>
                <a:ea typeface="Aptos" panose="020B0004020202020204" pitchFamily="34" charset="0"/>
              </a:rPr>
              <a:t>Mũi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Cà</a:t>
            </a:r>
            <a:r>
              <a:rPr lang="en-US" sz="1800" kern="0" dirty="0">
                <a:effectLst/>
                <a:latin typeface="Times New Roman" panose="02020603050405020304" pitchFamily="18" charset="0"/>
                <a:ea typeface="Aptos" panose="020B0004020202020204" pitchFamily="34" charset="0"/>
              </a:rPr>
              <a:t> Mau </a:t>
            </a:r>
            <a:r>
              <a:rPr lang="en-US" sz="1800" kern="0" dirty="0" err="1">
                <a:effectLst/>
                <a:latin typeface="Times New Roman" panose="02020603050405020304" pitchFamily="18" charset="0"/>
                <a:ea typeface="Aptos" panose="020B0004020202020204" pitchFamily="34" charset="0"/>
              </a:rPr>
              <a:t>là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mảnh</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nhô</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ra</a:t>
            </a:r>
            <a:r>
              <a:rPr lang="en-US" sz="1800" kern="0" dirty="0">
                <a:effectLst/>
                <a:latin typeface="Times New Roman" panose="02020603050405020304" pitchFamily="18" charset="0"/>
                <a:ea typeface="Aptos" panose="020B0004020202020204" pitchFamily="34" charset="0"/>
              </a:rPr>
              <a:t> ở </a:t>
            </a:r>
            <a:r>
              <a:rPr lang="en-US" sz="1800" kern="0" dirty="0" err="1">
                <a:effectLst/>
                <a:latin typeface="Times New Roman" panose="02020603050405020304" pitchFamily="18" charset="0"/>
                <a:ea typeface="Aptos" panose="020B0004020202020204" pitchFamily="34" charset="0"/>
              </a:rPr>
              <a:t>điểm</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tận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cùng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phía</a:t>
            </a:r>
            <a:r>
              <a:rPr lang="en-US" sz="1800" kern="0" dirty="0">
                <a:effectLst/>
                <a:latin typeface="Times New Roman" panose="02020603050405020304" pitchFamily="18" charset="0"/>
                <a:ea typeface="Aptos" panose="020B0004020202020204" pitchFamily="34" charset="0"/>
              </a:rPr>
              <a:t> Nam </a:t>
            </a:r>
            <a:r>
              <a:rPr lang="en-US" sz="1800" kern="0" dirty="0" err="1">
                <a:effectLst/>
                <a:latin typeface="Times New Roman" panose="02020603050405020304" pitchFamily="18" charset="0"/>
                <a:ea typeface="Aptos" panose="020B0004020202020204" pitchFamily="34" charset="0"/>
              </a:rPr>
              <a:t>của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Tổ</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quốc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Việt</a:t>
            </a:r>
            <a:r>
              <a:rPr lang="en-US" sz="1800" kern="0" dirty="0">
                <a:effectLst/>
                <a:latin typeface="Times New Roman" panose="02020603050405020304" pitchFamily="18" charset="0"/>
                <a:ea typeface="Aptos" panose="020B0004020202020204" pitchFamily="34" charset="0"/>
              </a:rPr>
              <a:t> Nam, </a:t>
            </a:r>
            <a:r>
              <a:rPr lang="en-US" sz="1800" kern="0" dirty="0" err="1">
                <a:effectLst/>
                <a:latin typeface="Times New Roman" panose="02020603050405020304" pitchFamily="18" charset="0"/>
                <a:ea typeface="Aptos" panose="020B0004020202020204" pitchFamily="34" charset="0"/>
              </a:rPr>
              <a:t>thuộc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địa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phận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xóm</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Mũi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xã</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Mũi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huyện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Ngọc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Hiển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tỉnh</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Cà</a:t>
            </a:r>
            <a:r>
              <a:rPr lang="en-US" sz="1800" kern="0" dirty="0">
                <a:effectLst/>
                <a:latin typeface="Times New Roman" panose="02020603050405020304" pitchFamily="18" charset="0"/>
                <a:ea typeface="Aptos" panose="020B0004020202020204" pitchFamily="34" charset="0"/>
              </a:rPr>
              <a:t> Mau; </a:t>
            </a:r>
            <a:r>
              <a:rPr lang="en-US" sz="1800" kern="0" dirty="0" err="1">
                <a:effectLst/>
                <a:latin typeface="Times New Roman" panose="02020603050405020304" pitchFamily="18" charset="0"/>
                <a:ea typeface="Aptos" panose="020B0004020202020204" pitchFamily="34" charset="0"/>
              </a:rPr>
              <a:t>Mũi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Cà</a:t>
            </a:r>
            <a:r>
              <a:rPr lang="en-US" sz="1800" kern="0" dirty="0">
                <a:effectLst/>
                <a:latin typeface="Times New Roman" panose="02020603050405020304" pitchFamily="18" charset="0"/>
                <a:ea typeface="Aptos" panose="020B0004020202020204" pitchFamily="34" charset="0"/>
              </a:rPr>
              <a:t> Mau </a:t>
            </a:r>
            <a:r>
              <a:rPr lang="en-US" sz="1800" kern="0" dirty="0" err="1">
                <a:effectLst/>
                <a:latin typeface="Times New Roman" panose="02020603050405020304" pitchFamily="18" charset="0"/>
                <a:ea typeface="Aptos" panose="020B0004020202020204" pitchFamily="34" charset="0"/>
              </a:rPr>
              <a:t>có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rất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nhiều</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cây</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mắm</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cây</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đước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Mũi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Cà</a:t>
            </a:r>
            <a:r>
              <a:rPr lang="en-US" sz="1800" kern="0" dirty="0">
                <a:effectLst/>
                <a:latin typeface="Times New Roman" panose="02020603050405020304" pitchFamily="18" charset="0"/>
                <a:ea typeface="Aptos" panose="020B0004020202020204" pitchFamily="34" charset="0"/>
              </a:rPr>
              <a:t> Mau </a:t>
            </a:r>
            <a:r>
              <a:rPr lang="en-US" sz="1800" kern="0" dirty="0" err="1">
                <a:effectLst/>
                <a:latin typeface="Times New Roman" panose="02020603050405020304" pitchFamily="18" charset="0"/>
                <a:ea typeface="Aptos" panose="020B0004020202020204" pitchFamily="34" charset="0"/>
              </a:rPr>
              <a:t>vừa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rừng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vừa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biển</a:t>
            </a:r>
            <a:r>
              <a:rPr lang="en-US" sz="1800" kern="0" dirty="0">
                <a:effectLst/>
                <a:latin typeface="Times New Roman" panose="02020603050405020304" pitchFamily="18" charset="0"/>
                <a:ea typeface="Aptos" panose="020B0004020202020204" pitchFamily="34" charset="0"/>
              </a:rPr>
              <a:t>...</a:t>
            </a:r>
            <a:endParaRPr lang="en-US" dirty="0"/>
          </a:p>
        </p:txBody>
      </p:sp>
      <p:sp>
        <p:nvSpPr>
          <p:cNvPr id="4" name="Slide Number Placeholder 3"/>
          <p:cNvSpPr>
            <a:spLocks noGrp="1"/>
          </p:cNvSpPr>
          <p:nvPr>
            <p:ph type="sldNum" sz="quarter" idx="5"/>
          </p:nvPr>
        </p:nvSpPr>
        <p:spPr/>
        <p:txBody>
          <a:bodyPr/>
          <a:lstStyle/>
          <a:p>
            <a:fld id="{4E180C20-9FDB-4683-AAD3-AAC434289CD4}" type="slidenum">
              <a:rPr lang="en-US" smtClean="0"/>
              <a:t>3</a:t>
            </a:fld>
            <a:endParaRPr lang="en-US"/>
          </a:p>
        </p:txBody>
      </p:sp>
    </p:spTree>
    <p:extLst>
      <p:ext uri="{BB962C8B-B14F-4D97-AF65-F5344CB8AC3E}">
        <p14:creationId xmlns:p14="http://schemas.microsoft.com/office/powerpoint/2010/main" val="3895847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4003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1747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868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2062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1229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8630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746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73024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3186369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00632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9520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39079053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2725997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60289314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8512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40754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06509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56619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97772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46099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14802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33464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round pink label with white text and a black background&#10;&#10;Description automatically generated">
            <a:extLst>
              <a:ext uri="{FF2B5EF4-FFF2-40B4-BE49-F238E27FC236}">
                <a16:creationId xmlns:a16="http://schemas.microsoft.com/office/drawing/2014/main" id="{DDAD2DE8-EFA1-04B7-AF11-263F775D1B6E}"/>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905001" y="153525"/>
            <a:ext cx="1605701" cy="1605701"/>
          </a:xfrm>
          <a:prstGeom prst="rect">
            <a:avLst/>
          </a:prstGeom>
        </p:spPr>
      </p:pic>
    </p:spTree>
    <p:extLst>
      <p:ext uri="{BB962C8B-B14F-4D97-AF65-F5344CB8AC3E}">
        <p14:creationId xmlns:p14="http://schemas.microsoft.com/office/powerpoint/2010/main" val="415461591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02" r:id="rId13"/>
    <p:sldLayoutId id="2147483708"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jp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8.sv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29.png"/><Relationship Id="rId5" Type="http://schemas.microsoft.com/office/2007/relationships/hdphoto" Target="../media/hdphoto6.wdp"/><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png"/><Relationship Id="rId1" Type="http://schemas.openxmlformats.org/officeDocument/2006/relationships/slideLayout" Target="../slideLayouts/slideLayout12.xml"/><Relationship Id="rId5" Type="http://schemas.openxmlformats.org/officeDocument/2006/relationships/image" Target="../media/image32.png"/><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png"/><Relationship Id="rId3" Type="http://schemas.openxmlformats.org/officeDocument/2006/relationships/image" Target="../media/image14.jpg"/><Relationship Id="rId7" Type="http://schemas.microsoft.com/office/2007/relationships/hdphoto" Target="../media/hdphoto3.wdp"/><Relationship Id="rId12"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7.png"/><Relationship Id="rId11" Type="http://schemas.microsoft.com/office/2007/relationships/hdphoto" Target="../media/hdphoto5.wdp"/><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png"/><Relationship Id="rId9" Type="http://schemas.microsoft.com/office/2007/relationships/hdphoto" Target="../media/hdphoto4.wdp"/><Relationship Id="rId1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jpg"/></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4244" y="438905"/>
            <a:ext cx="1162373" cy="1137672"/>
          </a:xfrm>
          <a:prstGeom prst="rect">
            <a:avLst/>
          </a:prstGeom>
        </p:spPr>
      </p:pic>
      <p:pic>
        <p:nvPicPr>
          <p:cNvPr id="7" name="Picture 6">
            <a:extLst>
              <a:ext uri="{FF2B5EF4-FFF2-40B4-BE49-F238E27FC236}">
                <a16:creationId xmlns:a16="http://schemas.microsoft.com/office/drawing/2014/main" id="{DBE8F834-197E-90ED-CBE7-D09C3822200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30292" y1="34611" x2="41606" y2="41796"/>
                        <a14:foregroundMark x1="42701" y1="37365" x2="48540" y2="43832"/>
                        <a14:foregroundMark x1="18066" y1="93174" x2="26095" y2="96647"/>
                        <a14:foregroundMark x1="31934" y1="30180" x2="31387" y2="41078"/>
                        <a14:foregroundMark x1="23540" y1="37246" x2="38504" y2="36287"/>
                        <a14:foregroundMark x1="90876" y1="77964" x2="86496" y2="81796"/>
                        <a14:foregroundMark x1="96898" y1="77844" x2="83394" y2="85389"/>
                        <a14:foregroundMark x1="14234" y1="91377" x2="27920" y2="99162"/>
                      </a14:backgroundRemoval>
                    </a14:imgEffect>
                  </a14:imgLayer>
                </a14:imgProps>
              </a:ext>
              <a:ext uri="{28A0092B-C50C-407E-A947-70E740481C1C}">
                <a14:useLocalDpi xmlns:a14="http://schemas.microsoft.com/office/drawing/2010/main" val="0"/>
              </a:ext>
            </a:extLst>
          </a:blip>
          <a:srcRect/>
          <a:stretch>
            <a:fillRect/>
          </a:stretch>
        </p:blipFill>
        <p:spPr bwMode="auto">
          <a:xfrm>
            <a:off x="8851899" y="1667715"/>
            <a:ext cx="3340101" cy="50896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AD02C84-2BCA-3BC2-974B-54ECC1FABEE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553911" y="1947219"/>
            <a:ext cx="3321506" cy="50846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2E02C41-24E1-8817-926F-175178DAFA4E}"/>
              </a:ext>
            </a:extLst>
          </p:cNvPr>
          <p:cNvPicPr>
            <a:picLocks noChangeAspect="1"/>
          </p:cNvPicPr>
          <p:nvPr/>
        </p:nvPicPr>
        <p:blipFill>
          <a:blip r:embed="rId9"/>
          <a:stretch>
            <a:fillRect/>
          </a:stretch>
        </p:blipFill>
        <p:spPr>
          <a:xfrm>
            <a:off x="1829149" y="304799"/>
            <a:ext cx="8083997" cy="1968019"/>
          </a:xfrm>
          <a:prstGeom prst="rect">
            <a:avLst/>
          </a:prstGeom>
        </p:spPr>
      </p:pic>
    </p:spTree>
    <p:extLst>
      <p:ext uri="{BB962C8B-B14F-4D97-AF65-F5344CB8AC3E}">
        <p14:creationId xmlns:p14="http://schemas.microsoft.com/office/powerpoint/2010/main" val="4009571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69610"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0DE8C345-75C6-DCAE-92F0-6BB14716463B}"/>
              </a:ext>
            </a:extLst>
          </p:cNvPr>
          <p:cNvPicPr>
            <a:picLocks noChangeAspect="1"/>
          </p:cNvPicPr>
          <p:nvPr/>
        </p:nvPicPr>
        <p:blipFill>
          <a:blip r:embed="rId5"/>
          <a:stretch>
            <a:fillRect/>
          </a:stretch>
        </p:blipFill>
        <p:spPr>
          <a:xfrm>
            <a:off x="1959827" y="-6438"/>
            <a:ext cx="9925148" cy="1268078"/>
          </a:xfrm>
          <a:prstGeom prst="rect">
            <a:avLst/>
          </a:prstGeom>
        </p:spPr>
      </p:pic>
      <p:sp>
        <p:nvSpPr>
          <p:cNvPr id="2" name="Rectangle: Rounded Corners 1">
            <a:extLst>
              <a:ext uri="{FF2B5EF4-FFF2-40B4-BE49-F238E27FC236}">
                <a16:creationId xmlns:a16="http://schemas.microsoft.com/office/drawing/2014/main" id="{C7D04148-AF61-581F-469E-B00D03771CC4}"/>
              </a:ext>
            </a:extLst>
          </p:cNvPr>
          <p:cNvSpPr/>
          <p:nvPr/>
        </p:nvSpPr>
        <p:spPr>
          <a:xfrm>
            <a:off x="5018314" y="1884854"/>
            <a:ext cx="2133600"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3B5CEC55-35AD-6101-AD62-7398A3FBC131}"/>
              </a:ext>
            </a:extLst>
          </p:cNvPr>
          <p:cNvSpPr txBox="1"/>
          <p:nvPr/>
        </p:nvSpPr>
        <p:spPr>
          <a:xfrm>
            <a:off x="5399314" y="1879553"/>
            <a:ext cx="191588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ea typeface="+mn-ea"/>
                <a:cs typeface="+mn-cs"/>
              </a:rPr>
              <a:t>Mắm</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0E43518D-5748-6C28-51AA-553D00B3A0F6}"/>
              </a:ext>
            </a:extLst>
          </p:cNvPr>
          <p:cNvSpPr txBox="1"/>
          <p:nvPr/>
        </p:nvSpPr>
        <p:spPr>
          <a:xfrm>
            <a:off x="849087" y="3013340"/>
            <a:ext cx="10657113" cy="2308324"/>
          </a:xfrm>
          <a:prstGeom prst="rect">
            <a:avLst/>
          </a:prstGeom>
          <a:noFill/>
        </p:spPr>
        <p:txBody>
          <a:bodyPr wrap="square" rtlCol="0">
            <a:spAutoFit/>
          </a:bodyPr>
          <a:lstStyle/>
          <a:p>
            <a:pPr lvl="0" algn="just">
              <a:defRPr/>
            </a:pPr>
            <a:r>
              <a:rPr lang="en-US" sz="4800" b="1" dirty="0">
                <a:solidFill>
                  <a:srgbClr val="0070C0"/>
                </a:solidFill>
                <a:latin typeface="Calibri"/>
              </a:rPr>
              <a:t>C</a:t>
            </a:r>
            <a:r>
              <a:rPr lang="vi-VN" sz="4800" b="1" dirty="0">
                <a:solidFill>
                  <a:srgbClr val="0070C0"/>
                </a:solidFill>
                <a:latin typeface="Calibri"/>
              </a:rPr>
              <a:t>ây mọc ở vùng đầm lầy ven biển, rễ trồi lên khỏi mặt bùn; thường được trồng để bảo vệ đê ngăn nước mặn.</a:t>
            </a:r>
          </a:p>
        </p:txBody>
      </p:sp>
    </p:spTree>
    <p:extLst>
      <p:ext uri="{BB962C8B-B14F-4D97-AF65-F5344CB8AC3E}">
        <p14:creationId xmlns:p14="http://schemas.microsoft.com/office/powerpoint/2010/main" val="270523663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decel="42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par>
                                <p:cTn id="13" presetID="2"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hi Mắm – Wikipedia tiếng Việt">
            <a:extLst>
              <a:ext uri="{FF2B5EF4-FFF2-40B4-BE49-F238E27FC236}">
                <a16:creationId xmlns:a16="http://schemas.microsoft.com/office/drawing/2014/main" id="{593958CC-785A-2E80-3A2A-C2EA0FC8EF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232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69610"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0DE8C345-75C6-DCAE-92F0-6BB14716463B}"/>
              </a:ext>
            </a:extLst>
          </p:cNvPr>
          <p:cNvPicPr>
            <a:picLocks noChangeAspect="1"/>
          </p:cNvPicPr>
          <p:nvPr/>
        </p:nvPicPr>
        <p:blipFill>
          <a:blip r:embed="rId5"/>
          <a:stretch>
            <a:fillRect/>
          </a:stretch>
        </p:blipFill>
        <p:spPr>
          <a:xfrm>
            <a:off x="1959827" y="-6438"/>
            <a:ext cx="9925148" cy="1268078"/>
          </a:xfrm>
          <a:prstGeom prst="rect">
            <a:avLst/>
          </a:prstGeom>
        </p:spPr>
      </p:pic>
      <p:sp>
        <p:nvSpPr>
          <p:cNvPr id="2" name="Rectangle: Rounded Corners 1">
            <a:extLst>
              <a:ext uri="{FF2B5EF4-FFF2-40B4-BE49-F238E27FC236}">
                <a16:creationId xmlns:a16="http://schemas.microsoft.com/office/drawing/2014/main" id="{C7D04148-AF61-581F-469E-B00D03771CC4}"/>
              </a:ext>
            </a:extLst>
          </p:cNvPr>
          <p:cNvSpPr/>
          <p:nvPr/>
        </p:nvSpPr>
        <p:spPr>
          <a:xfrm>
            <a:off x="4561113" y="1884854"/>
            <a:ext cx="2928257"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3B5CEC55-35AD-6101-AD62-7398A3FBC131}"/>
              </a:ext>
            </a:extLst>
          </p:cNvPr>
          <p:cNvSpPr txBox="1"/>
          <p:nvPr/>
        </p:nvSpPr>
        <p:spPr>
          <a:xfrm>
            <a:off x="4996543" y="1879553"/>
            <a:ext cx="231865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ea typeface="+mn-ea"/>
                <a:cs typeface="+mn-cs"/>
              </a:rPr>
              <a:t>Năm</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Căn</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0E43518D-5748-6C28-51AA-553D00B3A0F6}"/>
              </a:ext>
            </a:extLst>
          </p:cNvPr>
          <p:cNvSpPr txBox="1"/>
          <p:nvPr/>
        </p:nvSpPr>
        <p:spPr>
          <a:xfrm>
            <a:off x="805544" y="3002454"/>
            <a:ext cx="10657113" cy="830997"/>
          </a:xfrm>
          <a:prstGeom prst="rect">
            <a:avLst/>
          </a:prstGeom>
          <a:noFill/>
        </p:spPr>
        <p:txBody>
          <a:bodyPr wrap="square" rtlCol="0">
            <a:spAutoFit/>
          </a:bodyPr>
          <a:lstStyle/>
          <a:p>
            <a:pPr lvl="0" algn="ctr">
              <a:defRPr/>
            </a:pPr>
            <a:r>
              <a:rPr lang="en-US" sz="4800" b="1" dirty="0" err="1">
                <a:solidFill>
                  <a:srgbClr val="0070C0"/>
                </a:solidFill>
              </a:rPr>
              <a:t>Một</a:t>
            </a:r>
            <a:r>
              <a:rPr lang="en-US" sz="4800" b="1" dirty="0">
                <a:solidFill>
                  <a:srgbClr val="0070C0"/>
                </a:solidFill>
              </a:rPr>
              <a:t> </a:t>
            </a:r>
            <a:r>
              <a:rPr lang="en-US" sz="4800" b="1" dirty="0" err="1">
                <a:solidFill>
                  <a:srgbClr val="0070C0"/>
                </a:solidFill>
              </a:rPr>
              <a:t>huyện</a:t>
            </a:r>
            <a:r>
              <a:rPr lang="en-US" sz="4800" b="1" dirty="0">
                <a:solidFill>
                  <a:srgbClr val="0070C0"/>
                </a:solidFill>
              </a:rPr>
              <a:t> </a:t>
            </a:r>
            <a:r>
              <a:rPr lang="en-US" sz="4800" b="1" dirty="0" err="1">
                <a:solidFill>
                  <a:srgbClr val="0070C0"/>
                </a:solidFill>
              </a:rPr>
              <a:t>thuộc</a:t>
            </a:r>
            <a:r>
              <a:rPr lang="en-US" sz="4800" b="1" dirty="0">
                <a:solidFill>
                  <a:srgbClr val="0070C0"/>
                </a:solidFill>
              </a:rPr>
              <a:t> </a:t>
            </a:r>
            <a:r>
              <a:rPr lang="en-US" sz="4800" b="1" dirty="0" err="1">
                <a:solidFill>
                  <a:srgbClr val="0070C0"/>
                </a:solidFill>
              </a:rPr>
              <a:t>tỉnh</a:t>
            </a:r>
            <a:r>
              <a:rPr lang="en-US" sz="4800" b="1" dirty="0">
                <a:solidFill>
                  <a:srgbClr val="0070C0"/>
                </a:solidFill>
              </a:rPr>
              <a:t> </a:t>
            </a:r>
            <a:r>
              <a:rPr lang="en-US" sz="4800" b="1" dirty="0" err="1">
                <a:solidFill>
                  <a:srgbClr val="0070C0"/>
                </a:solidFill>
              </a:rPr>
              <a:t>Cà</a:t>
            </a:r>
            <a:r>
              <a:rPr lang="en-US" sz="4800" b="1" dirty="0">
                <a:solidFill>
                  <a:srgbClr val="0070C0"/>
                </a:solidFill>
              </a:rPr>
              <a:t> Mau.</a:t>
            </a:r>
            <a:endParaRPr kumimoji="0" lang="vi-VN" sz="4800" b="1" i="0" u="none" strike="noStrike" kern="1200" cap="none" spc="0" normalizeH="0" baseline="0" noProof="0" dirty="0">
              <a:ln>
                <a:noFill/>
              </a:ln>
              <a:solidFill>
                <a:srgbClr val="0070C0"/>
              </a:solidFill>
              <a:effectLst/>
              <a:uLnTx/>
              <a:uFillTx/>
              <a:latin typeface="Calibri"/>
              <a:ea typeface="+mn-ea"/>
              <a:cs typeface="+mn-cs"/>
            </a:endParaRPr>
          </a:p>
        </p:txBody>
      </p:sp>
    </p:spTree>
    <p:extLst>
      <p:ext uri="{BB962C8B-B14F-4D97-AF65-F5344CB8AC3E}">
        <p14:creationId xmlns:p14="http://schemas.microsoft.com/office/powerpoint/2010/main" val="340147375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decel="42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par>
                                <p:cTn id="13" presetID="2"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F9E572-8AF7-CD71-A974-72229560D465}"/>
              </a:ext>
            </a:extLst>
          </p:cNvPr>
          <p:cNvSpPr txBox="1"/>
          <p:nvPr/>
        </p:nvSpPr>
        <p:spPr>
          <a:xfrm>
            <a:off x="984679" y="740418"/>
            <a:ext cx="11109330" cy="1015663"/>
          </a:xfrm>
          <a:prstGeom prst="rect">
            <a:avLst/>
          </a:prstGeom>
          <a:noFill/>
        </p:spPr>
        <p:txBody>
          <a:bodyPr wrap="square" rtlCol="0">
            <a:spAutoFit/>
          </a:bodyPr>
          <a:lstStyle/>
          <a:p>
            <a:r>
              <a:rPr lang="en-US" sz="6000" b="1">
                <a:solidFill>
                  <a:srgbClr val="002060"/>
                </a:solidFill>
              </a:rPr>
              <a:t>Nội dung chính của bài đọc là gì?</a:t>
            </a:r>
          </a:p>
        </p:txBody>
      </p:sp>
      <p:cxnSp>
        <p:nvCxnSpPr>
          <p:cNvPr id="8" name="Straight Connector 7">
            <a:extLst>
              <a:ext uri="{FF2B5EF4-FFF2-40B4-BE49-F238E27FC236}">
                <a16:creationId xmlns:a16="http://schemas.microsoft.com/office/drawing/2014/main" id="{031B78E0-256C-FBB8-13CB-44C753C384DA}"/>
              </a:ext>
            </a:extLst>
          </p:cNvPr>
          <p:cNvCxnSpPr>
            <a:cxnSpLocks/>
          </p:cNvCxnSpPr>
          <p:nvPr/>
        </p:nvCxnSpPr>
        <p:spPr>
          <a:xfrm flipV="1">
            <a:off x="1214325" y="1745182"/>
            <a:ext cx="9870770" cy="3165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D6FA3DD5-8840-5F23-D0C1-94DEF001883B}"/>
              </a:ext>
            </a:extLst>
          </p:cNvPr>
          <p:cNvSpPr/>
          <p:nvPr/>
        </p:nvSpPr>
        <p:spPr>
          <a:xfrm>
            <a:off x="1600714" y="2916052"/>
            <a:ext cx="8580235" cy="2667560"/>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1D2483E-15BB-2ACB-2313-36D3FC9F5745}"/>
              </a:ext>
            </a:extLst>
          </p:cNvPr>
          <p:cNvSpPr txBox="1"/>
          <p:nvPr/>
        </p:nvSpPr>
        <p:spPr>
          <a:xfrm>
            <a:off x="1880564" y="3278752"/>
            <a:ext cx="8020537" cy="1754326"/>
          </a:xfrm>
          <a:prstGeom prst="rect">
            <a:avLst/>
          </a:prstGeom>
          <a:noFill/>
        </p:spPr>
        <p:txBody>
          <a:bodyPr wrap="square" rtlCol="0">
            <a:spAutoFit/>
          </a:bodyPr>
          <a:lstStyle/>
          <a:p>
            <a:pPr algn="just"/>
            <a:r>
              <a:rPr lang="en-US" sz="3600" dirty="0" err="1">
                <a:solidFill>
                  <a:srgbClr val="FF0066"/>
                </a:solidFill>
                <a:latin typeface="Cambria" panose="02040503050406030204" pitchFamily="18" charset="0"/>
                <a:ea typeface="Cambria" panose="02040503050406030204" pitchFamily="18" charset="0"/>
              </a:rPr>
              <a:t>Bài</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thơ</a:t>
            </a:r>
            <a:r>
              <a:rPr lang="en-US" sz="3600" dirty="0">
                <a:solidFill>
                  <a:srgbClr val="FF0066"/>
                </a:solidFill>
                <a:latin typeface="Cambria" panose="02040503050406030204" pitchFamily="18" charset="0"/>
                <a:ea typeface="Cambria" panose="02040503050406030204" pitchFamily="18" charset="0"/>
              </a:rPr>
              <a:t> c</a:t>
            </a:r>
            <a:r>
              <a:rPr lang="vi-VN" sz="3600" dirty="0">
                <a:solidFill>
                  <a:srgbClr val="FF0066"/>
                </a:solidFill>
                <a:latin typeface="Cambria" panose="02040503050406030204" pitchFamily="18" charset="0"/>
                <a:ea typeface="Cambria" panose="02040503050406030204" pitchFamily="18" charset="0"/>
              </a:rPr>
              <a:t>a ngợi vẻ đẹp thiên nhiên (cây cối, đất, trời, rừng, biển...) của Đất Mũi, một vùng đất ở cực Nam của đất nước</a:t>
            </a:r>
            <a:endParaRPr lang="en-US" sz="3600" dirty="0">
              <a:solidFill>
                <a:srgbClr val="FF0066"/>
              </a:solidFill>
              <a:latin typeface="Cambria" panose="02040503050406030204" pitchFamily="18" charset="0"/>
              <a:ea typeface="Cambria" panose="02040503050406030204" pitchFamily="18" charset="0"/>
            </a:endParaRPr>
          </a:p>
        </p:txBody>
      </p:sp>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6"/>
          <a:srcRect/>
          <a:stretch>
            <a:fillRect/>
          </a:stretch>
        </p:blipFill>
        <p:spPr>
          <a:xfrm>
            <a:off x="235995" y="2840618"/>
            <a:ext cx="1497369" cy="3814953"/>
          </a:xfrm>
          <a:prstGeom prst="rect">
            <a:avLst/>
          </a:prstGeom>
        </p:spPr>
      </p:pic>
    </p:spTree>
    <p:extLst>
      <p:ext uri="{BB962C8B-B14F-4D97-AF65-F5344CB8AC3E}">
        <p14:creationId xmlns:p14="http://schemas.microsoft.com/office/powerpoint/2010/main" val="36557263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decel="3400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4" presetID="2" presetClass="entr" presetSubtype="4" decel="3400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C4E7CF"/>
            </a:gs>
            <a:gs pos="100000">
              <a:schemeClr val="bg1"/>
            </a:gs>
            <a:gs pos="100000">
              <a:srgbClr val="D2E2E2"/>
            </a:gs>
          </a:gsLst>
          <a:lin ang="5400000" scaled="1"/>
        </a:gra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8CFE993-8ABB-5738-CA5D-DC74D606D560}"/>
              </a:ext>
            </a:extLst>
          </p:cNvPr>
          <p:cNvSpPr/>
          <p:nvPr/>
        </p:nvSpPr>
        <p:spPr>
          <a:xfrm>
            <a:off x="138391" y="500743"/>
            <a:ext cx="11867850" cy="5835223"/>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9F504872-757F-ABBB-D84A-3F6C654D914B}"/>
              </a:ext>
            </a:extLst>
          </p:cNvPr>
          <p:cNvSpPr txBox="1"/>
          <p:nvPr/>
        </p:nvSpPr>
        <p:spPr>
          <a:xfrm>
            <a:off x="755218" y="751795"/>
            <a:ext cx="10643017"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1.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Khổ đầu của bài thơ Về thăm Đất Mũi sử dụng biện pháp so sánh hay nhân hoá? Nêu tác dụng của biện pháp đó trong việc miêu tả cảnh vật.</a:t>
            </a:r>
          </a:p>
        </p:txBody>
      </p:sp>
      <p:sp>
        <p:nvSpPr>
          <p:cNvPr id="3" name="Rectangle: Rounded Corners 2">
            <a:extLst>
              <a:ext uri="{FF2B5EF4-FFF2-40B4-BE49-F238E27FC236}">
                <a16:creationId xmlns:a16="http://schemas.microsoft.com/office/drawing/2014/main" id="{4AE3DA48-6215-C2AF-A933-D1B30B654D75}"/>
              </a:ext>
            </a:extLst>
          </p:cNvPr>
          <p:cNvSpPr/>
          <p:nvPr/>
        </p:nvSpPr>
        <p:spPr>
          <a:xfrm>
            <a:off x="664030" y="2699658"/>
            <a:ext cx="10515600" cy="3026228"/>
          </a:xfrm>
          <a:prstGeom prst="roundRect">
            <a:avLst/>
          </a:prstGeom>
          <a:solidFill>
            <a:schemeClr val="accent4">
              <a:lumMod val="20000"/>
              <a:lumOff val="80000"/>
            </a:schemeClr>
          </a:solidFill>
          <a:ln w="571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Khổ đầu của bài thơ Về thăm Đất Mũi </a:t>
            </a: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sử dụng biện pháp nhân hoá (đất thở, đước chạy).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Tác dụng của những biện pháp nhân hoá: </a:t>
            </a: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làm cho sự vật sinh động, có hồn hơn, gây ấn tượng với người đọc</a:t>
            </a:r>
          </a:p>
        </p:txBody>
      </p:sp>
    </p:spTree>
    <p:extLst>
      <p:ext uri="{BB962C8B-B14F-4D97-AF65-F5344CB8AC3E}">
        <p14:creationId xmlns:p14="http://schemas.microsoft.com/office/powerpoint/2010/main" val="325193774"/>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C4E7CF"/>
            </a:gs>
            <a:gs pos="100000">
              <a:schemeClr val="bg1"/>
            </a:gs>
            <a:gs pos="100000">
              <a:srgbClr val="D2E2E2"/>
            </a:gs>
          </a:gsLst>
          <a:lin ang="5400000" scaled="1"/>
        </a:gra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8CFE993-8ABB-5738-CA5D-DC74D606D560}"/>
              </a:ext>
            </a:extLst>
          </p:cNvPr>
          <p:cNvSpPr/>
          <p:nvPr/>
        </p:nvSpPr>
        <p:spPr>
          <a:xfrm>
            <a:off x="138391" y="500743"/>
            <a:ext cx="11867850" cy="6226628"/>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9F504872-757F-ABBB-D84A-3F6C654D914B}"/>
              </a:ext>
            </a:extLst>
          </p:cNvPr>
          <p:cNvSpPr txBox="1"/>
          <p:nvPr/>
        </p:nvSpPr>
        <p:spPr>
          <a:xfrm>
            <a:off x="744332" y="588509"/>
            <a:ext cx="10643017" cy="3046988"/>
          </a:xfrm>
          <a:prstGeom prst="rect">
            <a:avLst/>
          </a:prstGeom>
          <a:noFill/>
        </p:spPr>
        <p:txBody>
          <a:bodyPr wrap="square" rtlCol="0">
            <a:spAutoFit/>
          </a:bodyPr>
          <a:lstStyle/>
          <a:p>
            <a:pPr lvl="0" algn="just">
              <a:defRPr/>
            </a:pPr>
            <a:r>
              <a:rPr lang="en-US" sz="3200" b="1" dirty="0">
                <a:solidFill>
                  <a:srgbClr val="002060"/>
                </a:solidFill>
                <a:latin typeface="Cambria" panose="02040503050406030204" pitchFamily="18" charset="0"/>
                <a:ea typeface="Cambria" panose="02040503050406030204" pitchFamily="18" charset="0"/>
              </a:rPr>
              <a:t>2. </a:t>
            </a:r>
            <a:r>
              <a:rPr lang="vi-VN" sz="3200" b="1" dirty="0">
                <a:solidFill>
                  <a:srgbClr val="002060"/>
                </a:solidFill>
                <a:latin typeface="Cambria" panose="02040503050406030204" pitchFamily="18" charset="0"/>
                <a:ea typeface="Cambria" panose="02040503050406030204" pitchFamily="18" charset="0"/>
              </a:rPr>
              <a:t>Tìm từ đồng nghĩa với các từ in đậm trong khổ thơ dưới đây và đặt câu với mỗi từ tìm được.</a:t>
            </a:r>
            <a:endParaRPr lang="en-US" sz="3200" b="1" dirty="0">
              <a:solidFill>
                <a:srgbClr val="002060"/>
              </a:solidFill>
              <a:latin typeface="Cambria" panose="02040503050406030204" pitchFamily="18" charset="0"/>
              <a:ea typeface="Cambria" panose="02040503050406030204" pitchFamily="18" charset="0"/>
            </a:endParaRPr>
          </a:p>
          <a:p>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Lần đầu về Đất Mũi</a:t>
            </a:r>
          </a:p>
          <a:p>
            <a:pPr algn="ctr"/>
            <a:r>
              <a:rPr lang="vi-VN" sz="3200" dirty="0">
                <a:latin typeface="Cambria" panose="02040503050406030204" pitchFamily="18" charset="0"/>
                <a:ea typeface="Cambria" panose="02040503050406030204" pitchFamily="18" charset="0"/>
              </a:rPr>
              <a:t>Như về với nhà mình</a:t>
            </a:r>
          </a:p>
          <a:p>
            <a:pPr algn="ctr"/>
            <a:r>
              <a:rPr lang="vi-VN" sz="3200" dirty="0">
                <a:latin typeface="Cambria" panose="02040503050406030204" pitchFamily="18" charset="0"/>
                <a:ea typeface="Cambria" panose="02040503050406030204" pitchFamily="18" charset="0"/>
              </a:rPr>
              <a:t>Nơi địa đầu </a:t>
            </a:r>
            <a:r>
              <a:rPr lang="vi-VN" sz="3200" b="1" dirty="0">
                <a:latin typeface="Cambria" panose="02040503050406030204" pitchFamily="18" charset="0"/>
                <a:ea typeface="Cambria" panose="02040503050406030204" pitchFamily="18" charset="0"/>
              </a:rPr>
              <a:t>Tổ quốc</a:t>
            </a:r>
            <a:endParaRPr lang="vi-VN" sz="3200" dirty="0">
              <a:latin typeface="Cambria" panose="02040503050406030204" pitchFamily="18" charset="0"/>
              <a:ea typeface="Cambria" panose="02040503050406030204" pitchFamily="18" charset="0"/>
            </a:endParaRPr>
          </a:p>
          <a:p>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Rạng ngời </a:t>
            </a:r>
            <a:r>
              <a:rPr lang="vi-VN" sz="3200" dirty="0">
                <a:latin typeface="Cambria" panose="02040503050406030204" pitchFamily="18" charset="0"/>
                <a:ea typeface="Cambria" panose="02040503050406030204" pitchFamily="18" charset="0"/>
              </a:rPr>
              <a:t>ánh bình minh!</a:t>
            </a:r>
            <a:endParaRPr lang="en-US" sz="3200" b="1" dirty="0">
              <a:solidFill>
                <a:srgbClr val="00206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B646AF35-E2A4-63BA-22BB-AD6EF1B0BE01}"/>
              </a:ext>
            </a:extLst>
          </p:cNvPr>
          <p:cNvPicPr>
            <a:picLocks noChangeAspect="1"/>
          </p:cNvPicPr>
          <p:nvPr/>
        </p:nvPicPr>
        <p:blipFill>
          <a:blip r:embed="rId3"/>
          <a:stretch>
            <a:fillRect/>
          </a:stretch>
        </p:blipFill>
        <p:spPr>
          <a:xfrm>
            <a:off x="1998890" y="3773261"/>
            <a:ext cx="8172450" cy="2533650"/>
          </a:xfrm>
          <a:prstGeom prst="rect">
            <a:avLst/>
          </a:prstGeom>
        </p:spPr>
      </p:pic>
    </p:spTree>
    <p:extLst>
      <p:ext uri="{BB962C8B-B14F-4D97-AF65-F5344CB8AC3E}">
        <p14:creationId xmlns:p14="http://schemas.microsoft.com/office/powerpoint/2010/main" val="433153731"/>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C4E7CF"/>
            </a:gs>
            <a:gs pos="100000">
              <a:schemeClr val="bg1"/>
            </a:gs>
            <a:gs pos="100000">
              <a:srgbClr val="D2E2E2"/>
            </a:gs>
          </a:gsLst>
          <a:lin ang="5400000" scaled="1"/>
        </a:gra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8CFE993-8ABB-5738-CA5D-DC74D606D560}"/>
              </a:ext>
            </a:extLst>
          </p:cNvPr>
          <p:cNvSpPr/>
          <p:nvPr/>
        </p:nvSpPr>
        <p:spPr>
          <a:xfrm>
            <a:off x="138391" y="500743"/>
            <a:ext cx="11867850" cy="5835223"/>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4AE3DA48-6215-C2AF-A933-D1B30B654D75}"/>
              </a:ext>
            </a:extLst>
          </p:cNvPr>
          <p:cNvSpPr/>
          <p:nvPr/>
        </p:nvSpPr>
        <p:spPr>
          <a:xfrm>
            <a:off x="718459" y="947058"/>
            <a:ext cx="10515600" cy="1284513"/>
          </a:xfrm>
          <a:prstGeom prst="roundRect">
            <a:avLst/>
          </a:prstGeom>
          <a:solidFill>
            <a:schemeClr val="accent4">
              <a:lumMod val="20000"/>
              <a:lumOff val="80000"/>
            </a:schemeClr>
          </a:solidFill>
          <a:ln w="571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66"/>
                </a:solidFill>
                <a:latin typeface="Cambria" panose="02040503050406030204" pitchFamily="18" charset="0"/>
                <a:ea typeface="Cambria" panose="02040503050406030204" pitchFamily="18" charset="0"/>
              </a:rPr>
              <a:t>Tổ quốc: </a:t>
            </a:r>
            <a:r>
              <a:rPr lang="vi-VN" sz="4400" dirty="0">
                <a:solidFill>
                  <a:srgbClr val="FF0066"/>
                </a:solidFill>
                <a:latin typeface="Cambria" panose="02040503050406030204" pitchFamily="18" charset="0"/>
                <a:ea typeface="Cambria" panose="02040503050406030204" pitchFamily="18" charset="0"/>
              </a:rPr>
              <a:t>đất nước, quốc gia, giang sơn,...</a:t>
            </a:r>
            <a:endParaRPr kumimoji="0" lang="vi-VN" sz="44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591B5A9D-830B-FEE8-619F-C40671C450BD}"/>
              </a:ext>
            </a:extLst>
          </p:cNvPr>
          <p:cNvSpPr/>
          <p:nvPr/>
        </p:nvSpPr>
        <p:spPr>
          <a:xfrm>
            <a:off x="696687" y="3135086"/>
            <a:ext cx="10515600" cy="1284513"/>
          </a:xfrm>
          <a:prstGeom prst="roundRect">
            <a:avLst/>
          </a:prstGeom>
          <a:solidFill>
            <a:schemeClr val="accent4">
              <a:lumMod val="20000"/>
              <a:lumOff val="80000"/>
            </a:schemeClr>
          </a:solidFill>
          <a:ln w="571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66"/>
                </a:solidFill>
                <a:latin typeface="Cambria" panose="02040503050406030204" pitchFamily="18" charset="0"/>
                <a:ea typeface="Cambria" panose="02040503050406030204" pitchFamily="18" charset="0"/>
              </a:rPr>
              <a:t>rạng ngời: </a:t>
            </a:r>
            <a:r>
              <a:rPr lang="vi-VN" sz="4400" dirty="0">
                <a:solidFill>
                  <a:srgbClr val="FF0066"/>
                </a:solidFill>
                <a:latin typeface="Cambria" panose="02040503050406030204" pitchFamily="18" charset="0"/>
                <a:ea typeface="Cambria" panose="02040503050406030204" pitchFamily="18" charset="0"/>
              </a:rPr>
              <a:t>rạng rỡ, ngời sáng,... </a:t>
            </a:r>
            <a:endParaRPr kumimoji="0" lang="vi-VN" sz="440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82361578"/>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B505AF-1918-83AC-C1CF-ED1D732015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875" y="63229"/>
            <a:ext cx="9524021" cy="622109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470858" y="3719861"/>
            <a:ext cx="2721142" cy="32048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515ECF5-ECBE-24A1-DDB1-CC691DD07933}"/>
              </a:ext>
            </a:extLst>
          </p:cNvPr>
          <p:cNvPicPr>
            <a:picLocks noChangeAspect="1"/>
          </p:cNvPicPr>
          <p:nvPr/>
        </p:nvPicPr>
        <p:blipFill>
          <a:blip r:embed="rId5"/>
          <a:stretch>
            <a:fillRect/>
          </a:stretch>
        </p:blipFill>
        <p:spPr>
          <a:xfrm>
            <a:off x="2290193" y="2849248"/>
            <a:ext cx="8541236" cy="3048264"/>
          </a:xfrm>
          <a:prstGeom prst="rect">
            <a:avLst/>
          </a:prstGeom>
        </p:spPr>
      </p:pic>
    </p:spTree>
    <p:extLst>
      <p:ext uri="{BB962C8B-B14F-4D97-AF65-F5344CB8AC3E}">
        <p14:creationId xmlns:p14="http://schemas.microsoft.com/office/powerpoint/2010/main" val="331636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ìn từ trên cao Mũi Cà Mau, vùng đất cuối trời Tổ quốc">
            <a:hlinkClick r:id="" action="ppaction://media"/>
            <a:extLst>
              <a:ext uri="{FF2B5EF4-FFF2-40B4-BE49-F238E27FC236}">
                <a16:creationId xmlns:a16="http://schemas.microsoft.com/office/drawing/2014/main" id="{2FDC7B4A-815B-CC87-7CC4-6F1C56764F3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32761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3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549FB0-A459-D8CC-1CD4-86E0FAE5CE70}"/>
              </a:ext>
            </a:extLst>
          </p:cNvPr>
          <p:cNvSpPr/>
          <p:nvPr/>
        </p:nvSpPr>
        <p:spPr>
          <a:xfrm>
            <a:off x="191146" y="108488"/>
            <a:ext cx="11809708" cy="664102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2C57F566-34F7-284B-B90E-4AB9516E24D0}"/>
              </a:ext>
            </a:extLst>
          </p:cNvPr>
          <p:cNvGrpSpPr/>
          <p:nvPr/>
        </p:nvGrpSpPr>
        <p:grpSpPr>
          <a:xfrm>
            <a:off x="4061195" y="1408596"/>
            <a:ext cx="7177264" cy="2098646"/>
            <a:chOff x="47995" y="321476"/>
            <a:chExt cx="7177264" cy="2098646"/>
          </a:xfrm>
        </p:grpSpPr>
        <p:sp>
          <p:nvSpPr>
            <p:cNvPr id="3" name="Rectangle 2">
              <a:extLst>
                <a:ext uri="{FF2B5EF4-FFF2-40B4-BE49-F238E27FC236}">
                  <a16:creationId xmlns:a16="http://schemas.microsoft.com/office/drawing/2014/main" id="{D4A30D5D-9634-D7B5-0189-93271F3686EB}"/>
                </a:ext>
              </a:extLst>
            </p:cNvPr>
            <p:cNvSpPr/>
            <p:nvPr/>
          </p:nvSpPr>
          <p:spPr>
            <a:xfrm>
              <a:off x="554636" y="467193"/>
              <a:ext cx="6408689" cy="1938992"/>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7D37170-E218-89C7-4C25-C79E2EDFCF9E}"/>
                </a:ext>
              </a:extLst>
            </p:cNvPr>
            <p:cNvSpPr txBox="1"/>
            <p:nvPr/>
          </p:nvSpPr>
          <p:spPr>
            <a:xfrm>
              <a:off x="719529" y="467193"/>
              <a:ext cx="6240072" cy="1938992"/>
            </a:xfrm>
            <a:prstGeom prst="rect">
              <a:avLst/>
            </a:prstGeom>
            <a:noFill/>
          </p:spPr>
          <p:txBody>
            <a:bodyPr wrap="square" rtlCol="0">
              <a:spAutoFit/>
            </a:bodyPr>
            <a:lstStyle/>
            <a:p>
              <a:pPr algn="just"/>
              <a:r>
                <a:rPr lang="en-US" sz="4000" dirty="0" err="1">
                  <a:latin typeface="Cambria" panose="02040503050406030204" pitchFamily="18" charset="0"/>
                  <a:ea typeface="Cambria" panose="02040503050406030204" pitchFamily="18" charset="0"/>
                </a:rPr>
                <a:t>Từ</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tên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gọi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Đất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Mũi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tranh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minh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hoạ</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nêu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cảm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nhận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em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về</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vùng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đất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này</a:t>
              </a:r>
              <a:r>
                <a:rPr lang="en-US" sz="4000" dirty="0">
                  <a:latin typeface="Cambria" panose="02040503050406030204" pitchFamily="18" charset="0"/>
                  <a:ea typeface="Cambria" panose="02040503050406030204" pitchFamily="18" charset="0"/>
                </a:rPr>
                <a:t>. </a:t>
              </a:r>
            </a:p>
          </p:txBody>
        </p:sp>
        <p:cxnSp>
          <p:nvCxnSpPr>
            <p:cNvPr id="10" name="Straight Connector 9">
              <a:extLst>
                <a:ext uri="{FF2B5EF4-FFF2-40B4-BE49-F238E27FC236}">
                  <a16:creationId xmlns:a16="http://schemas.microsoft.com/office/drawing/2014/main" id="{25EA83FF-7585-7905-3215-BCF41C2D9BD0}"/>
                </a:ext>
              </a:extLst>
            </p:cNvPr>
            <p:cNvCxnSpPr>
              <a:cxnSpLocks/>
            </p:cNvCxnSpPr>
            <p:nvPr/>
          </p:nvCxnSpPr>
          <p:spPr>
            <a:xfrm flipV="1">
              <a:off x="554636" y="321476"/>
              <a:ext cx="6670623" cy="25795"/>
            </a:xfrm>
            <a:prstGeom prst="line">
              <a:avLst/>
            </a:prstGeom>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C51345AB-142D-44C8-FD3C-094D59126AD2}"/>
                </a:ext>
              </a:extLst>
            </p:cNvPr>
            <p:cNvCxnSpPr>
              <a:cxnSpLocks/>
            </p:cNvCxnSpPr>
            <p:nvPr/>
          </p:nvCxnSpPr>
          <p:spPr>
            <a:xfrm>
              <a:off x="520185" y="2420122"/>
              <a:ext cx="6670623" cy="0"/>
            </a:xfrm>
            <a:prstGeom prst="line">
              <a:avLst/>
            </a:prstGeom>
          </p:spPr>
          <p:style>
            <a:lnRef idx="1">
              <a:schemeClr val="accent2"/>
            </a:lnRef>
            <a:fillRef idx="0">
              <a:schemeClr val="accent2"/>
            </a:fillRef>
            <a:effectRef idx="0">
              <a:schemeClr val="accent2"/>
            </a:effectRef>
            <a:fontRef idx="minor">
              <a:schemeClr val="tx1"/>
            </a:fontRef>
          </p:style>
        </p:cxnSp>
        <p:sp>
          <p:nvSpPr>
            <p:cNvPr id="14" name="Isosceles Triangle 13">
              <a:extLst>
                <a:ext uri="{FF2B5EF4-FFF2-40B4-BE49-F238E27FC236}">
                  <a16:creationId xmlns:a16="http://schemas.microsoft.com/office/drawing/2014/main" id="{53804E5E-64B5-936E-61E7-F5950175EFA4}"/>
                </a:ext>
              </a:extLst>
            </p:cNvPr>
            <p:cNvSpPr/>
            <p:nvPr/>
          </p:nvSpPr>
          <p:spPr>
            <a:xfrm rot="16200000">
              <a:off x="-184791" y="1170187"/>
              <a:ext cx="937762" cy="472190"/>
            </a:xfrm>
            <a:prstGeom prst="triangl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4">
            <a:extLst>
              <a:ext uri="{FF2B5EF4-FFF2-40B4-BE49-F238E27FC236}">
                <a16:creationId xmlns:a16="http://schemas.microsoft.com/office/drawing/2014/main" id="{4A9D13E2-3B3C-0BC4-6F95-79880786EFD9}"/>
              </a:ext>
            </a:extLst>
          </p:cNvPr>
          <p:cNvPicPr>
            <a:picLocks noChangeAspect="1"/>
          </p:cNvPicPr>
          <p:nvPr/>
        </p:nvPicPr>
        <p:blipFill>
          <a:blip r:embed="rId4"/>
          <a:srcRect/>
          <a:stretch>
            <a:fillRect/>
          </a:stretch>
        </p:blipFill>
        <p:spPr>
          <a:xfrm rot="20682233" flipH="1">
            <a:off x="1020023" y="3349882"/>
            <a:ext cx="3656009" cy="2566824"/>
          </a:xfrm>
          <a:prstGeom prst="rect">
            <a:avLst/>
          </a:prstGeom>
        </p:spPr>
      </p:pic>
    </p:spTree>
    <p:extLst>
      <p:ext uri="{BB962C8B-B14F-4D97-AF65-F5344CB8AC3E}">
        <p14:creationId xmlns:p14="http://schemas.microsoft.com/office/powerpoint/2010/main" val="231603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6" presetClass="entr" presetSubtype="32" fill="hold" nodeType="withEffect">
                                  <p:stCondLst>
                                    <p:cond delay="1500"/>
                                  </p:stCondLst>
                                  <p:childTnLst>
                                    <p:set>
                                      <p:cBhvr>
                                        <p:cTn id="9" dur="1" fill="hold">
                                          <p:stCondLst>
                                            <p:cond delay="0"/>
                                          </p:stCondLst>
                                        </p:cTn>
                                        <p:tgtEl>
                                          <p:spTgt spid="28"/>
                                        </p:tgtEl>
                                        <p:attrNameLst>
                                          <p:attrName>style.visibility</p:attrName>
                                        </p:attrNameLst>
                                      </p:cBhvr>
                                      <p:to>
                                        <p:strVal val="visible"/>
                                      </p:to>
                                    </p:set>
                                    <p:animEffect transition="in" filter="circle(out)">
                                      <p:cBhvr>
                                        <p:cTn id="10"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E735D66-AF49-B0F9-E5D6-C52DEA31DF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034"/>
            <a:ext cx="12192000" cy="6843931"/>
          </a:xfrm>
          <a:prstGeom prst="rect">
            <a:avLst/>
          </a:prstGeom>
        </p:spPr>
      </p:pic>
      <p:pic>
        <p:nvPicPr>
          <p:cNvPr id="18" name="Picture 17">
            <a:extLst>
              <a:ext uri="{FF2B5EF4-FFF2-40B4-BE49-F238E27FC236}">
                <a16:creationId xmlns:a16="http://schemas.microsoft.com/office/drawing/2014/main" id="{A83876EC-5EA9-08BC-7696-2FC08B543D68}"/>
              </a:ext>
            </a:extLst>
          </p:cNvPr>
          <p:cNvPicPr>
            <a:picLocks noChangeAspect="1"/>
          </p:cNvPicPr>
          <p:nvPr/>
        </p:nvPicPr>
        <p:blipFill>
          <a:blip r:embed="rId5" cstate="hqprint">
            <a:alphaModFix amt="20000"/>
            <a:extLst>
              <a:ext uri="{28A0092B-C50C-407E-A947-70E740481C1C}">
                <a14:useLocalDpi xmlns:a14="http://schemas.microsoft.com/office/drawing/2010/main" val="0"/>
              </a:ext>
            </a:extLst>
          </a:blip>
          <a:stretch>
            <a:fillRect/>
          </a:stretch>
        </p:blipFill>
        <p:spPr>
          <a:xfrm>
            <a:off x="8599838" y="1721157"/>
            <a:ext cx="3790335" cy="3790335"/>
          </a:xfrm>
          <a:prstGeom prst="rect">
            <a:avLst/>
          </a:prstGeom>
        </p:spPr>
      </p:pic>
      <p:sp>
        <p:nvSpPr>
          <p:cNvPr id="2" name="Rectangle: Rounded Corners 1">
            <a:extLst>
              <a:ext uri="{FF2B5EF4-FFF2-40B4-BE49-F238E27FC236}">
                <a16:creationId xmlns:a16="http://schemas.microsoft.com/office/drawing/2014/main" id="{4CC896E6-7F11-E559-135B-05519DB423DF}"/>
              </a:ext>
            </a:extLst>
          </p:cNvPr>
          <p:cNvSpPr/>
          <p:nvPr/>
        </p:nvSpPr>
        <p:spPr>
          <a:xfrm>
            <a:off x="993644" y="707213"/>
            <a:ext cx="7825203" cy="4729331"/>
          </a:xfrm>
          <a:custGeom>
            <a:avLst/>
            <a:gdLst>
              <a:gd name="connsiteX0" fmla="*/ 0 w 7825203"/>
              <a:gd name="connsiteY0" fmla="*/ 788238 h 4729331"/>
              <a:gd name="connsiteX1" fmla="*/ 788238 w 7825203"/>
              <a:gd name="connsiteY1" fmla="*/ 0 h 4729331"/>
              <a:gd name="connsiteX2" fmla="*/ 7036965 w 7825203"/>
              <a:gd name="connsiteY2" fmla="*/ 0 h 4729331"/>
              <a:gd name="connsiteX3" fmla="*/ 7825203 w 7825203"/>
              <a:gd name="connsiteY3" fmla="*/ 788238 h 4729331"/>
              <a:gd name="connsiteX4" fmla="*/ 7825203 w 7825203"/>
              <a:gd name="connsiteY4" fmla="*/ 3941093 h 4729331"/>
              <a:gd name="connsiteX5" fmla="*/ 7036965 w 7825203"/>
              <a:gd name="connsiteY5" fmla="*/ 4729331 h 4729331"/>
              <a:gd name="connsiteX6" fmla="*/ 788238 w 7825203"/>
              <a:gd name="connsiteY6" fmla="*/ 4729331 h 4729331"/>
              <a:gd name="connsiteX7" fmla="*/ 0 w 7825203"/>
              <a:gd name="connsiteY7" fmla="*/ 3941093 h 4729331"/>
              <a:gd name="connsiteX8" fmla="*/ 0 w 7825203"/>
              <a:gd name="connsiteY8" fmla="*/ 788238 h 472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25203" h="4729331" fill="none" extrusionOk="0">
                <a:moveTo>
                  <a:pt x="0" y="788238"/>
                </a:moveTo>
                <a:cubicBezTo>
                  <a:pt x="-20984" y="380712"/>
                  <a:pt x="343248" y="-55749"/>
                  <a:pt x="788238" y="0"/>
                </a:cubicBezTo>
                <a:cubicBezTo>
                  <a:pt x="1737185" y="-158572"/>
                  <a:pt x="5757562" y="-38448"/>
                  <a:pt x="7036965" y="0"/>
                </a:cubicBezTo>
                <a:cubicBezTo>
                  <a:pt x="7405975" y="33991"/>
                  <a:pt x="7786140" y="383150"/>
                  <a:pt x="7825203" y="788238"/>
                </a:cubicBezTo>
                <a:cubicBezTo>
                  <a:pt x="7982383" y="1271040"/>
                  <a:pt x="7778375" y="2685127"/>
                  <a:pt x="7825203" y="3941093"/>
                </a:cubicBezTo>
                <a:cubicBezTo>
                  <a:pt x="7835112" y="4406446"/>
                  <a:pt x="7523380" y="4745320"/>
                  <a:pt x="7036965" y="4729331"/>
                </a:cubicBezTo>
                <a:cubicBezTo>
                  <a:pt x="5948482" y="4696453"/>
                  <a:pt x="1582744" y="4617441"/>
                  <a:pt x="788238" y="4729331"/>
                </a:cubicBezTo>
                <a:cubicBezTo>
                  <a:pt x="357400" y="4719099"/>
                  <a:pt x="-53461" y="4378957"/>
                  <a:pt x="0" y="3941093"/>
                </a:cubicBezTo>
                <a:cubicBezTo>
                  <a:pt x="161691" y="2881363"/>
                  <a:pt x="20245" y="1755349"/>
                  <a:pt x="0" y="788238"/>
                </a:cubicBezTo>
                <a:close/>
              </a:path>
              <a:path w="7825203" h="4729331" stroke="0" extrusionOk="0">
                <a:moveTo>
                  <a:pt x="0" y="788238"/>
                </a:moveTo>
                <a:cubicBezTo>
                  <a:pt x="81694" y="338776"/>
                  <a:pt x="372838" y="-2709"/>
                  <a:pt x="788238" y="0"/>
                </a:cubicBezTo>
                <a:cubicBezTo>
                  <a:pt x="2889170" y="-73235"/>
                  <a:pt x="5073889" y="-92071"/>
                  <a:pt x="7036965" y="0"/>
                </a:cubicBezTo>
                <a:cubicBezTo>
                  <a:pt x="7432642" y="-36298"/>
                  <a:pt x="7816194" y="340754"/>
                  <a:pt x="7825203" y="788238"/>
                </a:cubicBezTo>
                <a:cubicBezTo>
                  <a:pt x="7912369" y="1146783"/>
                  <a:pt x="7953022" y="3157545"/>
                  <a:pt x="7825203" y="3941093"/>
                </a:cubicBezTo>
                <a:cubicBezTo>
                  <a:pt x="7760641" y="4355263"/>
                  <a:pt x="7472388" y="4690767"/>
                  <a:pt x="7036965" y="4729331"/>
                </a:cubicBezTo>
                <a:cubicBezTo>
                  <a:pt x="5150358" y="4559485"/>
                  <a:pt x="2988859" y="4743904"/>
                  <a:pt x="788238" y="4729331"/>
                </a:cubicBezTo>
                <a:cubicBezTo>
                  <a:pt x="423696" y="4697169"/>
                  <a:pt x="44622" y="4359263"/>
                  <a:pt x="0" y="3941093"/>
                </a:cubicBezTo>
                <a:cubicBezTo>
                  <a:pt x="46808" y="3445852"/>
                  <a:pt x="-111938" y="1300776"/>
                  <a:pt x="0" y="788238"/>
                </a:cubicBezTo>
                <a:close/>
              </a:path>
            </a:pathLst>
          </a:custGeom>
          <a:solidFill>
            <a:schemeClr val="bg1">
              <a:alpha val="78000"/>
            </a:schemeClr>
          </a:solidFill>
          <a:ln w="19050">
            <a:solidFill>
              <a:schemeClr val="accent2"/>
            </a:solidFill>
            <a:prstDash val="lgDash"/>
            <a:extLst>
              <a:ext uri="{C807C97D-BFC1-408E-A445-0C87EB9F89A2}">
                <ask:lineSketchStyleProps xmlns:ask="http://schemas.microsoft.com/office/drawing/2018/sketchyshapes" xmlns="" sd="233796129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Little Explorers Clipart PNG Images, Cartoon Little Boy Explorer With  Backpack, Smile, Hobby, Uniform PNG Image For Free Download">
            <a:extLst>
              <a:ext uri="{FF2B5EF4-FFF2-40B4-BE49-F238E27FC236}">
                <a16:creationId xmlns:a16="http://schemas.microsoft.com/office/drawing/2014/main" id="{168087EF-18A7-E280-8B06-921BEF49A96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875" b="98750" l="10000" r="90000">
                        <a14:foregroundMark x1="40000" y1="5625" x2="56875" y2="11875"/>
                        <a14:foregroundMark x1="47344" y1="1875" x2="53438" y2="1875"/>
                        <a14:foregroundMark x1="38125" y1="24531" x2="57031" y2="25781"/>
                        <a14:foregroundMark x1="48906" y1="22500" x2="59219" y2="27656"/>
                        <a14:foregroundMark x1="57031" y1="23281" x2="57031" y2="40313"/>
                        <a14:foregroundMark x1="30000" y1="92969" x2="36875" y2="91406"/>
                        <a14:foregroundMark x1="37969" y1="86406" x2="39219" y2="89531"/>
                        <a14:foregroundMark x1="41094" y1="86094" x2="41563" y2="89844"/>
                        <a14:foregroundMark x1="26094" y1="92656" x2="30000" y2="95000"/>
                        <a14:foregroundMark x1="39219" y1="92656" x2="41094" y2="93438"/>
                        <a14:foregroundMark x1="38125" y1="85625" x2="31563" y2="96094"/>
                        <a14:foregroundMark x1="27344" y1="92500" x2="38750" y2="88750"/>
                        <a14:foregroundMark x1="62031" y1="85000" x2="61719" y2="95781"/>
                        <a14:foregroundMark x1="61719" y1="95781" x2="61563" y2="96094"/>
                        <a14:foregroundMark x1="56250" y1="98750" x2="63750" y2="97188"/>
                        <a14:foregroundMark x1="63750" y1="86094" x2="67344" y2="88281"/>
                        <a14:foregroundMark x1="63125" y1="85000" x2="65469" y2="88281"/>
                        <a14:foregroundMark x1="63125" y1="83438" x2="66250" y2="90313"/>
                        <a14:foregroundMark x1="66563" y1="90313" x2="65781" y2="95625"/>
                        <a14:foregroundMark x1="56250" y1="97500" x2="61094" y2="94219"/>
                        <a14:foregroundMark x1="58750" y1="94219" x2="65000" y2="87656"/>
                        <a14:foregroundMark x1="40469" y1="83281" x2="37656" y2="91094"/>
                        <a14:foregroundMark x1="39531" y1="82656" x2="38906" y2="87500"/>
                        <a14:foregroundMark x1="51875" y1="16406" x2="56250" y2="47500"/>
                        <a14:foregroundMark x1="47656" y1="23750" x2="48750" y2="38438"/>
                        <a14:foregroundMark x1="48750" y1="10781" x2="56875" y2="68281"/>
                        <a14:foregroundMark x1="53438" y1="35313" x2="56563" y2="62500"/>
                        <a14:foregroundMark x1="56875" y1="50313" x2="60469" y2="80625"/>
                        <a14:foregroundMark x1="54219" y1="59219" x2="56250" y2="72188"/>
                        <a14:foregroundMark x1="25781" y1="91719" x2="31563" y2="91719"/>
                        <a14:foregroundMark x1="67031" y1="90313" x2="67969" y2="90313"/>
                      </a14:backgroundRemoval>
                    </a14:imgEffect>
                  </a14:imgLayer>
                </a14:imgProps>
              </a:ext>
              <a:ext uri="{28A0092B-C50C-407E-A947-70E740481C1C}">
                <a14:useLocalDpi xmlns:a14="http://schemas.microsoft.com/office/drawing/2010/main" val="0"/>
              </a:ext>
            </a:extLst>
          </a:blip>
          <a:srcRect/>
          <a:stretch>
            <a:fillRect/>
          </a:stretch>
        </p:blipFill>
        <p:spPr bwMode="auto">
          <a:xfrm>
            <a:off x="9223248" y="2143797"/>
            <a:ext cx="3466997" cy="34669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xplorer Cartoon Images - Free Download on Freepik">
            <a:extLst>
              <a:ext uri="{FF2B5EF4-FFF2-40B4-BE49-F238E27FC236}">
                <a16:creationId xmlns:a16="http://schemas.microsoft.com/office/drawing/2014/main" id="{676C9494-48BF-7BF2-2E7D-6D66AD0E90D4}"/>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8147" b="91054" l="7671" r="89315">
                        <a14:foregroundMark x1="66830" y1="8255" x2="74898" y2="8287"/>
                        <a14:foregroundMark x1="39452" y1="8147" x2="51553" y2="8195"/>
                        <a14:foregroundMark x1="80000" y1="26358" x2="82495" y2="28715"/>
                        <a14:foregroundMark x1="74795" y1="32268" x2="75491" y2="33154"/>
                        <a14:foregroundMark x1="76400" y1="47807" x2="76721" y2="50651"/>
                        <a14:foregroundMark x1="63014" y1="74601" x2="63288" y2="81310"/>
                        <a14:foregroundMark x1="43014" y1="91214" x2="43014" y2="91214"/>
                        <a14:foregroundMark x1="44384" y1="89137" x2="44932" y2="89936"/>
                        <a14:foregroundMark x1="7671" y1="21565" x2="9041" y2="21565"/>
                        <a14:foregroundMark x1="55616" y1="9904" x2="62466" y2="12939"/>
                        <a14:backgroundMark x1="81918" y1="9744" x2="93699" y2="19169"/>
                        <a14:backgroundMark x1="89589" y1="18051" x2="86575" y2="31470"/>
                        <a14:backgroundMark x1="76164" y1="34984" x2="86027" y2="34984"/>
                        <a14:backgroundMark x1="78082" y1="36102" x2="80000" y2="47604"/>
                        <a14:backgroundMark x1="77260" y1="50639" x2="77808" y2="58946"/>
                        <a14:backgroundMark x1="69315" y1="58466" x2="69315" y2="62780"/>
                        <a14:backgroundMark x1="69041" y1="60064" x2="67945" y2="64856"/>
                        <a14:backgroundMark x1="66575" y1="58147" x2="69041" y2="58147"/>
                        <a14:backgroundMark x1="76164" y1="32907" x2="80548" y2="36422"/>
                        <a14:backgroundMark x1="84658" y1="31470" x2="87945" y2="36581"/>
                        <a14:backgroundMark x1="87397" y1="31310" x2="88219" y2="33387"/>
                        <a14:backgroundMark x1="77260" y1="7029" x2="86849" y2="11342"/>
                        <a14:backgroundMark x1="58356" y1="3834" x2="64658" y2="3994"/>
                        <a14:backgroundMark x1="53699" y1="6230" x2="69041" y2="6230"/>
                      </a14:backgroundRemoval>
                    </a14:imgEffect>
                  </a14:imgLayer>
                </a14:imgProps>
              </a:ext>
              <a:ext uri="{28A0092B-C50C-407E-A947-70E740481C1C}">
                <a14:useLocalDpi xmlns:a14="http://schemas.microsoft.com/office/drawing/2010/main" val="0"/>
              </a:ext>
            </a:extLst>
          </a:blip>
          <a:srcRect/>
          <a:stretch>
            <a:fillRect/>
          </a:stretch>
        </p:blipFill>
        <p:spPr bwMode="auto">
          <a:xfrm>
            <a:off x="7868069" y="1198669"/>
            <a:ext cx="3017421" cy="517508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3D animation, mother, short hair, glasses, blue checkered shirt, gray pants, sandals, backpack">
            <a:extLst>
              <a:ext uri="{FF2B5EF4-FFF2-40B4-BE49-F238E27FC236}">
                <a16:creationId xmlns:a16="http://schemas.microsoft.com/office/drawing/2014/main" id="{72EE8D2B-CC9B-9B36-A39A-E69C20FED913}"/>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776612" y="2035714"/>
            <a:ext cx="5014686" cy="50146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E4D0A7B-1265-8EE3-183F-5E8D9EB502EC}"/>
              </a:ext>
            </a:extLst>
          </p:cNvPr>
          <p:cNvPicPr>
            <a:picLocks noChangeAspect="1"/>
          </p:cNvPicPr>
          <p:nvPr/>
        </p:nvPicPr>
        <p:blipFill>
          <a:blip r:embed="rId12"/>
          <a:stretch>
            <a:fillRect/>
          </a:stretch>
        </p:blipFill>
        <p:spPr>
          <a:xfrm>
            <a:off x="2113010" y="2252340"/>
            <a:ext cx="6462644" cy="3142619"/>
          </a:xfrm>
          <a:prstGeom prst="rect">
            <a:avLst/>
          </a:prstGeom>
        </p:spPr>
      </p:pic>
      <p:pic>
        <p:nvPicPr>
          <p:cNvPr id="9" name="Picture 8" descr="A yellow circles with red lines&#10;&#10;Description automatically generated">
            <a:extLst>
              <a:ext uri="{FF2B5EF4-FFF2-40B4-BE49-F238E27FC236}">
                <a16:creationId xmlns:a16="http://schemas.microsoft.com/office/drawing/2014/main" id="{A17B8E68-3FE3-96C7-2408-D38B42BB933F}"/>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934720" y="1403667"/>
            <a:ext cx="2356458" cy="1410653"/>
          </a:xfrm>
          <a:prstGeom prst="rect">
            <a:avLst/>
          </a:prstGeom>
        </p:spPr>
      </p:pic>
      <p:pic>
        <p:nvPicPr>
          <p:cNvPr id="10" name="Picture 9" descr="A round pink label with white text and a black background&#10;&#10;Description automatically generated">
            <a:extLst>
              <a:ext uri="{FF2B5EF4-FFF2-40B4-BE49-F238E27FC236}">
                <a16:creationId xmlns:a16="http://schemas.microsoft.com/office/drawing/2014/main" id="{673808F7-D248-3917-9522-DDBB71E62C7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05001" y="153525"/>
            <a:ext cx="1605701" cy="1605701"/>
          </a:xfrm>
          <a:prstGeom prst="rect">
            <a:avLst/>
          </a:prstGeom>
        </p:spPr>
      </p:pic>
    </p:spTree>
    <p:custDataLst>
      <p:tags r:id="rId1"/>
    </p:custDataLst>
    <p:extLst>
      <p:ext uri="{BB962C8B-B14F-4D97-AF65-F5344CB8AC3E}">
        <p14:creationId xmlns:p14="http://schemas.microsoft.com/office/powerpoint/2010/main" val="98605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549FB0-A459-D8CC-1CD4-86E0FAE5CE70}"/>
              </a:ext>
            </a:extLst>
          </p:cNvPr>
          <p:cNvSpPr/>
          <p:nvPr/>
        </p:nvSpPr>
        <p:spPr>
          <a:xfrm>
            <a:off x="191146" y="108488"/>
            <a:ext cx="11809708" cy="664102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0FB9838-FA85-32ED-FE35-3D978DC6C558}"/>
              </a:ext>
            </a:extLst>
          </p:cNvPr>
          <p:cNvSpPr txBox="1"/>
          <p:nvPr/>
        </p:nvSpPr>
        <p:spPr>
          <a:xfrm>
            <a:off x="3332136" y="480447"/>
            <a:ext cx="3859078" cy="418455"/>
          </a:xfrm>
          <a:prstGeom prst="rect">
            <a:avLst/>
          </a:prstGeom>
          <a:noFill/>
        </p:spPr>
        <p:txBody>
          <a:bodyPr wrap="square" rtlCol="0">
            <a:spAutoFit/>
          </a:bodyPr>
          <a:lstStyle/>
          <a:p>
            <a:endParaRPr lang="en-US"/>
          </a:p>
        </p:txBody>
      </p:sp>
      <p:pic>
        <p:nvPicPr>
          <p:cNvPr id="6" name="Picture 5">
            <a:extLst>
              <a:ext uri="{FF2B5EF4-FFF2-40B4-BE49-F238E27FC236}">
                <a16:creationId xmlns:a16="http://schemas.microsoft.com/office/drawing/2014/main" id="{F85A9324-AC29-0B9B-0B90-58242EEA7F5A}"/>
              </a:ext>
            </a:extLst>
          </p:cNvPr>
          <p:cNvPicPr>
            <a:picLocks noChangeAspect="1"/>
          </p:cNvPicPr>
          <p:nvPr/>
        </p:nvPicPr>
        <p:blipFill>
          <a:blip r:embed="rId3"/>
          <a:stretch>
            <a:fillRect/>
          </a:stretch>
        </p:blipFill>
        <p:spPr>
          <a:xfrm>
            <a:off x="3521937" y="222897"/>
            <a:ext cx="5627096" cy="969348"/>
          </a:xfrm>
          <a:prstGeom prst="rect">
            <a:avLst/>
          </a:prstGeom>
        </p:spPr>
      </p:pic>
      <p:sp>
        <p:nvSpPr>
          <p:cNvPr id="7" name="TextBox 6">
            <a:extLst>
              <a:ext uri="{FF2B5EF4-FFF2-40B4-BE49-F238E27FC236}">
                <a16:creationId xmlns:a16="http://schemas.microsoft.com/office/drawing/2014/main" id="{9D406559-BDEF-5D97-DAF5-72CA07B5BCDF}"/>
              </a:ext>
            </a:extLst>
          </p:cNvPr>
          <p:cNvSpPr txBox="1"/>
          <p:nvPr/>
        </p:nvSpPr>
        <p:spPr>
          <a:xfrm>
            <a:off x="446314" y="1175657"/>
            <a:ext cx="5856514" cy="1815882"/>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Về đây nghe đất thở</a:t>
            </a:r>
          </a:p>
          <a:p>
            <a:pPr algn="just"/>
            <a:r>
              <a:rPr lang="vi-VN" sz="2800" b="0" i="0" dirty="0">
                <a:solidFill>
                  <a:srgbClr val="000000"/>
                </a:solidFill>
                <a:effectLst/>
                <a:latin typeface="Cambria" panose="02040503050406030204" pitchFamily="18" charset="0"/>
                <a:ea typeface="Cambria" panose="02040503050406030204" pitchFamily="18" charset="0"/>
              </a:rPr>
              <a:t>Phập phồng trước bình minh</a:t>
            </a:r>
          </a:p>
          <a:p>
            <a:pPr algn="just"/>
            <a:r>
              <a:rPr lang="vi-VN" sz="2800" b="0" i="0" dirty="0">
                <a:solidFill>
                  <a:srgbClr val="000000"/>
                </a:solidFill>
                <a:effectLst/>
                <a:latin typeface="Cambria" panose="02040503050406030204" pitchFamily="18" charset="0"/>
                <a:ea typeface="Cambria" panose="02040503050406030204" pitchFamily="18" charset="0"/>
              </a:rPr>
              <a:t>Về đây trông đước chạy</a:t>
            </a:r>
          </a:p>
          <a:p>
            <a:pPr algn="just"/>
            <a:r>
              <a:rPr lang="vi-VN" sz="2800" b="0" i="0" dirty="0">
                <a:solidFill>
                  <a:srgbClr val="000000"/>
                </a:solidFill>
                <a:effectLst/>
                <a:latin typeface="Cambria" panose="02040503050406030204" pitchFamily="18" charset="0"/>
                <a:ea typeface="Cambria" panose="02040503050406030204" pitchFamily="18" charset="0"/>
              </a:rPr>
              <a:t>Những bước chân ngập sình.</a:t>
            </a:r>
          </a:p>
        </p:txBody>
      </p:sp>
      <p:sp>
        <p:nvSpPr>
          <p:cNvPr id="8" name="TextBox 7">
            <a:extLst>
              <a:ext uri="{FF2B5EF4-FFF2-40B4-BE49-F238E27FC236}">
                <a16:creationId xmlns:a16="http://schemas.microsoft.com/office/drawing/2014/main" id="{E514EABA-8C45-C7D5-1455-B29596B70711}"/>
              </a:ext>
            </a:extLst>
          </p:cNvPr>
          <p:cNvSpPr txBox="1"/>
          <p:nvPr/>
        </p:nvSpPr>
        <p:spPr>
          <a:xfrm>
            <a:off x="500741" y="3102428"/>
            <a:ext cx="5649685" cy="1815882"/>
          </a:xfrm>
          <a:prstGeom prst="rect">
            <a:avLst/>
          </a:prstGeom>
          <a:noFill/>
        </p:spPr>
        <p:txBody>
          <a:bodyPr wrap="square" rtlCol="0">
            <a:spAutoFit/>
          </a:bodyPr>
          <a:lstStyle/>
          <a:p>
            <a:pPr algn="just"/>
            <a:r>
              <a:rPr lang="en-US" sz="2800" b="0" i="0" dirty="0" err="1">
                <a:solidFill>
                  <a:srgbClr val="000000"/>
                </a:solidFill>
                <a:effectLst/>
                <a:latin typeface="Cambria" panose="02040503050406030204" pitchFamily="18" charset="0"/>
                <a:ea typeface="Cambria" panose="02040503050406030204" pitchFamily="18" charset="0"/>
              </a:rPr>
              <a:t>Gặp</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ngọn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gió</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châu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thổ</a:t>
            </a:r>
            <a:endParaRPr lang="en-US" sz="2800" b="0" i="0" dirty="0">
              <a:solidFill>
                <a:srgbClr val="000000"/>
              </a:solidFill>
              <a:effectLst/>
              <a:latin typeface="Cambria" panose="02040503050406030204" pitchFamily="18" charset="0"/>
              <a:ea typeface="Cambria" panose="02040503050406030204" pitchFamily="18" charset="0"/>
            </a:endParaRPr>
          </a:p>
          <a:p>
            <a:pPr algn="just"/>
            <a:r>
              <a:rPr lang="en-US" sz="2800" b="0" i="0" dirty="0" err="1">
                <a:solidFill>
                  <a:srgbClr val="000000"/>
                </a:solidFill>
                <a:effectLst/>
                <a:latin typeface="Cambria" panose="02040503050406030204" pitchFamily="18" charset="0"/>
                <a:ea typeface="Cambria" panose="02040503050406030204" pitchFamily="18" charset="0"/>
              </a:rPr>
              <a:t>Đang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mở</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hội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trên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đồng</a:t>
            </a:r>
            <a:endParaRPr lang="en-US" sz="2800" b="0" i="0" dirty="0">
              <a:solidFill>
                <a:srgbClr val="000000"/>
              </a:solidFill>
              <a:effectLst/>
              <a:latin typeface="Cambria" panose="02040503050406030204" pitchFamily="18" charset="0"/>
              <a:ea typeface="Cambria" panose="02040503050406030204" pitchFamily="18" charset="0"/>
            </a:endParaRPr>
          </a:p>
          <a:p>
            <a:pPr algn="just"/>
            <a:r>
              <a:rPr lang="en-US" sz="2800" b="0" i="0" dirty="0">
                <a:solidFill>
                  <a:srgbClr val="000000"/>
                </a:solidFill>
                <a:effectLst/>
                <a:latin typeface="Cambria" panose="02040503050406030204" pitchFamily="18" charset="0"/>
                <a:ea typeface="Cambria" panose="02040503050406030204" pitchFamily="18" charset="0"/>
              </a:rPr>
              <a:t>Ca </a:t>
            </a:r>
            <a:r>
              <a:rPr lang="en-US" sz="2800" b="0" i="0" dirty="0" err="1">
                <a:solidFill>
                  <a:srgbClr val="000000"/>
                </a:solidFill>
                <a:effectLst/>
                <a:latin typeface="Cambria" panose="02040503050406030204" pitchFamily="18" charset="0"/>
                <a:ea typeface="Cambria" panose="02040503050406030204" pitchFamily="18" charset="0"/>
              </a:rPr>
              <a:t>bài</a:t>
            </a:r>
            <a:r>
              <a:rPr lang="en-US" sz="2800" b="0" i="0" dirty="0">
                <a:solidFill>
                  <a:srgbClr val="000000"/>
                </a:solidFill>
                <a:effectLst/>
                <a:latin typeface="Cambria" panose="02040503050406030204" pitchFamily="18" charset="0"/>
                <a:ea typeface="Cambria" panose="02040503050406030204" pitchFamily="18" charset="0"/>
              </a:rPr>
              <a:t> ca </a:t>
            </a:r>
            <a:r>
              <a:rPr lang="en-US" sz="2800" b="0" i="0" dirty="0" err="1">
                <a:solidFill>
                  <a:srgbClr val="000000"/>
                </a:solidFill>
                <a:effectLst/>
                <a:latin typeface="Cambria" panose="02040503050406030204" pitchFamily="18" charset="0"/>
                <a:ea typeface="Cambria" panose="02040503050406030204" pitchFamily="18" charset="0"/>
              </a:rPr>
              <a:t>mở</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cõi</a:t>
            </a:r>
            <a:endParaRPr lang="en-US" sz="2800" b="0" i="0" dirty="0">
              <a:solidFill>
                <a:srgbClr val="000000"/>
              </a:solidFill>
              <a:effectLst/>
              <a:latin typeface="Cambria" panose="02040503050406030204" pitchFamily="18" charset="0"/>
              <a:ea typeface="Cambria" panose="02040503050406030204" pitchFamily="18" charset="0"/>
            </a:endParaRPr>
          </a:p>
          <a:p>
            <a:pPr algn="just"/>
            <a:r>
              <a:rPr lang="en-US" sz="2800" b="0" i="0" dirty="0" err="1">
                <a:solidFill>
                  <a:srgbClr val="000000"/>
                </a:solidFill>
                <a:effectLst/>
                <a:latin typeface="Cambria" panose="02040503050406030204" pitchFamily="18" charset="0"/>
                <a:ea typeface="Cambria" panose="02040503050406030204" pitchFamily="18" charset="0"/>
              </a:rPr>
              <a:t>Của</a:t>
            </a:r>
            <a:r>
              <a:rPr lang="en-US" sz="2800" b="0" i="0" dirty="0">
                <a:solidFill>
                  <a:srgbClr val="000000"/>
                </a:solidFill>
                <a:effectLst/>
                <a:latin typeface="Cambria" panose="02040503050406030204" pitchFamily="18" charset="0"/>
                <a:ea typeface="Cambria" panose="02040503050406030204" pitchFamily="18" charset="0"/>
              </a:rPr>
              <a:t> bao </a:t>
            </a:r>
            <a:r>
              <a:rPr lang="en-US" sz="2800" b="0" i="0" dirty="0" err="1">
                <a:solidFill>
                  <a:srgbClr val="000000"/>
                </a:solidFill>
                <a:effectLst/>
                <a:latin typeface="Cambria" panose="02040503050406030204" pitchFamily="18" charset="0"/>
                <a:ea typeface="Cambria" panose="02040503050406030204" pitchFamily="18" charset="0"/>
              </a:rPr>
              <a:t>đời</a:t>
            </a:r>
            <a:r>
              <a:rPr lang="en-US" sz="2800" b="0" i="0" dirty="0">
                <a:solidFill>
                  <a:srgbClr val="000000"/>
                </a:solidFill>
                <a:effectLst/>
                <a:latin typeface="Cambria" panose="02040503050406030204" pitchFamily="18" charset="0"/>
                <a:ea typeface="Cambria" panose="02040503050406030204" pitchFamily="18" charset="0"/>
              </a:rPr>
              <a:t> cha </a:t>
            </a:r>
            <a:r>
              <a:rPr lang="en-US" sz="2800" b="0" i="0" dirty="0" err="1">
                <a:solidFill>
                  <a:srgbClr val="000000"/>
                </a:solidFill>
                <a:effectLst/>
                <a:latin typeface="Cambria" panose="02040503050406030204" pitchFamily="18" charset="0"/>
                <a:ea typeface="Cambria" panose="02040503050406030204" pitchFamily="18" charset="0"/>
              </a:rPr>
              <a:t>ông</a:t>
            </a:r>
            <a:r>
              <a:rPr lang="en-US" sz="2800" b="0" i="0" dirty="0">
                <a:solidFill>
                  <a:srgbClr val="000000"/>
                </a:solidFill>
                <a:effectLst/>
                <a:latin typeface="Cambria" panose="02040503050406030204" pitchFamily="18" charset="0"/>
                <a:ea typeface="Cambria" panose="02040503050406030204" pitchFamily="18" charset="0"/>
              </a:rPr>
              <a:t>.</a:t>
            </a:r>
          </a:p>
        </p:txBody>
      </p:sp>
      <p:sp>
        <p:nvSpPr>
          <p:cNvPr id="9" name="TextBox 8">
            <a:extLst>
              <a:ext uri="{FF2B5EF4-FFF2-40B4-BE49-F238E27FC236}">
                <a16:creationId xmlns:a16="http://schemas.microsoft.com/office/drawing/2014/main" id="{20FCC47D-C3E2-C1F4-735A-CAF1D8E1501F}"/>
              </a:ext>
            </a:extLst>
          </p:cNvPr>
          <p:cNvSpPr txBox="1"/>
          <p:nvPr/>
        </p:nvSpPr>
        <p:spPr>
          <a:xfrm>
            <a:off x="457199" y="4965918"/>
            <a:ext cx="5649685" cy="1815882"/>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Ngút ngàn rừng mắm, đước</a:t>
            </a:r>
          </a:p>
          <a:p>
            <a:pPr algn="just"/>
            <a:r>
              <a:rPr lang="vi-VN" sz="2800" b="0" i="0" dirty="0">
                <a:solidFill>
                  <a:srgbClr val="000000"/>
                </a:solidFill>
                <a:effectLst/>
                <a:latin typeface="Cambria" panose="02040503050406030204" pitchFamily="18" charset="0"/>
                <a:ea typeface="Cambria" panose="02040503050406030204" pitchFamily="18" charset="0"/>
              </a:rPr>
              <a:t>Xanh đến tận vô cùng</a:t>
            </a:r>
          </a:p>
          <a:p>
            <a:pPr algn="just"/>
            <a:r>
              <a:rPr lang="vi-VN" sz="2800" b="0" i="0" dirty="0">
                <a:solidFill>
                  <a:srgbClr val="000000"/>
                </a:solidFill>
                <a:effectLst/>
                <a:latin typeface="Cambria" panose="02040503050406030204" pitchFamily="18" charset="0"/>
                <a:ea typeface="Cambria" panose="02040503050406030204" pitchFamily="18" charset="0"/>
              </a:rPr>
              <a:t>Phù sa như dòng sữa</a:t>
            </a:r>
          </a:p>
          <a:p>
            <a:pPr algn="just"/>
            <a:r>
              <a:rPr lang="vi-VN" sz="2800" b="0" i="0" dirty="0">
                <a:solidFill>
                  <a:srgbClr val="000000"/>
                </a:solidFill>
                <a:effectLst/>
                <a:latin typeface="Cambria" panose="02040503050406030204" pitchFamily="18" charset="0"/>
                <a:ea typeface="Cambria" panose="02040503050406030204" pitchFamily="18" charset="0"/>
              </a:rPr>
              <a:t>Nuôi đất rừng Năm Căn.</a:t>
            </a:r>
          </a:p>
        </p:txBody>
      </p:sp>
      <p:sp>
        <p:nvSpPr>
          <p:cNvPr id="10" name="TextBox 9">
            <a:extLst>
              <a:ext uri="{FF2B5EF4-FFF2-40B4-BE49-F238E27FC236}">
                <a16:creationId xmlns:a16="http://schemas.microsoft.com/office/drawing/2014/main" id="{F6562039-F355-7EF4-58B4-28C7E84680B9}"/>
              </a:ext>
            </a:extLst>
          </p:cNvPr>
          <p:cNvSpPr txBox="1"/>
          <p:nvPr/>
        </p:nvSpPr>
        <p:spPr>
          <a:xfrm>
            <a:off x="6651172" y="823001"/>
            <a:ext cx="5649685" cy="1815882"/>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Rễ mắm thì ăn lên</a:t>
            </a:r>
          </a:p>
          <a:p>
            <a:pPr algn="just"/>
            <a:r>
              <a:rPr lang="vi-VN" sz="2800" b="0" i="0" dirty="0">
                <a:solidFill>
                  <a:srgbClr val="000000"/>
                </a:solidFill>
                <a:effectLst/>
                <a:latin typeface="Cambria" panose="02040503050406030204" pitchFamily="18" charset="0"/>
                <a:ea typeface="Cambria" panose="02040503050406030204" pitchFamily="18" charset="0"/>
              </a:rPr>
              <a:t>Rễ đước thì cắm xuống</a:t>
            </a:r>
          </a:p>
          <a:p>
            <a:pPr algn="just"/>
            <a:r>
              <a:rPr lang="vi-VN" sz="2800" b="0" i="0" dirty="0">
                <a:solidFill>
                  <a:srgbClr val="000000"/>
                </a:solidFill>
                <a:effectLst/>
                <a:latin typeface="Cambria" panose="02040503050406030204" pitchFamily="18" charset="0"/>
                <a:ea typeface="Cambria" panose="02040503050406030204" pitchFamily="18" charset="0"/>
              </a:rPr>
              <a:t>Bền bỉ suốt ngày đêm</a:t>
            </a:r>
          </a:p>
          <a:p>
            <a:pPr algn="just"/>
            <a:r>
              <a:rPr lang="vi-VN" sz="2800" b="0" i="0" dirty="0">
                <a:solidFill>
                  <a:srgbClr val="000000"/>
                </a:solidFill>
                <a:effectLst/>
                <a:latin typeface="Cambria" panose="02040503050406030204" pitchFamily="18" charset="0"/>
                <a:ea typeface="Cambria" panose="02040503050406030204" pitchFamily="18" charset="0"/>
              </a:rPr>
              <a:t>Trong tình yêu của đất.</a:t>
            </a:r>
          </a:p>
        </p:txBody>
      </p:sp>
      <p:sp>
        <p:nvSpPr>
          <p:cNvPr id="11" name="TextBox 10">
            <a:extLst>
              <a:ext uri="{FF2B5EF4-FFF2-40B4-BE49-F238E27FC236}">
                <a16:creationId xmlns:a16="http://schemas.microsoft.com/office/drawing/2014/main" id="{1819BC96-D821-ED0F-2132-A5FD2D929739}"/>
              </a:ext>
            </a:extLst>
          </p:cNvPr>
          <p:cNvSpPr txBox="1"/>
          <p:nvPr/>
        </p:nvSpPr>
        <p:spPr>
          <a:xfrm>
            <a:off x="6662058" y="2728001"/>
            <a:ext cx="5649685" cy="1815882"/>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Nơi đây biển gặp rừng</a:t>
            </a:r>
          </a:p>
          <a:p>
            <a:pPr algn="just"/>
            <a:r>
              <a:rPr lang="vi-VN" sz="2800" b="0" i="0" dirty="0">
                <a:solidFill>
                  <a:srgbClr val="000000"/>
                </a:solidFill>
                <a:effectLst/>
                <a:latin typeface="Cambria" panose="02040503050406030204" pitchFamily="18" charset="0"/>
                <a:ea typeface="Cambria" panose="02040503050406030204" pitchFamily="18" charset="0"/>
              </a:rPr>
              <a:t>Đất và trời gắn lại</a:t>
            </a:r>
          </a:p>
          <a:p>
            <a:pPr algn="just"/>
            <a:r>
              <a:rPr lang="vi-VN" sz="2800" b="0" i="0" dirty="0">
                <a:solidFill>
                  <a:srgbClr val="000000"/>
                </a:solidFill>
                <a:effectLst/>
                <a:latin typeface="Cambria" panose="02040503050406030204" pitchFamily="18" charset="0"/>
                <a:ea typeface="Cambria" panose="02040503050406030204" pitchFamily="18" charset="0"/>
              </a:rPr>
              <a:t>Cho bãi bồi vươn xa</a:t>
            </a:r>
          </a:p>
          <a:p>
            <a:pPr algn="just"/>
            <a:r>
              <a:rPr lang="vi-VN" sz="2800" b="0" i="0" dirty="0">
                <a:solidFill>
                  <a:srgbClr val="000000"/>
                </a:solidFill>
                <a:effectLst/>
                <a:latin typeface="Cambria" panose="02040503050406030204" pitchFamily="18" charset="0"/>
                <a:ea typeface="Cambria" panose="02040503050406030204" pitchFamily="18" charset="0"/>
              </a:rPr>
              <a:t>Đất nước mình lớn mãi.</a:t>
            </a:r>
          </a:p>
        </p:txBody>
      </p:sp>
      <p:sp>
        <p:nvSpPr>
          <p:cNvPr id="12" name="TextBox 11">
            <a:extLst>
              <a:ext uri="{FF2B5EF4-FFF2-40B4-BE49-F238E27FC236}">
                <a16:creationId xmlns:a16="http://schemas.microsoft.com/office/drawing/2014/main" id="{0B71EEF9-07EF-1184-E947-622161666A15}"/>
              </a:ext>
            </a:extLst>
          </p:cNvPr>
          <p:cNvSpPr txBox="1"/>
          <p:nvPr/>
        </p:nvSpPr>
        <p:spPr>
          <a:xfrm>
            <a:off x="6694715" y="4611231"/>
            <a:ext cx="5649685" cy="2246769"/>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Lần đầu về Đất Mũi</a:t>
            </a:r>
          </a:p>
          <a:p>
            <a:pPr algn="just"/>
            <a:r>
              <a:rPr lang="vi-VN" sz="2800" b="0" i="0" dirty="0">
                <a:solidFill>
                  <a:srgbClr val="000000"/>
                </a:solidFill>
                <a:effectLst/>
                <a:latin typeface="Cambria" panose="02040503050406030204" pitchFamily="18" charset="0"/>
                <a:ea typeface="Cambria" panose="02040503050406030204" pitchFamily="18" charset="0"/>
              </a:rPr>
              <a:t>Như về với nhà mình</a:t>
            </a:r>
          </a:p>
          <a:p>
            <a:pPr algn="just"/>
            <a:r>
              <a:rPr lang="vi-VN" sz="2800" b="0" i="0" dirty="0">
                <a:solidFill>
                  <a:srgbClr val="000000"/>
                </a:solidFill>
                <a:effectLst/>
                <a:latin typeface="Cambria" panose="02040503050406030204" pitchFamily="18" charset="0"/>
                <a:ea typeface="Cambria" panose="02040503050406030204" pitchFamily="18" charset="0"/>
              </a:rPr>
              <a:t>Nơi địa đầu Tổ quốc</a:t>
            </a:r>
          </a:p>
          <a:p>
            <a:pPr algn="just"/>
            <a:r>
              <a:rPr lang="vi-VN" sz="2800" b="0" i="0" dirty="0">
                <a:solidFill>
                  <a:srgbClr val="000000"/>
                </a:solidFill>
                <a:effectLst/>
                <a:latin typeface="Cambria" panose="02040503050406030204" pitchFamily="18" charset="0"/>
                <a:ea typeface="Cambria" panose="02040503050406030204" pitchFamily="18" charset="0"/>
              </a:rPr>
              <a:t>Rạng ngời ánh bình minh!</a:t>
            </a:r>
            <a:endParaRPr lang="en-US" sz="2800" b="0" i="0" dirty="0">
              <a:solidFill>
                <a:srgbClr val="000000"/>
              </a:solidFill>
              <a:effectLst/>
              <a:latin typeface="Cambria" panose="02040503050406030204" pitchFamily="18" charset="0"/>
              <a:ea typeface="Cambria" panose="02040503050406030204" pitchFamily="18" charset="0"/>
            </a:endParaRPr>
          </a:p>
          <a:p>
            <a:pPr algn="r"/>
            <a:r>
              <a:rPr lang="en-US" sz="2800" dirty="0">
                <a:solidFill>
                  <a:srgbClr val="000000"/>
                </a:solidFill>
                <a:latin typeface="Cambria" panose="02040503050406030204" pitchFamily="18" charset="0"/>
                <a:ea typeface="Cambria" panose="02040503050406030204" pitchFamily="18" charset="0"/>
              </a:rPr>
              <a:t>(Hoài Anh)</a:t>
            </a:r>
            <a:endParaRPr lang="vi-VN" sz="28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2497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69610"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0DE8C345-75C6-DCAE-92F0-6BB14716463B}"/>
              </a:ext>
            </a:extLst>
          </p:cNvPr>
          <p:cNvPicPr>
            <a:picLocks noChangeAspect="1"/>
          </p:cNvPicPr>
          <p:nvPr/>
        </p:nvPicPr>
        <p:blipFill>
          <a:blip r:embed="rId5"/>
          <a:stretch>
            <a:fillRect/>
          </a:stretch>
        </p:blipFill>
        <p:spPr>
          <a:xfrm>
            <a:off x="1959827" y="-6438"/>
            <a:ext cx="9925148" cy="1268078"/>
          </a:xfrm>
          <a:prstGeom prst="rect">
            <a:avLst/>
          </a:prstGeom>
        </p:spPr>
      </p:pic>
      <p:sp>
        <p:nvSpPr>
          <p:cNvPr id="2" name="Rectangle: Rounded Corners 1">
            <a:extLst>
              <a:ext uri="{FF2B5EF4-FFF2-40B4-BE49-F238E27FC236}">
                <a16:creationId xmlns:a16="http://schemas.microsoft.com/office/drawing/2014/main" id="{C7D04148-AF61-581F-469E-B00D03771CC4}"/>
              </a:ext>
            </a:extLst>
          </p:cNvPr>
          <p:cNvSpPr/>
          <p:nvPr/>
        </p:nvSpPr>
        <p:spPr>
          <a:xfrm>
            <a:off x="2514600" y="2069911"/>
            <a:ext cx="7783286"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3B5CEC55-35AD-6101-AD62-7398A3FBC131}"/>
              </a:ext>
            </a:extLst>
          </p:cNvPr>
          <p:cNvSpPr txBox="1"/>
          <p:nvPr/>
        </p:nvSpPr>
        <p:spPr>
          <a:xfrm>
            <a:off x="2928257" y="2151696"/>
            <a:ext cx="7467600" cy="646331"/>
          </a:xfrm>
          <a:prstGeom prst="rect">
            <a:avLst/>
          </a:prstGeom>
          <a:noFill/>
        </p:spPr>
        <p:txBody>
          <a:bodyPr wrap="square" rtlCol="0">
            <a:spAutoFit/>
          </a:bodyPr>
          <a:lstStyle/>
          <a:p>
            <a:pPr lvl="0">
              <a:defRPr/>
            </a:pPr>
            <a:r>
              <a:rPr lang="vi-VN" sz="3600" b="1" dirty="0">
                <a:solidFill>
                  <a:prstClr val="black"/>
                </a:solidFill>
                <a:latin typeface="Calibri"/>
              </a:rPr>
              <a:t>Đất Mũi (thường gọi là Mũi Cà Mau):</a:t>
            </a:r>
            <a:endParaRPr kumimoji="0" lang="en-US" sz="3600" b="1" i="0" u="none" strike="noStrike" kern="1200" cap="none" spc="0" normalizeH="0" baseline="0" noProof="0" dirty="0">
              <a:ln>
                <a:noFill/>
              </a:ln>
              <a:solidFill>
                <a:prstClr val="black"/>
              </a:solidFill>
              <a:effectLst/>
              <a:uLnTx/>
              <a:uFillTx/>
              <a:latin typeface="Calibri"/>
            </a:endParaRPr>
          </a:p>
        </p:txBody>
      </p:sp>
      <p:sp>
        <p:nvSpPr>
          <p:cNvPr id="6" name="TextBox 5">
            <a:extLst>
              <a:ext uri="{FF2B5EF4-FFF2-40B4-BE49-F238E27FC236}">
                <a16:creationId xmlns:a16="http://schemas.microsoft.com/office/drawing/2014/main" id="{0E43518D-5748-6C28-51AA-553D00B3A0F6}"/>
              </a:ext>
            </a:extLst>
          </p:cNvPr>
          <p:cNvSpPr txBox="1"/>
          <p:nvPr/>
        </p:nvSpPr>
        <p:spPr>
          <a:xfrm>
            <a:off x="925287" y="3067769"/>
            <a:ext cx="10657113" cy="3046988"/>
          </a:xfrm>
          <a:prstGeom prst="rect">
            <a:avLst/>
          </a:prstGeom>
          <a:noFill/>
        </p:spPr>
        <p:txBody>
          <a:bodyPr wrap="square" rtlCol="0">
            <a:spAutoFit/>
          </a:bodyPr>
          <a:lstStyle/>
          <a:p>
            <a:pPr lvl="0" algn="just">
              <a:defRPr/>
            </a:pPr>
            <a:r>
              <a:rPr lang="en-US" sz="4800" b="1" dirty="0" err="1">
                <a:solidFill>
                  <a:srgbClr val="0070C0"/>
                </a:solidFill>
              </a:rPr>
              <a:t>Mảnh</a:t>
            </a:r>
            <a:r>
              <a:rPr lang="en-US" sz="4800" b="1" dirty="0">
                <a:solidFill>
                  <a:srgbClr val="0070C0"/>
                </a:solidFill>
              </a:rPr>
              <a:t> </a:t>
            </a:r>
            <a:r>
              <a:rPr lang="en-US" sz="4800" b="1" dirty="0" err="1">
                <a:solidFill>
                  <a:srgbClr val="0070C0"/>
                </a:solidFill>
              </a:rPr>
              <a:t>đất</a:t>
            </a:r>
            <a:r>
              <a:rPr lang="en-US" sz="4800" b="1" dirty="0">
                <a:solidFill>
                  <a:srgbClr val="0070C0"/>
                </a:solidFill>
              </a:rPr>
              <a:t> </a:t>
            </a:r>
            <a:r>
              <a:rPr lang="en-US" sz="4800" b="1" dirty="0" err="1">
                <a:solidFill>
                  <a:srgbClr val="0070C0"/>
                </a:solidFill>
              </a:rPr>
              <a:t>nhô</a:t>
            </a:r>
            <a:r>
              <a:rPr lang="en-US" sz="4800" b="1" dirty="0">
                <a:solidFill>
                  <a:srgbClr val="0070C0"/>
                </a:solidFill>
              </a:rPr>
              <a:t> </a:t>
            </a:r>
            <a:r>
              <a:rPr lang="en-US" sz="4800" b="1" dirty="0" err="1">
                <a:solidFill>
                  <a:srgbClr val="0070C0"/>
                </a:solidFill>
              </a:rPr>
              <a:t>ra</a:t>
            </a:r>
            <a:r>
              <a:rPr lang="en-US" sz="4800" b="1" dirty="0">
                <a:solidFill>
                  <a:srgbClr val="0070C0"/>
                </a:solidFill>
              </a:rPr>
              <a:t> ở </a:t>
            </a:r>
            <a:r>
              <a:rPr lang="en-US" sz="4800" b="1" dirty="0" err="1">
                <a:solidFill>
                  <a:srgbClr val="0070C0"/>
                </a:solidFill>
              </a:rPr>
              <a:t>điểm</a:t>
            </a:r>
            <a:r>
              <a:rPr lang="en-US" sz="4800" b="1" dirty="0">
                <a:solidFill>
                  <a:srgbClr val="0070C0"/>
                </a:solidFill>
              </a:rPr>
              <a:t> </a:t>
            </a:r>
            <a:r>
              <a:rPr lang="en-US" sz="4800" b="1" dirty="0" err="1">
                <a:solidFill>
                  <a:srgbClr val="0070C0"/>
                </a:solidFill>
              </a:rPr>
              <a:t>cực</a:t>
            </a:r>
            <a:r>
              <a:rPr lang="en-US" sz="4800" b="1" dirty="0">
                <a:solidFill>
                  <a:srgbClr val="0070C0"/>
                </a:solidFill>
              </a:rPr>
              <a:t> Nam </a:t>
            </a:r>
            <a:r>
              <a:rPr lang="en-US" sz="4800" b="1" dirty="0" err="1">
                <a:solidFill>
                  <a:srgbClr val="0070C0"/>
                </a:solidFill>
              </a:rPr>
              <a:t>trên</a:t>
            </a:r>
            <a:r>
              <a:rPr lang="en-US" sz="4800" b="1" dirty="0">
                <a:solidFill>
                  <a:srgbClr val="0070C0"/>
                </a:solidFill>
              </a:rPr>
              <a:t> </a:t>
            </a:r>
            <a:r>
              <a:rPr lang="en-US" sz="4800" b="1" dirty="0" err="1">
                <a:solidFill>
                  <a:srgbClr val="0070C0"/>
                </a:solidFill>
              </a:rPr>
              <a:t>đất</a:t>
            </a:r>
            <a:r>
              <a:rPr lang="en-US" sz="4800" b="1" dirty="0">
                <a:solidFill>
                  <a:srgbClr val="0070C0"/>
                </a:solidFill>
              </a:rPr>
              <a:t> </a:t>
            </a:r>
            <a:r>
              <a:rPr lang="en-US" sz="4800" b="1" dirty="0" err="1">
                <a:solidFill>
                  <a:srgbClr val="0070C0"/>
                </a:solidFill>
              </a:rPr>
              <a:t>liền</a:t>
            </a:r>
            <a:r>
              <a:rPr lang="en-US" sz="4800" b="1" dirty="0">
                <a:solidFill>
                  <a:srgbClr val="0070C0"/>
                </a:solidFill>
              </a:rPr>
              <a:t> </a:t>
            </a:r>
            <a:r>
              <a:rPr lang="en-US" sz="4800" b="1" dirty="0" err="1">
                <a:solidFill>
                  <a:srgbClr val="0070C0"/>
                </a:solidFill>
              </a:rPr>
              <a:t>của</a:t>
            </a:r>
            <a:r>
              <a:rPr lang="en-US" sz="4800" b="1" dirty="0">
                <a:solidFill>
                  <a:srgbClr val="0070C0"/>
                </a:solidFill>
              </a:rPr>
              <a:t> </a:t>
            </a:r>
            <a:r>
              <a:rPr lang="en-US" sz="4800" b="1" dirty="0" err="1">
                <a:solidFill>
                  <a:srgbClr val="0070C0"/>
                </a:solidFill>
              </a:rPr>
              <a:t>Tổ</a:t>
            </a:r>
            <a:r>
              <a:rPr lang="en-US" sz="4800" b="1" dirty="0">
                <a:solidFill>
                  <a:srgbClr val="0070C0"/>
                </a:solidFill>
              </a:rPr>
              <a:t> </a:t>
            </a:r>
            <a:r>
              <a:rPr lang="en-US" sz="4800" b="1" dirty="0" err="1">
                <a:solidFill>
                  <a:srgbClr val="0070C0"/>
                </a:solidFill>
              </a:rPr>
              <a:t>quốc</a:t>
            </a:r>
            <a:r>
              <a:rPr lang="en-US" sz="4800" b="1" dirty="0">
                <a:solidFill>
                  <a:srgbClr val="0070C0"/>
                </a:solidFill>
              </a:rPr>
              <a:t> </a:t>
            </a:r>
            <a:r>
              <a:rPr lang="en-US" sz="4800" b="1" dirty="0" err="1">
                <a:solidFill>
                  <a:srgbClr val="0070C0"/>
                </a:solidFill>
              </a:rPr>
              <a:t>Việt</a:t>
            </a:r>
            <a:r>
              <a:rPr lang="en-US" sz="4800" b="1" dirty="0">
                <a:solidFill>
                  <a:srgbClr val="0070C0"/>
                </a:solidFill>
              </a:rPr>
              <a:t> Nam </a:t>
            </a:r>
            <a:r>
              <a:rPr lang="en-US" sz="4800" b="1" dirty="0" err="1">
                <a:solidFill>
                  <a:srgbClr val="0070C0"/>
                </a:solidFill>
              </a:rPr>
              <a:t>thuộc</a:t>
            </a:r>
            <a:r>
              <a:rPr lang="en-US" sz="4800" b="1" dirty="0">
                <a:solidFill>
                  <a:srgbClr val="0070C0"/>
                </a:solidFill>
              </a:rPr>
              <a:t> </a:t>
            </a:r>
            <a:r>
              <a:rPr lang="en-US" sz="4800" b="1" dirty="0" err="1">
                <a:solidFill>
                  <a:srgbClr val="0070C0"/>
                </a:solidFill>
              </a:rPr>
              <a:t>địa</a:t>
            </a:r>
            <a:r>
              <a:rPr lang="en-US" sz="4800" b="1" dirty="0">
                <a:solidFill>
                  <a:srgbClr val="0070C0"/>
                </a:solidFill>
              </a:rPr>
              <a:t> </a:t>
            </a:r>
            <a:r>
              <a:rPr lang="en-US" sz="4800" b="1" dirty="0" err="1">
                <a:solidFill>
                  <a:srgbClr val="0070C0"/>
                </a:solidFill>
              </a:rPr>
              <a:t>phận</a:t>
            </a:r>
            <a:r>
              <a:rPr lang="en-US" sz="4800" b="1" dirty="0">
                <a:solidFill>
                  <a:srgbClr val="0070C0"/>
                </a:solidFill>
              </a:rPr>
              <a:t> </a:t>
            </a:r>
            <a:r>
              <a:rPr lang="en-US" sz="4800" b="1" dirty="0" err="1">
                <a:solidFill>
                  <a:srgbClr val="0070C0"/>
                </a:solidFill>
              </a:rPr>
              <a:t>xóm</a:t>
            </a:r>
            <a:r>
              <a:rPr lang="en-US" sz="4800" b="1" dirty="0">
                <a:solidFill>
                  <a:srgbClr val="0070C0"/>
                </a:solidFill>
              </a:rPr>
              <a:t> </a:t>
            </a:r>
            <a:r>
              <a:rPr lang="en-US" sz="4800" b="1" dirty="0" err="1">
                <a:solidFill>
                  <a:srgbClr val="0070C0"/>
                </a:solidFill>
              </a:rPr>
              <a:t>Mũi</a:t>
            </a:r>
            <a:r>
              <a:rPr lang="en-US" sz="4800" b="1" dirty="0">
                <a:solidFill>
                  <a:srgbClr val="0070C0"/>
                </a:solidFill>
              </a:rPr>
              <a:t>, </a:t>
            </a:r>
            <a:r>
              <a:rPr lang="en-US" sz="4800" b="1" dirty="0" err="1">
                <a:solidFill>
                  <a:srgbClr val="0070C0"/>
                </a:solidFill>
              </a:rPr>
              <a:t>xã</a:t>
            </a:r>
            <a:r>
              <a:rPr lang="en-US" sz="4800" b="1" dirty="0">
                <a:solidFill>
                  <a:srgbClr val="0070C0"/>
                </a:solidFill>
              </a:rPr>
              <a:t> </a:t>
            </a:r>
            <a:r>
              <a:rPr lang="en-US" sz="4800" b="1" dirty="0" err="1">
                <a:solidFill>
                  <a:srgbClr val="0070C0"/>
                </a:solidFill>
              </a:rPr>
              <a:t>Đất</a:t>
            </a:r>
            <a:r>
              <a:rPr lang="en-US" sz="4800" b="1" dirty="0">
                <a:solidFill>
                  <a:srgbClr val="0070C0"/>
                </a:solidFill>
              </a:rPr>
              <a:t> </a:t>
            </a:r>
            <a:r>
              <a:rPr lang="en-US" sz="4800" b="1" dirty="0" err="1">
                <a:solidFill>
                  <a:srgbClr val="0070C0"/>
                </a:solidFill>
              </a:rPr>
              <a:t>Mũi</a:t>
            </a:r>
            <a:r>
              <a:rPr lang="en-US" sz="4800" b="1" dirty="0">
                <a:solidFill>
                  <a:srgbClr val="0070C0"/>
                </a:solidFill>
              </a:rPr>
              <a:t>, </a:t>
            </a:r>
            <a:r>
              <a:rPr lang="en-US" sz="4800" b="1" dirty="0" err="1">
                <a:solidFill>
                  <a:srgbClr val="0070C0"/>
                </a:solidFill>
              </a:rPr>
              <a:t>huyện</a:t>
            </a:r>
            <a:r>
              <a:rPr lang="en-US" sz="4800" b="1" dirty="0">
                <a:solidFill>
                  <a:srgbClr val="0070C0"/>
                </a:solidFill>
              </a:rPr>
              <a:t> </a:t>
            </a:r>
            <a:r>
              <a:rPr lang="en-US" sz="4800" b="1" dirty="0" err="1">
                <a:solidFill>
                  <a:srgbClr val="0070C0"/>
                </a:solidFill>
              </a:rPr>
              <a:t>Ngọc</a:t>
            </a:r>
            <a:r>
              <a:rPr lang="en-US" sz="4800" b="1" dirty="0">
                <a:solidFill>
                  <a:srgbClr val="0070C0"/>
                </a:solidFill>
              </a:rPr>
              <a:t> </a:t>
            </a:r>
            <a:r>
              <a:rPr lang="en-US" sz="4800" b="1" dirty="0" err="1">
                <a:solidFill>
                  <a:srgbClr val="0070C0"/>
                </a:solidFill>
              </a:rPr>
              <a:t>Hiển</a:t>
            </a:r>
            <a:r>
              <a:rPr lang="en-US" sz="4800" b="1" dirty="0">
                <a:solidFill>
                  <a:srgbClr val="0070C0"/>
                </a:solidFill>
              </a:rPr>
              <a:t>, </a:t>
            </a:r>
            <a:r>
              <a:rPr lang="en-US" sz="4800" b="1" dirty="0" err="1">
                <a:solidFill>
                  <a:srgbClr val="0070C0"/>
                </a:solidFill>
              </a:rPr>
              <a:t>tỉnh</a:t>
            </a:r>
            <a:r>
              <a:rPr lang="en-US" sz="4800" b="1" dirty="0">
                <a:solidFill>
                  <a:srgbClr val="0070C0"/>
                </a:solidFill>
              </a:rPr>
              <a:t> </a:t>
            </a:r>
            <a:r>
              <a:rPr lang="en-US" sz="4800" b="1" dirty="0" err="1">
                <a:solidFill>
                  <a:srgbClr val="0070C0"/>
                </a:solidFill>
              </a:rPr>
              <a:t>Cà</a:t>
            </a:r>
            <a:r>
              <a:rPr lang="en-US" sz="4800" b="1" dirty="0">
                <a:solidFill>
                  <a:srgbClr val="0070C0"/>
                </a:solidFill>
              </a:rPr>
              <a:t> Mau.</a:t>
            </a:r>
          </a:p>
        </p:txBody>
      </p:sp>
    </p:spTree>
    <p:extLst>
      <p:ext uri="{BB962C8B-B14F-4D97-AF65-F5344CB8AC3E}">
        <p14:creationId xmlns:p14="http://schemas.microsoft.com/office/powerpoint/2010/main" val="56881741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decel="42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par>
                                <p:cTn id="13" presetID="2"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69610" y="337457"/>
            <a:ext cx="11615365" cy="6281057"/>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6" name="Picture 2" descr="Đất Mũi Cà Mau có gì mà ai cũng muốn trong đời được tới #hnp">
            <a:extLst>
              <a:ext uri="{FF2B5EF4-FFF2-40B4-BE49-F238E27FC236}">
                <a16:creationId xmlns:a16="http://schemas.microsoft.com/office/drawing/2014/main" id="{49430987-9B0B-AA81-D461-627B486E46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8184997"/>
      </p:ext>
    </p:extLst>
  </p:cSld>
  <p:clrMapOvr>
    <a:masterClrMapping/>
  </p:clrMapOvr>
  <p:transition spd="slow">
    <p:wheel spokes="1"/>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69610"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0DE8C345-75C6-DCAE-92F0-6BB14716463B}"/>
              </a:ext>
            </a:extLst>
          </p:cNvPr>
          <p:cNvPicPr>
            <a:picLocks noChangeAspect="1"/>
          </p:cNvPicPr>
          <p:nvPr/>
        </p:nvPicPr>
        <p:blipFill>
          <a:blip r:embed="rId5"/>
          <a:stretch>
            <a:fillRect/>
          </a:stretch>
        </p:blipFill>
        <p:spPr>
          <a:xfrm>
            <a:off x="1959827" y="-6438"/>
            <a:ext cx="9925148" cy="1268078"/>
          </a:xfrm>
          <a:prstGeom prst="rect">
            <a:avLst/>
          </a:prstGeom>
        </p:spPr>
      </p:pic>
      <p:sp>
        <p:nvSpPr>
          <p:cNvPr id="2" name="Rectangle: Rounded Corners 1">
            <a:extLst>
              <a:ext uri="{FF2B5EF4-FFF2-40B4-BE49-F238E27FC236}">
                <a16:creationId xmlns:a16="http://schemas.microsoft.com/office/drawing/2014/main" id="{C7D04148-AF61-581F-469E-B00D03771CC4}"/>
              </a:ext>
            </a:extLst>
          </p:cNvPr>
          <p:cNvSpPr/>
          <p:nvPr/>
        </p:nvSpPr>
        <p:spPr>
          <a:xfrm>
            <a:off x="5018314" y="1884854"/>
            <a:ext cx="2133600"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3B5CEC55-35AD-6101-AD62-7398A3FBC131}"/>
              </a:ext>
            </a:extLst>
          </p:cNvPr>
          <p:cNvSpPr txBox="1"/>
          <p:nvPr/>
        </p:nvSpPr>
        <p:spPr>
          <a:xfrm>
            <a:off x="5399314" y="1879553"/>
            <a:ext cx="191588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err="1">
                <a:solidFill>
                  <a:prstClr val="black"/>
                </a:solidFill>
                <a:latin typeface="Calibri"/>
              </a:rPr>
              <a:t>Đước</a:t>
            </a:r>
            <a:endParaRPr kumimoji="0" lang="en-US" sz="4400" b="1" i="0" u="none" strike="noStrike" kern="1200" cap="none" spc="0" normalizeH="0" baseline="0" noProof="0" dirty="0">
              <a:ln>
                <a:noFill/>
              </a:ln>
              <a:solidFill>
                <a:prstClr val="black"/>
              </a:solidFill>
              <a:effectLst/>
              <a:uLnTx/>
              <a:uFillTx/>
              <a:latin typeface="Calibri"/>
            </a:endParaRPr>
          </a:p>
        </p:txBody>
      </p:sp>
      <p:sp>
        <p:nvSpPr>
          <p:cNvPr id="6" name="TextBox 5">
            <a:extLst>
              <a:ext uri="{FF2B5EF4-FFF2-40B4-BE49-F238E27FC236}">
                <a16:creationId xmlns:a16="http://schemas.microsoft.com/office/drawing/2014/main" id="{0E43518D-5748-6C28-51AA-553D00B3A0F6}"/>
              </a:ext>
            </a:extLst>
          </p:cNvPr>
          <p:cNvSpPr txBox="1"/>
          <p:nvPr/>
        </p:nvSpPr>
        <p:spPr>
          <a:xfrm>
            <a:off x="925287" y="3067769"/>
            <a:ext cx="10657113" cy="1569660"/>
          </a:xfrm>
          <a:prstGeom prst="rect">
            <a:avLst/>
          </a:prstGeom>
          <a:noFill/>
        </p:spPr>
        <p:txBody>
          <a:bodyPr wrap="square" rtlCol="0">
            <a:spAutoFit/>
          </a:bodyPr>
          <a:lstStyle/>
          <a:p>
            <a:pPr lvl="0" algn="just">
              <a:defRPr/>
            </a:pPr>
            <a:r>
              <a:rPr lang="en-US" sz="4800" b="1" dirty="0">
                <a:solidFill>
                  <a:srgbClr val="0070C0"/>
                </a:solidFill>
                <a:latin typeface="Calibri"/>
              </a:rPr>
              <a:t>C</a:t>
            </a:r>
            <a:r>
              <a:rPr lang="vi-VN" sz="4800" b="1" dirty="0">
                <a:solidFill>
                  <a:srgbClr val="0070C0"/>
                </a:solidFill>
                <a:latin typeface="Calibri"/>
              </a:rPr>
              <a:t>ây cao mọc ở rừng nước mặn, hoa vàng, hạt nảy mầm ngay trên cây.</a:t>
            </a:r>
          </a:p>
        </p:txBody>
      </p:sp>
    </p:spTree>
    <p:extLst>
      <p:ext uri="{BB962C8B-B14F-4D97-AF65-F5344CB8AC3E}">
        <p14:creationId xmlns:p14="http://schemas.microsoft.com/office/powerpoint/2010/main" val="94381600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decel="42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par>
                                <p:cTn id="13" presetID="2"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ây Đước - Hình Ảnh, Đặc Điểm Cây Và Công Dụng">
            <a:extLst>
              <a:ext uri="{FF2B5EF4-FFF2-40B4-BE49-F238E27FC236}">
                <a16:creationId xmlns:a16="http://schemas.microsoft.com/office/drawing/2014/main" id="{C55D8997-256D-C248-2935-D251F2B605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7062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0.3|0.2|0.3|0.3|0.5|0.4|0.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1590</TotalTime>
  <Words>510</Words>
  <Application>Microsoft Office PowerPoint</Application>
  <PresentationFormat>Widescreen</PresentationFormat>
  <Paragraphs>56</Paragraphs>
  <Slides>17</Slides>
  <Notes>9</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微软雅黑</vt:lpstr>
      <vt:lpstr>Aptos</vt:lpstr>
      <vt:lpstr>Arial</vt:lpstr>
      <vt:lpstr>Calibri</vt:lpstr>
      <vt:lpstr>Cambria</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Admin</cp:lastModifiedBy>
  <cp:revision>51</cp:revision>
  <dcterms:created xsi:type="dcterms:W3CDTF">2023-06-14T03:10:11Z</dcterms:created>
  <dcterms:modified xsi:type="dcterms:W3CDTF">2026-03-22T14:32:52Z</dcterms:modified>
  <cp:category>9Slide.vn</cp:category>
</cp:coreProperties>
</file>