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 id="2147483677" r:id="rId3"/>
  </p:sldMasterIdLst>
  <p:notesMasterIdLst>
    <p:notesMasterId r:id="rId25"/>
  </p:notesMasterIdLst>
  <p:sldIdLst>
    <p:sldId id="256" r:id="rId4"/>
    <p:sldId id="289" r:id="rId5"/>
    <p:sldId id="292" r:id="rId6"/>
    <p:sldId id="259" r:id="rId7"/>
    <p:sldId id="291" r:id="rId8"/>
    <p:sldId id="296" r:id="rId9"/>
    <p:sldId id="260" r:id="rId10"/>
    <p:sldId id="295" r:id="rId11"/>
    <p:sldId id="300" r:id="rId12"/>
    <p:sldId id="262" r:id="rId13"/>
    <p:sldId id="263" r:id="rId14"/>
    <p:sldId id="264" r:id="rId15"/>
    <p:sldId id="265" r:id="rId16"/>
    <p:sldId id="266" r:id="rId17"/>
    <p:sldId id="267" r:id="rId18"/>
    <p:sldId id="268" r:id="rId19"/>
    <p:sldId id="269" r:id="rId20"/>
    <p:sldId id="270" r:id="rId21"/>
    <p:sldId id="273" r:id="rId22"/>
    <p:sldId id="271" r:id="rId23"/>
    <p:sldId id="311" r:id="rId24"/>
  </p:sldIdLst>
  <p:sldSz cx="9144000" cy="5143500" type="screen16x9"/>
  <p:notesSz cx="6858000" cy="9144000"/>
  <p:custDataLst>
    <p:tags r:id="rId2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712"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366" y="78"/>
      </p:cViewPr>
      <p:guideLst>
        <p:guide orient="horz" pos="1620"/>
        <p:guide pos="27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f8d58fca8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7f8d58fca8_0_10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7f8d58fca8_0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27f8d58fca8_0_1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7f8d58fca8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7f8d58fca8_0_1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7f8d58fca8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7f8d58fca8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7f8d58fca8_0_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7f8d58fca8_0_1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459b1a05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459b1a05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f8d58fca8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27f8d58fca8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7f8d58fca8_0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27f8d58fca8_0_1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7f8d58fca8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27f8d58fca8_0_1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f8d58fca8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7f8d58fca8_0_1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f8d58fca8_0_1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7f8d58fca8_0_1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f8d58fca8_0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27f8d58fca8_0_1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7f8d58fca8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7f8d58fca8_0_1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ptmon.com/" TargetMode="External"/><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5000"/>
              <a:buNone/>
              <a:defRPr sz="4800">
                <a:latin typeface="Anton"/>
                <a:ea typeface="Anton"/>
                <a:cs typeface="Anton"/>
                <a:sym typeface="Anton"/>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55" name="Google Shape;55;p14"/>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rtl="0">
              <a:lnSpc>
                <a:spcPct val="115000"/>
              </a:lnSpc>
              <a:spcBef>
                <a:spcPts val="0"/>
              </a:spcBef>
              <a:spcAft>
                <a:spcPts val="0"/>
              </a:spcAft>
              <a:buSzPts val="3000"/>
              <a:buNone/>
              <a:defRPr sz="1600">
                <a:solidFill>
                  <a:schemeClr val="dk2"/>
                </a:solidFill>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56" name="Google Shape;56;p14"/>
          <p:cNvSpPr>
            <a:spLocks noGrp="1"/>
          </p:cNvSpPr>
          <p:nvPr>
            <p:ph type="pic" idx="2"/>
          </p:nvPr>
        </p:nvSpPr>
        <p:spPr>
          <a:xfrm rot="482857">
            <a:off x="6203464" y="2548761"/>
            <a:ext cx="2151488" cy="2310842"/>
          </a:xfrm>
          <a:prstGeom prst="rect">
            <a:avLst/>
          </a:prstGeom>
          <a:noFill/>
          <a:ln>
            <a:noFill/>
          </a:ln>
          <a:effectLst>
            <a:outerShdw blurRad="57150" dist="19050" dir="5400000" algn="bl" rotWithShape="0">
              <a:srgbClr val="000000">
                <a:alpha val="48630"/>
              </a:srgbClr>
            </a:outerShdw>
          </a:effectLst>
        </p:spPr>
      </p:sp>
      <p:sp>
        <p:nvSpPr>
          <p:cNvPr id="57" name="Google Shape;57;p1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4" name="Google Shape;64;p1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6"/>
          <p:cNvGrpSpPr/>
          <p:nvPr/>
        </p:nvGrpSpPr>
        <p:grpSpPr>
          <a:xfrm rot="-3475844">
            <a:off x="8524389" y="1441257"/>
            <a:ext cx="4236721" cy="3558734"/>
            <a:chOff x="4994267" y="474834"/>
            <a:chExt cx="1531601" cy="1286505"/>
          </a:xfrm>
        </p:grpSpPr>
        <p:sp>
          <p:nvSpPr>
            <p:cNvPr id="72" name="Google Shape;72;p16"/>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6"/>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6"/>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6"/>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6"/>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 name="Google Shape;100;p16"/>
          <p:cNvSpPr/>
          <p:nvPr/>
        </p:nvSpPr>
        <p:spPr>
          <a:xfrm rot="-2457118">
            <a:off x="8510151" y="3738202"/>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16"/>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02" name="Google Shape;102;p16"/>
          <p:cNvSpPr/>
          <p:nvPr/>
        </p:nvSpPr>
        <p:spPr>
          <a:xfrm rot="-5717172">
            <a:off x="1326946" y="1289882"/>
            <a:ext cx="898722" cy="255800"/>
          </a:xfrm>
          <a:prstGeom prst="rect">
            <a:avLst/>
          </a:pr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05" name="Google Shape;105;p17"/>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17"/>
          <p:cNvGrpSpPr/>
          <p:nvPr/>
        </p:nvGrpSpPr>
        <p:grpSpPr>
          <a:xfrm rot="5047377">
            <a:off x="-3099871" y="1314043"/>
            <a:ext cx="4909715" cy="1706547"/>
            <a:chOff x="3593934" y="-1470459"/>
            <a:chExt cx="4909438" cy="1706451"/>
          </a:xfrm>
        </p:grpSpPr>
        <p:sp>
          <p:nvSpPr>
            <p:cNvPr id="110" name="Google Shape;110;p17"/>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p:nvPr/>
          </p:nvSpPr>
          <p:spPr>
            <a:xfrm rot="94678">
              <a:off x="4247757"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 name="Google Shape;118;p17"/>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7"/>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17"/>
          <p:cNvPicPr preferRelativeResize="0"/>
          <p:nvPr/>
        </p:nvPicPr>
        <p:blipFill rotWithShape="1">
          <a:blip r:embed="rId3">
            <a:alphaModFix/>
          </a:blip>
          <a:srcRect/>
          <a:stretch/>
        </p:blipFill>
        <p:spPr>
          <a:xfrm rot="1516699">
            <a:off x="5793369" y="2650075"/>
            <a:ext cx="2983950" cy="2386574"/>
          </a:xfrm>
          <a:prstGeom prst="rect">
            <a:avLst/>
          </a:prstGeom>
          <a:noFill/>
          <a:ln>
            <a:noFill/>
          </a:ln>
        </p:spPr>
      </p:pic>
      <p:sp>
        <p:nvSpPr>
          <p:cNvPr id="122" name="Google Shape;122;p17"/>
          <p:cNvSpPr/>
          <p:nvPr/>
        </p:nvSpPr>
        <p:spPr>
          <a:xfrm rot="-2457118">
            <a:off x="7777326" y="2538527"/>
            <a:ext cx="898499" cy="256058"/>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3032610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434007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360628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7F4EFE-7B46-4E09-AF02-0BF85AEE319F}"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113299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7F4EFE-7B46-4E09-AF02-0BF85AEE319F}" type="datetimeFigureOut">
              <a:rPr lang="en-US" smtClean="0"/>
              <a:t>2/5/2026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119272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7F4EFE-7B46-4E09-AF02-0BF85AEE319F}" type="datetimeFigureOut">
              <a:rPr lang="en-US" smtClean="0"/>
              <a:t>2/5/2026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3627624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F4EFE-7B46-4E09-AF02-0BF85AEE319F}"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7031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7F4EFE-7B46-4E09-AF02-0BF85AEE319F}"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3266179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7F4EFE-7B46-4E09-AF02-0BF85AEE319F}"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17832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172242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F8C78E59-04D6-4228-A2AE-BEA2904CE9E0}" type="slidenum">
              <a:rPr lang="en-US" smtClean="0"/>
              <a:t>‹#›</a:t>
            </a:fld>
            <a:endParaRPr lang="en-US"/>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1130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7F4EFE-7B46-4E09-AF02-0BF85AEE319F}"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1916073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7F4EFE-7B46-4E09-AF02-0BF85AEE319F}"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F8C78E59-04D6-4228-A2AE-BEA2904CE9E0}" type="slidenum">
              <a:rPr lang="en-US" smtClean="0"/>
              <a:t>‹#›</a:t>
            </a:fld>
            <a:endParaRPr lang="en-US"/>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9988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57F4EFE-7B46-4E09-AF02-0BF85AEE319F}"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61111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977866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7F4EFE-7B46-4E09-AF02-0BF85AEE319F}"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C78E59-04D6-4228-A2AE-BEA2904CE9E0}" type="slidenum">
              <a:rPr lang="en-US" smtClean="0"/>
              <a:t>‹#›</a:t>
            </a:fld>
            <a:endParaRPr lang="en-US"/>
          </a:p>
        </p:txBody>
      </p:sp>
    </p:spTree>
    <p:extLst>
      <p:ext uri="{BB962C8B-B14F-4D97-AF65-F5344CB8AC3E}">
        <p14:creationId xmlns:p14="http://schemas.microsoft.com/office/powerpoint/2010/main" val="2508745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D302E7-42FF-2174-2BA2-56CED9D57C1D}"/>
              </a:ext>
            </a:extLst>
          </p:cNvPr>
          <p:cNvSpPr>
            <a:spLocks noGrp="1"/>
          </p:cNvSpPr>
          <p:nvPr>
            <p:ph type="dt" sz="half" idx="10"/>
          </p:nvPr>
        </p:nvSpPr>
        <p:spPr>
          <a:xfrm>
            <a:off x="457200" y="4767264"/>
            <a:ext cx="2133600" cy="273844"/>
          </a:xfrm>
        </p:spPr>
        <p:txBody>
          <a:bodyPr/>
          <a:lstStyle>
            <a:lvl1pPr>
              <a:defRPr/>
            </a:lvl1pPr>
          </a:lstStyle>
          <a:p>
            <a:pPr>
              <a:defRPr/>
            </a:pPr>
            <a:fld id="{B5E5CE03-83A7-4FE9-AEA2-67B341E61896}" type="datetimeFigureOut">
              <a:rPr lang="en-US"/>
              <a:pPr>
                <a:defRPr/>
              </a:pPr>
              <a:t>2/5/2026</a:t>
            </a:fld>
            <a:endParaRPr lang="en-US"/>
          </a:p>
        </p:txBody>
      </p:sp>
      <p:sp>
        <p:nvSpPr>
          <p:cNvPr id="8" name="Footer Placeholder 7">
            <a:extLst>
              <a:ext uri="{FF2B5EF4-FFF2-40B4-BE49-F238E27FC236}">
                <a16:creationId xmlns:a16="http://schemas.microsoft.com/office/drawing/2014/main" id="{1EA3EBB2-65AB-490E-74BB-48E897AE3D18}"/>
              </a:ext>
            </a:extLst>
          </p:cNvPr>
          <p:cNvSpPr>
            <a:spLocks noGrp="1"/>
          </p:cNvSpPr>
          <p:nvPr>
            <p:ph type="ftr" sz="quarter" idx="11"/>
          </p:nvPr>
        </p:nvSpPr>
        <p:spPr>
          <a:xfrm>
            <a:off x="3124200" y="4767264"/>
            <a:ext cx="2895600" cy="273844"/>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526ECE18-DFE9-5900-A43B-2E177CA50697}"/>
              </a:ext>
            </a:extLst>
          </p:cNvPr>
          <p:cNvSpPr>
            <a:spLocks noGrp="1"/>
          </p:cNvSpPr>
          <p:nvPr>
            <p:ph type="sldNum" sz="quarter" idx="12"/>
          </p:nvPr>
        </p:nvSpPr>
        <p:spPr>
          <a:xfrm>
            <a:off x="6553200" y="4767264"/>
            <a:ext cx="2133600" cy="273844"/>
          </a:xfrm>
        </p:spPr>
        <p:txBody>
          <a:bodyPr/>
          <a:lstStyle>
            <a:lvl1pPr>
              <a:defRPr/>
            </a:lvl1pPr>
          </a:lstStyle>
          <a:p>
            <a:fld id="{89D6883D-24BA-4912-9ED2-BF6EE61E066B}" type="slidenum">
              <a:rPr lang="en-US" altLang="en-US"/>
              <a:pPr/>
              <a:t>‹#›</a:t>
            </a:fld>
            <a:endParaRPr lang="en-US" altLang="en-US"/>
          </a:p>
        </p:txBody>
      </p:sp>
    </p:spTree>
    <p:extLst>
      <p:ext uri="{BB962C8B-B14F-4D97-AF65-F5344CB8AC3E}">
        <p14:creationId xmlns:p14="http://schemas.microsoft.com/office/powerpoint/2010/main" val="2604872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sp>
        <p:nvSpPr>
          <p:cNvPr id="6" name="TextBox 5">
            <a:hlinkClick r:id="rId2"/>
            <a:extLst>
              <a:ext uri="{FF2B5EF4-FFF2-40B4-BE49-F238E27FC236}">
                <a16:creationId xmlns:a16="http://schemas.microsoft.com/office/drawing/2014/main" id="{C5E53FE4-4DDE-404F-8359-4F195A9DAB8C}"/>
              </a:ext>
            </a:extLst>
          </p:cNvPr>
          <p:cNvSpPr txBox="1"/>
          <p:nvPr userDrawn="1"/>
        </p:nvSpPr>
        <p:spPr>
          <a:xfrm>
            <a:off x="3326233" y="5297944"/>
            <a:ext cx="2017973" cy="207749"/>
          </a:xfrm>
          <a:prstGeom prst="rect">
            <a:avLst/>
          </a:prstGeom>
          <a:noFill/>
        </p:spPr>
        <p:txBody>
          <a:bodyPr wrap="square" rtlCol="0">
            <a:spAutoFit/>
          </a:bodyPr>
          <a:lstStyle/>
          <a:p>
            <a:r>
              <a:rPr lang="en-US" altLang="ko-KR" sz="750" b="1" u="none" dirty="0">
                <a:latin typeface="Arial" panose="020B0604020202020204" pitchFamily="34" charset="0"/>
                <a:cs typeface="Arial" panose="020B0604020202020204" pitchFamily="34" charset="0"/>
              </a:rPr>
              <a:t>Tô Thành Trung – trungtt@vdta.edu.vn</a:t>
            </a:r>
            <a:endParaRPr lang="ko-KR" altLang="en-US" sz="750" b="1" u="none"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33796953-1A06-42CF-B594-BB451BF6E6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그림 7">
            <a:extLst>
              <a:ext uri="{FF2B5EF4-FFF2-40B4-BE49-F238E27FC236}">
                <a16:creationId xmlns:a16="http://schemas.microsoft.com/office/drawing/2014/main" id="{C09E5BB1-2C9B-47D1-B143-CECE7776FD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9086"/>
          <a:stretch/>
        </p:blipFill>
        <p:spPr>
          <a:xfrm>
            <a:off x="7069380" y="4024371"/>
            <a:ext cx="1443590" cy="1119129"/>
          </a:xfrm>
          <a:prstGeom prst="rect">
            <a:avLst/>
          </a:prstGeom>
        </p:spPr>
      </p:pic>
      <p:sp>
        <p:nvSpPr>
          <p:cNvPr id="7" name="사각형: 둥근 모서리 6">
            <a:extLst>
              <a:ext uri="{FF2B5EF4-FFF2-40B4-BE49-F238E27FC236}">
                <a16:creationId xmlns:a16="http://schemas.microsoft.com/office/drawing/2014/main" id="{BAAE7720-FF8A-4446-A1A7-87D78F81717C}"/>
              </a:ext>
            </a:extLst>
          </p:cNvPr>
          <p:cNvSpPr/>
          <p:nvPr userDrawn="1"/>
        </p:nvSpPr>
        <p:spPr>
          <a:xfrm>
            <a:off x="310050" y="310500"/>
            <a:ext cx="8523900" cy="4522500"/>
          </a:xfrm>
          <a:prstGeom prst="roundRect">
            <a:avLst>
              <a:gd name="adj" fmla="val 3469"/>
            </a:avLst>
          </a:prstGeom>
          <a:solidFill>
            <a:schemeClr val="bg1">
              <a:alpha val="20000"/>
            </a:schemeClr>
          </a:solidFill>
          <a:ln w="3175" cap="flat">
            <a:solidFill>
              <a:schemeClr val="bg1">
                <a:alpha val="30000"/>
              </a:schemeClr>
            </a:solid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ko-KR" altLang="en-US" sz="1800" dirty="0">
              <a:solidFill>
                <a:schemeClr val="bg1"/>
              </a:solidFill>
              <a:latin typeface="+mj-lt"/>
            </a:endParaRPr>
          </a:p>
        </p:txBody>
      </p:sp>
    </p:spTree>
    <p:extLst>
      <p:ext uri="{BB962C8B-B14F-4D97-AF65-F5344CB8AC3E}">
        <p14:creationId xmlns:p14="http://schemas.microsoft.com/office/powerpoint/2010/main" val="1164871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52" name="Google Shape;52;p1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24"/>
            <a:ext cx="1767506" cy="5139964"/>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457F4EFE-7B46-4E09-AF02-0BF85AEE319F}" type="datetimeFigureOut">
              <a:rPr lang="en-US" smtClean="0"/>
              <a:t>2/5/2026</a:t>
            </a:fld>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F8C78E59-04D6-4228-A2AE-BEA2904CE9E0}" type="slidenum">
              <a:rPr lang="en-US" smtClean="0"/>
              <a:t>‹#›</a:t>
            </a:fld>
            <a:endParaRPr lang="en-US"/>
          </a:p>
        </p:txBody>
      </p:sp>
    </p:spTree>
    <p:extLst>
      <p:ext uri="{BB962C8B-B14F-4D97-AF65-F5344CB8AC3E}">
        <p14:creationId xmlns:p14="http://schemas.microsoft.com/office/powerpoint/2010/main" val="38943126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7.png"/><Relationship Id="rId11" Type="http://schemas.openxmlformats.org/officeDocument/2006/relationships/image" Target="../media/image8.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3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4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3.xml"/><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1.mp3"/><Relationship Id="rId7" Type="http://schemas.openxmlformats.org/officeDocument/2006/relationships/image" Target="../media/image50.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gif"/><Relationship Id="rId10" Type="http://schemas.openxmlformats.org/officeDocument/2006/relationships/image" Target="../media/image53.png"/><Relationship Id="rId4" Type="http://schemas.openxmlformats.org/officeDocument/2006/relationships/slideLayout" Target="../slideLayouts/slideLayout17.xml"/><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9.gif"/><Relationship Id="rId5" Type="http://schemas.openxmlformats.org/officeDocument/2006/relationships/image" Target="../media/image8.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blip>
          <a:tile tx="0" ty="0" sx="99996" sy="99996" flip="none" algn="tl"/>
        </a:blipFill>
        <a:effectLst/>
      </p:bgPr>
    </p:bg>
    <p:spTree>
      <p:nvGrpSpPr>
        <p:cNvPr id="1" name="Shape 126"/>
        <p:cNvGrpSpPr/>
        <p:nvPr/>
      </p:nvGrpSpPr>
      <p:grpSpPr>
        <a:xfrm>
          <a:off x="0" y="0"/>
          <a:ext cx="0" cy="0"/>
          <a:chOff x="0" y="0"/>
          <a:chExt cx="0" cy="0"/>
        </a:xfrm>
      </p:grpSpPr>
      <p:sp>
        <p:nvSpPr>
          <p:cNvPr id="139" name="Google Shape;139;p18"/>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a:off x="7988288" y="537073"/>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8"/>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8"/>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8"/>
          <p:cNvSpPr/>
          <p:nvPr/>
        </p:nvSpPr>
        <p:spPr>
          <a:xfrm rot="-461876">
            <a:off x="4339588" y="670864"/>
            <a:ext cx="1220600" cy="299411"/>
          </a:xfrm>
          <a:prstGeom prst="rect">
            <a:avLst/>
          </a:pr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8"/>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8"/>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8"/>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8"/>
          <p:cNvSpPr/>
          <p:nvPr/>
        </p:nvSpPr>
        <p:spPr>
          <a:xfrm rot="2402074">
            <a:off x="7970142" y="2365932"/>
            <a:ext cx="1220521" cy="299378"/>
          </a:xfrm>
          <a:prstGeom prst="rect">
            <a:avLst/>
          </a:prstGeom>
          <a:solidFill>
            <a:srgbClr val="119B00">
              <a:alpha val="721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8"/>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18"/>
          <p:cNvPicPr preferRelativeResize="0"/>
          <p:nvPr/>
        </p:nvPicPr>
        <p:blipFill rotWithShape="1">
          <a:blip r:embed="rId5">
            <a:alphaModFix/>
          </a:blip>
          <a:srcRect l="475" r="475"/>
          <a:stretch/>
        </p:blipFill>
        <p:spPr>
          <a:xfrm>
            <a:off x="1200900" y="920279"/>
            <a:ext cx="692450" cy="978747"/>
          </a:xfrm>
          <a:prstGeom prst="rect">
            <a:avLst/>
          </a:prstGeom>
          <a:noFill/>
          <a:ln>
            <a:noFill/>
          </a:ln>
        </p:spPr>
      </p:pic>
      <p:pic>
        <p:nvPicPr>
          <p:cNvPr id="153" name="Google Shape;153;p18"/>
          <p:cNvPicPr preferRelativeResize="0"/>
          <p:nvPr/>
        </p:nvPicPr>
        <p:blipFill>
          <a:blip r:embed="rId6">
            <a:alphaModFix/>
          </a:blip>
          <a:stretch>
            <a:fillRect/>
          </a:stretch>
        </p:blipFill>
        <p:spPr>
          <a:xfrm rot="1311420">
            <a:off x="3432419" y="1266510"/>
            <a:ext cx="3512505" cy="4526086"/>
          </a:xfrm>
          <a:prstGeom prst="rect">
            <a:avLst/>
          </a:prstGeom>
          <a:noFill/>
          <a:ln>
            <a:noFill/>
          </a:ln>
        </p:spPr>
      </p:pic>
      <p:sp>
        <p:nvSpPr>
          <p:cNvPr id="2" name="Rectangle: Rounded Corners 1">
            <a:extLst>
              <a:ext uri="{FF2B5EF4-FFF2-40B4-BE49-F238E27FC236}">
                <a16:creationId xmlns:a16="http://schemas.microsoft.com/office/drawing/2014/main" id="{2F94747E-CB89-3F5D-3A77-0CECEE6D713C}"/>
              </a:ext>
            </a:extLst>
          </p:cNvPr>
          <p:cNvSpPr/>
          <p:nvPr/>
        </p:nvSpPr>
        <p:spPr>
          <a:xfrm>
            <a:off x="1629546" y="164162"/>
            <a:ext cx="5390976" cy="2022061"/>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181E555-E032-2264-2BBC-EF8E7E609D99}"/>
              </a:ext>
            </a:extLst>
          </p:cNvPr>
          <p:cNvSpPr/>
          <p:nvPr/>
        </p:nvSpPr>
        <p:spPr>
          <a:xfrm>
            <a:off x="1822984" y="385702"/>
            <a:ext cx="4964632" cy="15789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3E01FF-653C-E896-47E9-06C99E5BAC48}"/>
              </a:ext>
            </a:extLst>
          </p:cNvPr>
          <p:cNvSpPr/>
          <p:nvPr/>
        </p:nvSpPr>
        <p:spPr>
          <a:xfrm>
            <a:off x="1897927" y="460746"/>
            <a:ext cx="4854214" cy="1477328"/>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BÀI HỌC STEM</a:t>
            </a:r>
          </a:p>
          <a:p>
            <a:pPr algn="ctr"/>
            <a:r>
              <a:rPr lang="en-US" sz="5000" b="1" spc="50" dirty="0">
                <a:ln w="0"/>
                <a:solidFill>
                  <a:srgbClr val="7030A0"/>
                </a:solidFill>
                <a:effectLst>
                  <a:innerShdw blurRad="63500" dist="50800" dir="13500000">
                    <a:srgbClr val="000000">
                      <a:alpha val="50000"/>
                    </a:srgbClr>
                  </a:innerShdw>
                </a:effectLst>
              </a:rPr>
              <a:t>TÊN LỬA GIẤY</a:t>
            </a:r>
            <a:endParaRPr lang="en-US" sz="5000" b="1" cap="none" spc="50" dirty="0">
              <a:ln w="0"/>
              <a:solidFill>
                <a:srgbClr val="7030A0"/>
              </a:solidFill>
              <a:effectLst>
                <a:innerShdw blurRad="63500" dist="50800" dir="13500000">
                  <a:srgbClr val="000000">
                    <a:alpha val="50000"/>
                  </a:srgbClr>
                </a:inn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3000" fill="hold"/>
                                        <p:tgtEl>
                                          <p:spTgt spid="153"/>
                                        </p:tgtEl>
                                        <p:attrNameLst>
                                          <p:attrName>ppt_x</p:attrName>
                                        </p:attrNameLst>
                                      </p:cBhvr>
                                      <p:tavLst>
                                        <p:tav tm="0">
                                          <p:val>
                                            <p:strVal val="#ppt_x"/>
                                          </p:val>
                                        </p:tav>
                                        <p:tav tm="100000">
                                          <p:val>
                                            <p:strVal val="#ppt_x"/>
                                          </p:val>
                                        </p:tav>
                                      </p:tavLst>
                                    </p:anim>
                                    <p:anim calcmode="lin" valueType="num">
                                      <p:cBhvr additive="base">
                                        <p:cTn id="8" dur="30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4"/>
          <p:cNvPicPr preferRelativeResize="0"/>
          <p:nvPr/>
        </p:nvPicPr>
        <p:blipFill rotWithShape="1">
          <a:blip r:embed="rId4">
            <a:alphaModFix/>
          </a:blip>
          <a:srcRect b="2095"/>
          <a:stretch/>
        </p:blipFill>
        <p:spPr>
          <a:xfrm>
            <a:off x="4572000" y="23425"/>
            <a:ext cx="4572000" cy="5143500"/>
          </a:xfrm>
          <a:prstGeom prst="rect">
            <a:avLst/>
          </a:prstGeom>
          <a:noFill/>
          <a:ln>
            <a:noFill/>
          </a:ln>
        </p:spPr>
      </p:pic>
      <p:sp>
        <p:nvSpPr>
          <p:cNvPr id="214" name="Google Shape;214;p24"/>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4"/>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4"/>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4"/>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8" name="Google Shape;218;p24"/>
          <p:cNvGrpSpPr/>
          <p:nvPr/>
        </p:nvGrpSpPr>
        <p:grpSpPr>
          <a:xfrm rot="-9962244">
            <a:off x="708623" y="4878309"/>
            <a:ext cx="2996742" cy="814567"/>
            <a:chOff x="4891325" y="3281650"/>
            <a:chExt cx="2996599" cy="814528"/>
          </a:xfrm>
        </p:grpSpPr>
        <p:sp>
          <p:nvSpPr>
            <p:cNvPr id="219" name="Google Shape;219;p24"/>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4"/>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4"/>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4"/>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3" name="Google Shape;223;p24"/>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224" name="Google Shape;224;p24"/>
          <p:cNvGrpSpPr/>
          <p:nvPr/>
        </p:nvGrpSpPr>
        <p:grpSpPr>
          <a:xfrm>
            <a:off x="6492623" y="319464"/>
            <a:ext cx="825227" cy="825227"/>
            <a:chOff x="6947475" y="357350"/>
            <a:chExt cx="697454" cy="697454"/>
          </a:xfrm>
        </p:grpSpPr>
        <p:sp>
          <p:nvSpPr>
            <p:cNvPr id="225" name="Google Shape;225;p24"/>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4"/>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7" name="Google Shape;227;p24"/>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4"/>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4"/>
          <p:cNvSpPr/>
          <p:nvPr/>
        </p:nvSpPr>
        <p:spPr>
          <a:xfrm rot="7623672">
            <a:off x="8196566" y="1656338"/>
            <a:ext cx="898505" cy="255961"/>
          </a:xfrm>
          <a:prstGeom prst="rect">
            <a:avLst/>
          </a:prstGeom>
          <a:solidFill>
            <a:srgbClr val="FFB271">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p24"/>
          <p:cNvPicPr preferRelativeResize="0"/>
          <p:nvPr/>
        </p:nvPicPr>
        <p:blipFill rotWithShape="1">
          <a:blip r:embed="rId5">
            <a:alphaModFix/>
          </a:blip>
          <a:srcRect/>
          <a:stretch/>
        </p:blipFill>
        <p:spPr>
          <a:xfrm>
            <a:off x="8461850" y="5"/>
            <a:ext cx="682150" cy="956295"/>
          </a:xfrm>
          <a:prstGeom prst="rect">
            <a:avLst/>
          </a:prstGeom>
          <a:noFill/>
          <a:ln>
            <a:noFill/>
          </a:ln>
        </p:spPr>
      </p:pic>
      <p:pic>
        <p:nvPicPr>
          <p:cNvPr id="231" name="Google Shape;231;p24"/>
          <p:cNvPicPr preferRelativeResize="0"/>
          <p:nvPr/>
        </p:nvPicPr>
        <p:blipFill rotWithShape="1">
          <a:blip r:embed="rId6">
            <a:alphaModFix/>
          </a:blip>
          <a:srcRect/>
          <a:stretch/>
        </p:blipFill>
        <p:spPr>
          <a:xfrm>
            <a:off x="289500" y="731000"/>
            <a:ext cx="627438" cy="615600"/>
          </a:xfrm>
          <a:prstGeom prst="rect">
            <a:avLst/>
          </a:prstGeom>
          <a:noFill/>
          <a:ln>
            <a:noFill/>
          </a:ln>
        </p:spPr>
      </p:pic>
      <p:sp>
        <p:nvSpPr>
          <p:cNvPr id="232" name="Google Shape;232;p24"/>
          <p:cNvSpPr txBox="1"/>
          <p:nvPr/>
        </p:nvSpPr>
        <p:spPr>
          <a:xfrm>
            <a:off x="538675" y="1348625"/>
            <a:ext cx="6221400" cy="18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812C8C"/>
                </a:solidFill>
                <a:latin typeface="Anton"/>
                <a:ea typeface="Anton"/>
                <a:cs typeface="Anton"/>
                <a:sym typeface="Anton"/>
              </a:rPr>
              <a:t>IV. CHẾ TẠO, THỬ NGHIỆM và ĐIỀU CHỈNH</a:t>
            </a:r>
            <a:endParaRPr sz="5000" b="0" i="0" u="none" strike="noStrike" cap="none">
              <a:solidFill>
                <a:srgbClr val="812C8C"/>
              </a:solidFill>
              <a:latin typeface="Anton"/>
              <a:ea typeface="Anton"/>
              <a:cs typeface="Anton"/>
              <a:sym typeface="Anton"/>
            </a:endParaRPr>
          </a:p>
        </p:txBody>
      </p:sp>
      <p:pic>
        <p:nvPicPr>
          <p:cNvPr id="233" name="Google Shape;233;p24"/>
          <p:cNvPicPr preferRelativeResize="0"/>
          <p:nvPr/>
        </p:nvPicPr>
        <p:blipFill rotWithShape="1">
          <a:blip r:embed="rId7">
            <a:alphaModFix/>
          </a:blip>
          <a:srcRect/>
          <a:stretch/>
        </p:blipFill>
        <p:spPr>
          <a:xfrm>
            <a:off x="8461850" y="4"/>
            <a:ext cx="692450" cy="978747"/>
          </a:xfrm>
          <a:prstGeom prst="rect">
            <a:avLst/>
          </a:prstGeom>
          <a:noFill/>
          <a:ln>
            <a:noFill/>
          </a:ln>
        </p:spPr>
      </p:pic>
      <p:pic>
        <p:nvPicPr>
          <p:cNvPr id="234" name="Google Shape;234;p24"/>
          <p:cNvPicPr preferRelativeResize="0"/>
          <p:nvPr/>
        </p:nvPicPr>
        <p:blipFill rotWithShape="1">
          <a:blip r:embed="rId8">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p:tgtEl>
                                          <p:spTgt spid="232"/>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 calcmode="lin" valueType="num">
                                      <p:cBhvr additive="base">
                                        <p:cTn id="10" dur="1000"/>
                                        <p:tgtEl>
                                          <p:spTgt spid="231"/>
                                        </p:tgtEl>
                                        <p:attrNameLst>
                                          <p:attrName>ppt_w</p:attrName>
                                        </p:attrNameLst>
                                      </p:cBhvr>
                                      <p:tavLst>
                                        <p:tav tm="0">
                                          <p:val>
                                            <p:strVal val="0"/>
                                          </p:val>
                                        </p:tav>
                                        <p:tav tm="100000">
                                          <p:val>
                                            <p:strVal val="#ppt_w"/>
                                          </p:val>
                                        </p:tav>
                                      </p:tavLst>
                                    </p:anim>
                                    <p:anim calcmode="lin" valueType="num">
                                      <p:cBhvr additive="base">
                                        <p:cTn id="11" dur="1000"/>
                                        <p:tgtEl>
                                          <p:spTgt spid="231"/>
                                        </p:tgtEl>
                                        <p:attrNameLst>
                                          <p:attrName>ppt_h</p:attrName>
                                        </p:attrNameLst>
                                      </p:cBhvr>
                                      <p:tavLst>
                                        <p:tav tm="0">
                                          <p:val>
                                            <p:strVal val="0"/>
                                          </p:val>
                                        </p:tav>
                                        <p:tav tm="100000">
                                          <p:val>
                                            <p:strVal val="#ppt_h"/>
                                          </p:val>
                                        </p:tav>
                                      </p:tavLst>
                                    </p:anim>
                                  </p:childTnLst>
                                </p:cTn>
                              </p:par>
                              <p:par>
                                <p:cTn id="12" presetID="2" presetClass="entr" presetSubtype="2" fill="hold" nodeType="withEffect">
                                  <p:stCondLst>
                                    <p:cond delay="0"/>
                                  </p:stCondLst>
                                  <p:childTnLst>
                                    <p:set>
                                      <p:cBhvr>
                                        <p:cTn id="13" dur="1" fill="hold">
                                          <p:stCondLst>
                                            <p:cond delay="0"/>
                                          </p:stCondLst>
                                        </p:cTn>
                                        <p:tgtEl>
                                          <p:spTgt spid="213"/>
                                        </p:tgtEl>
                                        <p:attrNameLst>
                                          <p:attrName>style.visibility</p:attrName>
                                        </p:attrNameLst>
                                      </p:cBhvr>
                                      <p:to>
                                        <p:strVal val="visible"/>
                                      </p:to>
                                    </p:set>
                                    <p:anim calcmode="lin" valueType="num">
                                      <p:cBhvr additive="base">
                                        <p:cTn id="14" dur="1000"/>
                                        <p:tgtEl>
                                          <p:spTgt spid="2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812C8C"/>
              </a:buClr>
              <a:buSzPts val="2000"/>
              <a:buFont typeface="Anton"/>
              <a:buAutoNum type="alphaLcPeriod"/>
            </a:pPr>
            <a:r>
              <a:rPr lang="vi" sz="2000" b="0" i="0" u="none" strike="noStrike" cap="none">
                <a:solidFill>
                  <a:srgbClr val="812C8C"/>
                </a:solidFill>
                <a:latin typeface="Anton"/>
                <a:ea typeface="Anton"/>
                <a:cs typeface="Anton"/>
                <a:sym typeface="Anton"/>
              </a:rPr>
              <a:t>Chuẩn bị</a:t>
            </a:r>
            <a:endParaRPr sz="2000" b="0" i="0" u="none" strike="noStrike" cap="none">
              <a:solidFill>
                <a:srgbClr val="812C8C"/>
              </a:solidFill>
              <a:latin typeface="Arial"/>
              <a:ea typeface="Arial"/>
              <a:cs typeface="Arial"/>
              <a:sym typeface="Arial"/>
            </a:endParaRPr>
          </a:p>
        </p:txBody>
      </p:sp>
      <p:pic>
        <p:nvPicPr>
          <p:cNvPr id="240" name="Google Shape;240;p25"/>
          <p:cNvPicPr preferRelativeResize="0"/>
          <p:nvPr/>
        </p:nvPicPr>
        <p:blipFill rotWithShape="1">
          <a:blip r:embed="rId4">
            <a:alphaModFix/>
          </a:blip>
          <a:srcRect/>
          <a:stretch/>
        </p:blipFill>
        <p:spPr>
          <a:xfrm>
            <a:off x="8461850" y="5"/>
            <a:ext cx="682150" cy="956295"/>
          </a:xfrm>
          <a:prstGeom prst="rect">
            <a:avLst/>
          </a:prstGeom>
          <a:noFill/>
          <a:ln>
            <a:noFill/>
          </a:ln>
        </p:spPr>
      </p:pic>
      <p:pic>
        <p:nvPicPr>
          <p:cNvPr id="241" name="Google Shape;241;p25"/>
          <p:cNvPicPr preferRelativeResize="0"/>
          <p:nvPr/>
        </p:nvPicPr>
        <p:blipFill rotWithShape="1">
          <a:blip r:embed="rId5">
            <a:alphaModFix/>
          </a:blip>
          <a:srcRect t="2981" b="-106"/>
          <a:stretch/>
        </p:blipFill>
        <p:spPr>
          <a:xfrm>
            <a:off x="1312250" y="1111975"/>
            <a:ext cx="1159000" cy="1672522"/>
          </a:xfrm>
          <a:prstGeom prst="rect">
            <a:avLst/>
          </a:prstGeom>
          <a:noFill/>
          <a:ln>
            <a:noFill/>
          </a:ln>
        </p:spPr>
      </p:pic>
      <p:pic>
        <p:nvPicPr>
          <p:cNvPr id="242" name="Google Shape;242;p25"/>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43" name="Google Shape;243;p25"/>
          <p:cNvPicPr preferRelativeResize="0"/>
          <p:nvPr/>
        </p:nvPicPr>
        <p:blipFill rotWithShape="1">
          <a:blip r:embed="rId7">
            <a:alphaModFix/>
          </a:blip>
          <a:srcRect l="2794" r="3423"/>
          <a:stretch/>
        </p:blipFill>
        <p:spPr>
          <a:xfrm>
            <a:off x="3323300" y="1111975"/>
            <a:ext cx="1518938" cy="1491175"/>
          </a:xfrm>
          <a:prstGeom prst="rect">
            <a:avLst/>
          </a:prstGeom>
          <a:noFill/>
          <a:ln>
            <a:noFill/>
          </a:ln>
        </p:spPr>
      </p:pic>
      <p:pic>
        <p:nvPicPr>
          <p:cNvPr id="244" name="Google Shape;244;p25"/>
          <p:cNvPicPr preferRelativeResize="0"/>
          <p:nvPr/>
        </p:nvPicPr>
        <p:blipFill rotWithShape="1">
          <a:blip r:embed="rId8">
            <a:alphaModFix/>
          </a:blip>
          <a:srcRect l="1152" r="1152"/>
          <a:stretch/>
        </p:blipFill>
        <p:spPr>
          <a:xfrm>
            <a:off x="5694300" y="1111976"/>
            <a:ext cx="1412275" cy="1692699"/>
          </a:xfrm>
          <a:prstGeom prst="rect">
            <a:avLst/>
          </a:prstGeom>
          <a:noFill/>
          <a:ln>
            <a:noFill/>
          </a:ln>
        </p:spPr>
      </p:pic>
      <p:pic>
        <p:nvPicPr>
          <p:cNvPr id="245" name="Google Shape;245;p25"/>
          <p:cNvPicPr preferRelativeResize="0"/>
          <p:nvPr/>
        </p:nvPicPr>
        <p:blipFill rotWithShape="1">
          <a:blip r:embed="rId9">
            <a:alphaModFix/>
          </a:blip>
          <a:srcRect l="3652" r="3643"/>
          <a:stretch/>
        </p:blipFill>
        <p:spPr>
          <a:xfrm>
            <a:off x="3374538" y="2691925"/>
            <a:ext cx="1460075" cy="1692699"/>
          </a:xfrm>
          <a:prstGeom prst="rect">
            <a:avLst/>
          </a:prstGeom>
          <a:noFill/>
          <a:ln>
            <a:noFill/>
          </a:ln>
        </p:spPr>
      </p:pic>
      <p:pic>
        <p:nvPicPr>
          <p:cNvPr id="246" name="Google Shape;246;p25"/>
          <p:cNvPicPr preferRelativeResize="0"/>
          <p:nvPr/>
        </p:nvPicPr>
        <p:blipFill rotWithShape="1">
          <a:blip r:embed="rId10">
            <a:alphaModFix/>
          </a:blip>
          <a:srcRect l="5760" r="5760"/>
          <a:stretch/>
        </p:blipFill>
        <p:spPr>
          <a:xfrm>
            <a:off x="5694300" y="2621950"/>
            <a:ext cx="1632475" cy="1832650"/>
          </a:xfrm>
          <a:prstGeom prst="rect">
            <a:avLst/>
          </a:prstGeom>
          <a:noFill/>
          <a:ln>
            <a:noFill/>
          </a:ln>
        </p:spPr>
      </p:pic>
      <p:pic>
        <p:nvPicPr>
          <p:cNvPr id="247" name="Google Shape;247;p25"/>
          <p:cNvPicPr preferRelativeResize="0"/>
          <p:nvPr/>
        </p:nvPicPr>
        <p:blipFill rotWithShape="1">
          <a:blip r:embed="rId11">
            <a:alphaModFix/>
          </a:blip>
          <a:srcRect l="475" r="475"/>
          <a:stretch/>
        </p:blipFill>
        <p:spPr>
          <a:xfrm>
            <a:off x="8451550" y="4"/>
            <a:ext cx="692450" cy="978747"/>
          </a:xfrm>
          <a:prstGeom prst="rect">
            <a:avLst/>
          </a:prstGeom>
          <a:noFill/>
          <a:ln>
            <a:noFill/>
          </a:ln>
        </p:spPr>
      </p:pic>
      <p:pic>
        <p:nvPicPr>
          <p:cNvPr id="248" name="Google Shape;248;p25"/>
          <p:cNvPicPr preferRelativeResize="0"/>
          <p:nvPr/>
        </p:nvPicPr>
        <p:blipFill rotWithShape="1">
          <a:blip r:embed="rId12">
            <a:alphaModFix/>
          </a:blip>
          <a:srcRect t="1018" b="1018"/>
          <a:stretch/>
        </p:blipFill>
        <p:spPr>
          <a:xfrm>
            <a:off x="1312250" y="2813050"/>
            <a:ext cx="1033325" cy="1461150"/>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1000"/>
                                        <p:tgtEl>
                                          <p:spTgt spid="23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41"/>
                                        </p:tgtEl>
                                        <p:attrNameLst>
                                          <p:attrName>style.visibility</p:attrName>
                                        </p:attrNameLst>
                                      </p:cBhvr>
                                      <p:to>
                                        <p:strVal val="visible"/>
                                      </p:to>
                                    </p:set>
                                    <p:anim calcmode="lin" valueType="num">
                                      <p:cBhvr additive="base">
                                        <p:cTn id="10" dur="1000"/>
                                        <p:tgtEl>
                                          <p:spTgt spid="241"/>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anim calcmode="lin" valueType="num">
                                      <p:cBhvr additive="base">
                                        <p:cTn id="13" dur="1000"/>
                                        <p:tgtEl>
                                          <p:spTgt spid="243"/>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44"/>
                                        </p:tgtEl>
                                        <p:attrNameLst>
                                          <p:attrName>style.visibility</p:attrName>
                                        </p:attrNameLst>
                                      </p:cBhvr>
                                      <p:to>
                                        <p:strVal val="visible"/>
                                      </p:to>
                                    </p:set>
                                    <p:anim calcmode="lin" valueType="num">
                                      <p:cBhvr additive="base">
                                        <p:cTn id="16" dur="1000"/>
                                        <p:tgtEl>
                                          <p:spTgt spid="24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5"/>
                                        </p:tgtEl>
                                        <p:attrNameLst>
                                          <p:attrName>style.visibility</p:attrName>
                                        </p:attrNameLst>
                                      </p:cBhvr>
                                      <p:to>
                                        <p:strVal val="visible"/>
                                      </p:to>
                                    </p:set>
                                    <p:anim calcmode="lin" valueType="num">
                                      <p:cBhvr additive="base">
                                        <p:cTn id="19" dur="1000"/>
                                        <p:tgtEl>
                                          <p:spTgt spid="245"/>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6"/>
                                        </p:tgtEl>
                                        <p:attrNameLst>
                                          <p:attrName>style.visibility</p:attrName>
                                        </p:attrNameLst>
                                      </p:cBhvr>
                                      <p:to>
                                        <p:strVal val="visible"/>
                                      </p:to>
                                    </p:set>
                                    <p:anim calcmode="lin" valueType="num">
                                      <p:cBhvr additive="base">
                                        <p:cTn id="22" dur="1000"/>
                                        <p:tgtEl>
                                          <p:spTgt spid="24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8"/>
                                        </p:tgtEl>
                                        <p:attrNameLst>
                                          <p:attrName>style.visibility</p:attrName>
                                        </p:attrNameLst>
                                      </p:cBhvr>
                                      <p:to>
                                        <p:strVal val="visible"/>
                                      </p:to>
                                    </p:set>
                                    <p:anim calcmode="lin" valueType="num">
                                      <p:cBhvr additive="base">
                                        <p:cTn id="25" dur="1000"/>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p:nvPr/>
        </p:nvSpPr>
        <p:spPr>
          <a:xfrm>
            <a:off x="876550" y="660400"/>
            <a:ext cx="7483800" cy="428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54" name="Google Shape;254;p26"/>
          <p:cNvSpPr txBox="1"/>
          <p:nvPr/>
        </p:nvSpPr>
        <p:spPr>
          <a:xfrm>
            <a:off x="1279334" y="790181"/>
            <a:ext cx="8327700" cy="5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812C8C"/>
                </a:solidFill>
                <a:latin typeface="Anton"/>
                <a:ea typeface="Anton"/>
                <a:cs typeface="Anton"/>
                <a:sym typeface="Anton"/>
              </a:rPr>
              <a:t>BƯỚC 1</a:t>
            </a:r>
            <a:endParaRPr sz="3000" b="0" i="0" u="none" strike="noStrike" cap="none">
              <a:solidFill>
                <a:srgbClr val="812C8C"/>
              </a:solidFill>
              <a:latin typeface="Anton"/>
              <a:ea typeface="Anton"/>
              <a:cs typeface="Anton"/>
              <a:sym typeface="Anton"/>
            </a:endParaRPr>
          </a:p>
        </p:txBody>
      </p:sp>
      <p:pic>
        <p:nvPicPr>
          <p:cNvPr id="255" name="Google Shape;255;p26"/>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256" name="Google Shape;256;p26"/>
          <p:cNvSpPr txBox="1"/>
          <p:nvPr/>
        </p:nvSpPr>
        <p:spPr>
          <a:xfrm>
            <a:off x="915925" y="1376675"/>
            <a:ext cx="8182800" cy="84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compa vẽ 1 hình tròn vào giấy bìa màu A4.</a:t>
            </a:r>
            <a:endParaRPr sz="2000">
              <a:solidFill>
                <a:srgbClr val="002060"/>
              </a:solidFill>
              <a:latin typeface="Bitter SemiBold"/>
              <a:ea typeface="Bitter SemiBold"/>
              <a:cs typeface="Bitter SemiBold"/>
              <a:sym typeface="Bitter SemiBold"/>
            </a:endParaRPr>
          </a:p>
          <a:p>
            <a:pPr marL="45720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Dùng thước vẽ 1 hình quạt tròn.</a:t>
            </a:r>
            <a:endParaRPr sz="2000">
              <a:solidFill>
                <a:srgbClr val="002060"/>
              </a:solidFill>
              <a:latin typeface="Bitter SemiBold"/>
              <a:ea typeface="Bitter SemiBold"/>
              <a:cs typeface="Bitter SemiBold"/>
              <a:sym typeface="Bitter SemiBold"/>
            </a:endParaRPr>
          </a:p>
        </p:txBody>
      </p:sp>
      <p:pic>
        <p:nvPicPr>
          <p:cNvPr id="257" name="Google Shape;257;p26"/>
          <p:cNvPicPr preferRelativeResize="0"/>
          <p:nvPr/>
        </p:nvPicPr>
        <p:blipFill rotWithShape="1">
          <a:blip r:embed="rId5">
            <a:alphaModFix/>
          </a:blip>
          <a:srcRect l="109" r="457"/>
          <a:stretch/>
        </p:blipFill>
        <p:spPr>
          <a:xfrm rot="-5400000">
            <a:off x="3287250" y="2215925"/>
            <a:ext cx="2569500" cy="2584200"/>
          </a:xfrm>
          <a:prstGeom prst="roundRect">
            <a:avLst>
              <a:gd name="adj" fmla="val 16667"/>
            </a:avLst>
          </a:prstGeom>
          <a:noFill/>
          <a:ln>
            <a:noFill/>
          </a:ln>
        </p:spPr>
      </p:pic>
      <p:sp>
        <p:nvSpPr>
          <p:cNvPr id="258" name="Google Shape;258;p26"/>
          <p:cNvSpPr txBox="1"/>
          <p:nvPr/>
        </p:nvSpPr>
        <p:spPr>
          <a:xfrm>
            <a:off x="-151245" y="226342"/>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rgbClr val="812C8C"/>
                </a:solidFill>
                <a:latin typeface="Anton"/>
                <a:ea typeface="Anton"/>
                <a:cs typeface="Anton"/>
                <a:sym typeface="Anton"/>
              </a:rPr>
              <a:t>b. Gợi ý sản phẩm</a:t>
            </a:r>
            <a:endParaRPr sz="2000" b="0" i="0" u="none" strike="noStrike" cap="none">
              <a:solidFill>
                <a:srgbClr val="812C8C"/>
              </a:solidFill>
              <a:latin typeface="Arial"/>
              <a:ea typeface="Arial"/>
              <a:cs typeface="Arial"/>
              <a:sym typeface="Arial"/>
            </a:endParaRPr>
          </a:p>
        </p:txBody>
      </p:sp>
      <p:pic>
        <p:nvPicPr>
          <p:cNvPr id="259" name="Google Shape;259;p26"/>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60" name="Google Shape;260;p26"/>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1000"/>
                                        <p:tgtEl>
                                          <p:spTgt spid="25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56"/>
                                        </p:tgtEl>
                                        <p:attrNameLst>
                                          <p:attrName>style.visibility</p:attrName>
                                        </p:attrNameLst>
                                      </p:cBhvr>
                                      <p:to>
                                        <p:strVal val="visible"/>
                                      </p:to>
                                    </p:set>
                                    <p:anim calcmode="lin" valueType="num">
                                      <p:cBhvr additive="base">
                                        <p:cTn id="13" dur="1000"/>
                                        <p:tgtEl>
                                          <p:spTgt spid="25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257"/>
                                        </p:tgtEl>
                                        <p:attrNameLst>
                                          <p:attrName>style.visibility</p:attrName>
                                        </p:attrNameLst>
                                      </p:cBhvr>
                                      <p:to>
                                        <p:strVal val="visible"/>
                                      </p:to>
                                    </p:set>
                                    <p:anim calcmode="lin" valueType="num">
                                      <p:cBhvr additive="base">
                                        <p:cTn id="16" dur="10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7"/>
          <p:cNvSpPr/>
          <p:nvPr/>
        </p:nvSpPr>
        <p:spPr>
          <a:xfrm>
            <a:off x="603332" y="258600"/>
            <a:ext cx="7936500" cy="46845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66" name="Google Shape;266;p27"/>
          <p:cNvSpPr txBox="1"/>
          <p:nvPr/>
        </p:nvSpPr>
        <p:spPr>
          <a:xfrm>
            <a:off x="1332439" y="401410"/>
            <a:ext cx="4925100" cy="6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812C8C"/>
                </a:solidFill>
                <a:latin typeface="Anton"/>
                <a:ea typeface="Anton"/>
                <a:cs typeface="Anton"/>
                <a:sym typeface="Anton"/>
              </a:rPr>
              <a:t>BƯỚC 2</a:t>
            </a:r>
            <a:endParaRPr sz="2600" b="0" i="0" u="none" strike="noStrike" cap="none">
              <a:solidFill>
                <a:srgbClr val="812C8C"/>
              </a:solidFill>
              <a:latin typeface="Anton"/>
              <a:ea typeface="Anton"/>
              <a:cs typeface="Anton"/>
              <a:sym typeface="Anton"/>
            </a:endParaRPr>
          </a:p>
        </p:txBody>
      </p:sp>
      <p:pic>
        <p:nvPicPr>
          <p:cNvPr id="267" name="Google Shape;267;p27"/>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268" name="Google Shape;268;p27"/>
          <p:cNvSpPr txBox="1"/>
          <p:nvPr/>
        </p:nvSpPr>
        <p:spPr>
          <a:xfrm>
            <a:off x="603325" y="956300"/>
            <a:ext cx="7653000" cy="12714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002060"/>
              </a:buClr>
              <a:buSzPts val="2200"/>
              <a:buFont typeface="Bitter SemiBold"/>
              <a:buChar char="-"/>
            </a:pPr>
            <a:r>
              <a:rPr lang="vi" sz="2200">
                <a:solidFill>
                  <a:srgbClr val="002060"/>
                </a:solidFill>
                <a:latin typeface="Bitter SemiBold"/>
                <a:ea typeface="Bitter SemiBold"/>
                <a:cs typeface="Bitter SemiBold"/>
                <a:sym typeface="Bitter SemiBold"/>
              </a:rPr>
              <a:t>Dùng kéo cắt lấy hình tròn sau đó cắt bỏ hình quạt tròn như hình bên dưới.</a:t>
            </a:r>
            <a:endParaRPr sz="220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endParaRPr sz="2000">
              <a:solidFill>
                <a:srgbClr val="002060"/>
              </a:solidFill>
              <a:latin typeface="Bitter SemiBold"/>
              <a:ea typeface="Bitter SemiBold"/>
              <a:cs typeface="Bitter SemiBold"/>
              <a:sym typeface="Bitter SemiBold"/>
            </a:endParaRPr>
          </a:p>
        </p:txBody>
      </p:sp>
      <p:pic>
        <p:nvPicPr>
          <p:cNvPr id="269" name="Google Shape;269;p27"/>
          <p:cNvPicPr preferRelativeResize="0"/>
          <p:nvPr/>
        </p:nvPicPr>
        <p:blipFill rotWithShape="1">
          <a:blip r:embed="rId5">
            <a:alphaModFix/>
          </a:blip>
          <a:srcRect t="2677" b="2724"/>
          <a:stretch/>
        </p:blipFill>
        <p:spPr>
          <a:xfrm>
            <a:off x="3157238" y="1845300"/>
            <a:ext cx="2829525" cy="2810600"/>
          </a:xfrm>
          <a:prstGeom prst="rect">
            <a:avLst/>
          </a:prstGeom>
          <a:noFill/>
          <a:ln>
            <a:noFill/>
          </a:ln>
        </p:spPr>
      </p:pic>
      <p:pic>
        <p:nvPicPr>
          <p:cNvPr id="270" name="Google Shape;270;p27"/>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71" name="Google Shape;271;p27"/>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69"/>
                                        </p:tgtEl>
                                        <p:attrNameLst>
                                          <p:attrName>style.visibility</p:attrName>
                                        </p:attrNameLst>
                                      </p:cBhvr>
                                      <p:to>
                                        <p:strVal val="visible"/>
                                      </p:to>
                                    </p:set>
                                    <p:anim calcmode="lin" valueType="num">
                                      <p:cBhvr additive="base">
                                        <p:cTn id="13" dur="1000"/>
                                        <p:tgtEl>
                                          <p:spTgt spid="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8"/>
          <p:cNvSpPr/>
          <p:nvPr/>
        </p:nvSpPr>
        <p:spPr>
          <a:xfrm>
            <a:off x="476700" y="214000"/>
            <a:ext cx="8166900" cy="452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77" name="Google Shape;277;p28"/>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200" b="0" i="0" u="none" strike="noStrike" cap="none">
                <a:solidFill>
                  <a:srgbClr val="812C8C"/>
                </a:solidFill>
                <a:latin typeface="Anton"/>
                <a:ea typeface="Anton"/>
                <a:cs typeface="Anton"/>
                <a:sym typeface="Anton"/>
              </a:rPr>
              <a:t>BƯỚC </a:t>
            </a:r>
            <a:r>
              <a:rPr lang="vi" sz="3200">
                <a:solidFill>
                  <a:srgbClr val="812C8C"/>
                </a:solidFill>
                <a:latin typeface="Anton"/>
                <a:ea typeface="Anton"/>
                <a:cs typeface="Anton"/>
                <a:sym typeface="Anton"/>
              </a:rPr>
              <a:t>3</a:t>
            </a:r>
            <a:endParaRPr sz="2800" b="0" i="0" u="none" strike="noStrike" cap="none">
              <a:solidFill>
                <a:srgbClr val="812C8C"/>
              </a:solidFill>
              <a:latin typeface="Anton"/>
              <a:ea typeface="Anton"/>
              <a:cs typeface="Anton"/>
              <a:sym typeface="Anton"/>
            </a:endParaRPr>
          </a:p>
        </p:txBody>
      </p:sp>
      <p:pic>
        <p:nvPicPr>
          <p:cNvPr id="278" name="Google Shape;278;p28"/>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279" name="Google Shape;279;p28"/>
          <p:cNvSpPr txBox="1"/>
          <p:nvPr/>
        </p:nvSpPr>
        <p:spPr>
          <a:xfrm>
            <a:off x="476700" y="1105925"/>
            <a:ext cx="8066100" cy="1585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002060"/>
              </a:buClr>
              <a:buSzPts val="2000"/>
              <a:buFont typeface="Bitter SemiBold"/>
              <a:buChar char="-"/>
            </a:pPr>
            <a:r>
              <a:rPr lang="vi" sz="2000">
                <a:solidFill>
                  <a:srgbClr val="002060"/>
                </a:solidFill>
                <a:latin typeface="Bitter SemiBold"/>
                <a:ea typeface="Bitter SemiBold"/>
                <a:cs typeface="Bitter SemiBold"/>
                <a:sym typeface="Bitter SemiBold"/>
              </a:rPr>
              <a:t>Chập hai mép của phần mảnh giấy sau khi cắt bỏ hình quạt tròn rồi dùng băng dính cố định lại ta được hình chiếc nón (dùng làm chóp của tên lửa).</a:t>
            </a:r>
            <a:endParaRPr sz="2000">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None/>
            </a:pPr>
            <a:endParaRPr sz="2200">
              <a:solidFill>
                <a:srgbClr val="002060"/>
              </a:solidFill>
              <a:latin typeface="Bitter SemiBold"/>
              <a:ea typeface="Bitter SemiBold"/>
              <a:cs typeface="Bitter SemiBold"/>
              <a:sym typeface="Bitter SemiBold"/>
            </a:endParaRPr>
          </a:p>
        </p:txBody>
      </p:sp>
      <p:pic>
        <p:nvPicPr>
          <p:cNvPr id="280" name="Google Shape;280;p28"/>
          <p:cNvPicPr preferRelativeResize="0"/>
          <p:nvPr/>
        </p:nvPicPr>
        <p:blipFill rotWithShape="1">
          <a:blip r:embed="rId5">
            <a:alphaModFix/>
          </a:blip>
          <a:srcRect t="3741" b="2016"/>
          <a:stretch/>
        </p:blipFill>
        <p:spPr>
          <a:xfrm>
            <a:off x="4460475" y="2020225"/>
            <a:ext cx="2531700" cy="2551800"/>
          </a:xfrm>
          <a:prstGeom prst="roundRect">
            <a:avLst>
              <a:gd name="adj" fmla="val 16667"/>
            </a:avLst>
          </a:prstGeom>
          <a:noFill/>
          <a:ln>
            <a:noFill/>
          </a:ln>
        </p:spPr>
      </p:pic>
      <p:pic>
        <p:nvPicPr>
          <p:cNvPr id="281" name="Google Shape;281;p28"/>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82" name="Google Shape;282;p28"/>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 calcmode="lin" valueType="num">
                                      <p:cBhvr additive="base">
                                        <p:cTn id="10" dur="1000"/>
                                        <p:tgtEl>
                                          <p:spTgt spid="279"/>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anim calcmode="lin" valueType="num">
                                      <p:cBhvr additive="base">
                                        <p:cTn id="13" dur="10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9"/>
          <p:cNvSpPr/>
          <p:nvPr/>
        </p:nvSpPr>
        <p:spPr>
          <a:xfrm>
            <a:off x="476700" y="214000"/>
            <a:ext cx="8166900" cy="45228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88" name="Google Shape;288;p29"/>
          <p:cNvSpPr txBox="1"/>
          <p:nvPr/>
        </p:nvSpPr>
        <p:spPr>
          <a:xfrm>
            <a:off x="995497" y="463925"/>
            <a:ext cx="28812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200" b="0" i="0" u="none" strike="noStrike" cap="none">
                <a:solidFill>
                  <a:srgbClr val="812C8C"/>
                </a:solidFill>
                <a:latin typeface="Anton"/>
                <a:ea typeface="Anton"/>
                <a:cs typeface="Anton"/>
                <a:sym typeface="Anton"/>
              </a:rPr>
              <a:t>BƯỚC 4</a:t>
            </a:r>
            <a:endParaRPr sz="2800" b="0" i="0" u="none" strike="noStrike" cap="none">
              <a:solidFill>
                <a:srgbClr val="812C8C"/>
              </a:solidFill>
              <a:latin typeface="Anton"/>
              <a:ea typeface="Anton"/>
              <a:cs typeface="Anton"/>
              <a:sym typeface="Anton"/>
            </a:endParaRPr>
          </a:p>
        </p:txBody>
      </p:sp>
      <p:pic>
        <p:nvPicPr>
          <p:cNvPr id="289" name="Google Shape;289;p29"/>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290" name="Google Shape;290;p29"/>
          <p:cNvSpPr txBox="1"/>
          <p:nvPr/>
        </p:nvSpPr>
        <p:spPr>
          <a:xfrm>
            <a:off x="476700" y="1105850"/>
            <a:ext cx="7898700" cy="9126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15000"/>
              </a:lnSpc>
              <a:spcBef>
                <a:spcPts val="0"/>
              </a:spcBef>
              <a:spcAft>
                <a:spcPts val="0"/>
              </a:spcAft>
              <a:buClr>
                <a:srgbClr val="002060"/>
              </a:buClr>
              <a:buSzPts val="2200"/>
              <a:buFont typeface="Bitter SemiBold"/>
              <a:buChar char="-"/>
            </a:pPr>
            <a:r>
              <a:rPr lang="vi" sz="2200">
                <a:solidFill>
                  <a:srgbClr val="002060"/>
                </a:solidFill>
                <a:latin typeface="Bitter SemiBold"/>
                <a:ea typeface="Bitter SemiBold"/>
                <a:cs typeface="Bitter SemiBold"/>
                <a:sym typeface="Bitter SemiBold"/>
              </a:rPr>
              <a:t>Cắt một mảnh giấy A4 rồi cuộn thành hình trụ để làm thân của tên lửa.</a:t>
            </a:r>
            <a:endParaRPr sz="2200" b="0" i="0" u="none" strike="noStrike" cap="none">
              <a:solidFill>
                <a:srgbClr val="002060"/>
              </a:solidFill>
              <a:latin typeface="Bitter SemiBold"/>
              <a:ea typeface="Bitter SemiBold"/>
              <a:cs typeface="Bitter SemiBold"/>
              <a:sym typeface="Bitter SemiBold"/>
            </a:endParaRPr>
          </a:p>
        </p:txBody>
      </p:sp>
      <p:pic>
        <p:nvPicPr>
          <p:cNvPr id="291" name="Google Shape;291;p29"/>
          <p:cNvPicPr preferRelativeResize="0"/>
          <p:nvPr/>
        </p:nvPicPr>
        <p:blipFill rotWithShape="1">
          <a:blip r:embed="rId5">
            <a:alphaModFix/>
          </a:blip>
          <a:srcRect l="17355" r="17349"/>
          <a:stretch/>
        </p:blipFill>
        <p:spPr>
          <a:xfrm>
            <a:off x="1906025" y="1626625"/>
            <a:ext cx="5286999" cy="3316524"/>
          </a:xfrm>
          <a:prstGeom prst="rect">
            <a:avLst/>
          </a:prstGeom>
          <a:noFill/>
          <a:ln>
            <a:noFill/>
          </a:ln>
        </p:spPr>
      </p:pic>
      <p:pic>
        <p:nvPicPr>
          <p:cNvPr id="292" name="Google Shape;292;p29"/>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293" name="Google Shape;293;p29"/>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1000"/>
                                        <p:tgtEl>
                                          <p:spTgt spid="288"/>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 calcmode="lin" valueType="num">
                                      <p:cBhvr additive="base">
                                        <p:cTn id="10" dur="1000"/>
                                        <p:tgtEl>
                                          <p:spTgt spid="290"/>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291"/>
                                        </p:tgtEl>
                                        <p:attrNameLst>
                                          <p:attrName>style.visibility</p:attrName>
                                        </p:attrNameLst>
                                      </p:cBhvr>
                                      <p:to>
                                        <p:strVal val="visible"/>
                                      </p:to>
                                    </p:set>
                                    <p:anim calcmode="lin" valueType="num">
                                      <p:cBhvr additive="base">
                                        <p:cTn id="13" dur="1000"/>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0"/>
          <p:cNvSpPr/>
          <p:nvPr/>
        </p:nvSpPr>
        <p:spPr>
          <a:xfrm>
            <a:off x="601621" y="304800"/>
            <a:ext cx="7697700" cy="4580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299" name="Google Shape;299;p30"/>
          <p:cNvSpPr txBox="1"/>
          <p:nvPr/>
        </p:nvSpPr>
        <p:spPr>
          <a:xfrm>
            <a:off x="1270974" y="614414"/>
            <a:ext cx="5217000" cy="5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300" b="0" i="0" u="none" strike="noStrike" cap="none">
                <a:solidFill>
                  <a:srgbClr val="812C8C"/>
                </a:solidFill>
                <a:latin typeface="Anton"/>
                <a:ea typeface="Anton"/>
                <a:cs typeface="Anton"/>
                <a:sym typeface="Anton"/>
              </a:rPr>
              <a:t>BƯỚC 5 </a:t>
            </a:r>
            <a:endParaRPr sz="2900" b="0" i="0" u="none" strike="noStrike" cap="none">
              <a:solidFill>
                <a:srgbClr val="812C8C"/>
              </a:solidFill>
              <a:latin typeface="Anton"/>
              <a:ea typeface="Anton"/>
              <a:cs typeface="Anton"/>
              <a:sym typeface="Anton"/>
            </a:endParaRPr>
          </a:p>
        </p:txBody>
      </p:sp>
      <p:pic>
        <p:nvPicPr>
          <p:cNvPr id="300" name="Google Shape;300;p30"/>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301" name="Google Shape;301;p30"/>
          <p:cNvSpPr txBox="1"/>
          <p:nvPr/>
        </p:nvSpPr>
        <p:spPr>
          <a:xfrm>
            <a:off x="154250" y="1207525"/>
            <a:ext cx="8307600" cy="1246465"/>
          </a:xfrm>
          <a:prstGeom prst="rect">
            <a:avLst/>
          </a:prstGeom>
          <a:noFill/>
          <a:ln>
            <a:noFill/>
          </a:ln>
        </p:spPr>
        <p:txBody>
          <a:bodyPr spcFirstLastPara="1" wrap="square" lIns="91425" tIns="91425" rIns="91425" bIns="91425" anchor="t" anchorCtr="0">
            <a:spAutoFit/>
          </a:bodyPr>
          <a:lstStyle/>
          <a:p>
            <a:pPr marL="914400" marR="0" lvl="0" indent="-355600" algn="l" rtl="0">
              <a:lnSpc>
                <a:spcPct val="115000"/>
              </a:lnSpc>
              <a:spcBef>
                <a:spcPts val="0"/>
              </a:spcBef>
              <a:spcAft>
                <a:spcPts val="0"/>
              </a:spcAft>
              <a:buClr>
                <a:srgbClr val="002060"/>
              </a:buClr>
              <a:buSzPts val="2000"/>
              <a:buFont typeface="Bitter SemiBold"/>
              <a:buChar char="-"/>
            </a:pPr>
            <a:r>
              <a:rPr lang="vi" sz="2000" dirty="0">
                <a:solidFill>
                  <a:srgbClr val="002060"/>
                </a:solidFill>
                <a:latin typeface="Bitter SemiBold"/>
                <a:ea typeface="Bitter SemiBold"/>
                <a:cs typeface="Bitter SemiBold"/>
                <a:sym typeface="Bitter SemiBold"/>
              </a:rPr>
              <a:t>Dùng băng dính dán phần chóp vào thân của t</a:t>
            </a:r>
            <a:r>
              <a:rPr lang="en-US" sz="2000" dirty="0">
                <a:solidFill>
                  <a:srgbClr val="002060"/>
                </a:solidFill>
                <a:latin typeface="Bitter SemiBold"/>
                <a:ea typeface="Bitter SemiBold"/>
                <a:cs typeface="Bitter SemiBold"/>
                <a:sym typeface="Bitter SemiBold"/>
              </a:rPr>
              <a:t>ê</a:t>
            </a:r>
            <a:r>
              <a:rPr lang="vi" sz="2000" dirty="0">
                <a:solidFill>
                  <a:srgbClr val="002060"/>
                </a:solidFill>
                <a:latin typeface="Bitter SemiBold"/>
                <a:ea typeface="Bitter SemiBold"/>
                <a:cs typeface="Bitter SemiBold"/>
                <a:sym typeface="Bitter SemiBold"/>
              </a:rPr>
              <a:t>n lửa.</a:t>
            </a:r>
            <a:endParaRPr sz="2000" dirty="0">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None/>
            </a:pPr>
            <a:r>
              <a:rPr lang="vi" sz="2000" dirty="0">
                <a:solidFill>
                  <a:srgbClr val="002060"/>
                </a:solidFill>
                <a:latin typeface="Bitter SemiBold"/>
                <a:ea typeface="Bitter SemiBold"/>
                <a:cs typeface="Bitter SemiBold"/>
                <a:sym typeface="Bitter SemiBold"/>
              </a:rPr>
              <a:t>  Chú ý: Em có thể bẻ loe một đầu của thân tên lửa để dán phần chóp vào chắc chắn hơn.</a:t>
            </a:r>
            <a:endParaRPr sz="2000" dirty="0">
              <a:solidFill>
                <a:srgbClr val="002060"/>
              </a:solidFill>
              <a:latin typeface="Bitter SemiBold"/>
              <a:ea typeface="Bitter SemiBold"/>
              <a:cs typeface="Bitter SemiBold"/>
              <a:sym typeface="Bitter SemiBold"/>
            </a:endParaRPr>
          </a:p>
        </p:txBody>
      </p:sp>
      <p:pic>
        <p:nvPicPr>
          <p:cNvPr id="302" name="Google Shape;302;p30"/>
          <p:cNvPicPr preferRelativeResize="0"/>
          <p:nvPr/>
        </p:nvPicPr>
        <p:blipFill rotWithShape="1">
          <a:blip r:embed="rId5">
            <a:alphaModFix/>
          </a:blip>
          <a:srcRect l="2305"/>
          <a:stretch/>
        </p:blipFill>
        <p:spPr>
          <a:xfrm>
            <a:off x="1383425" y="2408125"/>
            <a:ext cx="6134100" cy="2571900"/>
          </a:xfrm>
          <a:prstGeom prst="roundRect">
            <a:avLst>
              <a:gd name="adj" fmla="val 16667"/>
            </a:avLst>
          </a:prstGeom>
          <a:noFill/>
          <a:ln>
            <a:noFill/>
          </a:ln>
        </p:spPr>
      </p:pic>
      <p:pic>
        <p:nvPicPr>
          <p:cNvPr id="303" name="Google Shape;303;p30"/>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304" name="Google Shape;304;p30"/>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1000"/>
                                        <p:tgtEl>
                                          <p:spTgt spid="299"/>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 calcmode="lin" valueType="num">
                                      <p:cBhvr additive="base">
                                        <p:cTn id="10" dur="1000"/>
                                        <p:tgtEl>
                                          <p:spTgt spid="301"/>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 calcmode="lin" valueType="num">
                                      <p:cBhvr additive="base">
                                        <p:cTn id="13" dur="1000"/>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p:nvPr/>
        </p:nvSpPr>
        <p:spPr>
          <a:xfrm>
            <a:off x="397575" y="254000"/>
            <a:ext cx="8064300" cy="4631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10" name="Google Shape;310;p31"/>
          <p:cNvSpPr txBox="1"/>
          <p:nvPr/>
        </p:nvSpPr>
        <p:spPr>
          <a:xfrm>
            <a:off x="1178627" y="336750"/>
            <a:ext cx="60069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700" b="0" i="0" u="none" strike="noStrike" cap="none">
                <a:solidFill>
                  <a:srgbClr val="812C8C"/>
                </a:solidFill>
                <a:latin typeface="Anton"/>
                <a:ea typeface="Anton"/>
                <a:cs typeface="Anton"/>
                <a:sym typeface="Anton"/>
              </a:rPr>
              <a:t>BƯỚC 6</a:t>
            </a:r>
            <a:endParaRPr sz="3700" b="0" i="0" u="none" strike="noStrike" cap="none">
              <a:solidFill>
                <a:srgbClr val="812C8C"/>
              </a:solidFill>
              <a:latin typeface="Anton"/>
              <a:ea typeface="Anton"/>
              <a:cs typeface="Anton"/>
              <a:sym typeface="Anton"/>
            </a:endParaRPr>
          </a:p>
        </p:txBody>
      </p:sp>
      <p:pic>
        <p:nvPicPr>
          <p:cNvPr id="311" name="Google Shape;311;p31"/>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312" name="Google Shape;312;p31"/>
          <p:cNvSpPr txBox="1"/>
          <p:nvPr/>
        </p:nvSpPr>
        <p:spPr>
          <a:xfrm>
            <a:off x="397575" y="956300"/>
            <a:ext cx="7846500" cy="8136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rgbClr val="002060"/>
              </a:buClr>
              <a:buSzPts val="1900"/>
              <a:buFont typeface="Bitter SemiBold"/>
              <a:buChar char="-"/>
            </a:pPr>
            <a:r>
              <a:rPr lang="vi" sz="1900">
                <a:solidFill>
                  <a:srgbClr val="002060"/>
                </a:solidFill>
                <a:latin typeface="Bitter SemiBold"/>
                <a:ea typeface="Bitter SemiBold"/>
                <a:cs typeface="Bitter SemiBold"/>
                <a:sym typeface="Bitter SemiBold"/>
              </a:rPr>
              <a:t>Dùng kéo cắt 4 mảnh giấy có dạng hình tam giác để làm cánh của tên lửa.</a:t>
            </a:r>
            <a:endParaRPr sz="1900">
              <a:solidFill>
                <a:srgbClr val="002060"/>
              </a:solidFill>
              <a:latin typeface="Bitter SemiBold"/>
              <a:ea typeface="Bitter SemiBold"/>
              <a:cs typeface="Bitter SemiBold"/>
              <a:sym typeface="Bitter SemiBold"/>
            </a:endParaRPr>
          </a:p>
        </p:txBody>
      </p:sp>
      <p:pic>
        <p:nvPicPr>
          <p:cNvPr id="313" name="Google Shape;313;p31"/>
          <p:cNvPicPr preferRelativeResize="0"/>
          <p:nvPr/>
        </p:nvPicPr>
        <p:blipFill rotWithShape="1">
          <a:blip r:embed="rId5">
            <a:alphaModFix/>
          </a:blip>
          <a:srcRect t="1200" b="1210"/>
          <a:stretch/>
        </p:blipFill>
        <p:spPr>
          <a:xfrm>
            <a:off x="2286000" y="1535725"/>
            <a:ext cx="4406100" cy="3607800"/>
          </a:xfrm>
          <a:prstGeom prst="roundRect">
            <a:avLst>
              <a:gd name="adj" fmla="val 16667"/>
            </a:avLst>
          </a:prstGeom>
          <a:noFill/>
          <a:ln>
            <a:noFill/>
          </a:ln>
        </p:spPr>
      </p:pic>
      <p:pic>
        <p:nvPicPr>
          <p:cNvPr id="314" name="Google Shape;314;p31"/>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315" name="Google Shape;315;p31"/>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1000"/>
                                        <p:tgtEl>
                                          <p:spTgt spid="310"/>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anim calcmode="lin" valueType="num">
                                      <p:cBhvr additive="base">
                                        <p:cTn id="10" dur="1000"/>
                                        <p:tgtEl>
                                          <p:spTgt spid="312"/>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1000"/>
                                        <p:tgtEl>
                                          <p:spTgt spid="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2"/>
          <p:cNvSpPr/>
          <p:nvPr/>
        </p:nvSpPr>
        <p:spPr>
          <a:xfrm>
            <a:off x="397575" y="254000"/>
            <a:ext cx="8064300" cy="4631400"/>
          </a:xfrm>
          <a:prstGeom prst="roundRect">
            <a:avLst>
              <a:gd name="adj" fmla="val 16667"/>
            </a:avLst>
          </a:prstGeom>
          <a:solidFill>
            <a:srgbClr val="FEE7DE">
              <a:alpha val="5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321" name="Google Shape;321;p32"/>
          <p:cNvSpPr txBox="1"/>
          <p:nvPr/>
        </p:nvSpPr>
        <p:spPr>
          <a:xfrm>
            <a:off x="1178627" y="336750"/>
            <a:ext cx="6006900" cy="6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700" b="0" i="0" u="none" strike="noStrike" cap="none">
                <a:solidFill>
                  <a:srgbClr val="812C8C"/>
                </a:solidFill>
                <a:latin typeface="Anton"/>
                <a:ea typeface="Anton"/>
                <a:cs typeface="Anton"/>
                <a:sym typeface="Anton"/>
              </a:rPr>
              <a:t>BƯỚC </a:t>
            </a:r>
            <a:r>
              <a:rPr lang="vi" sz="3700">
                <a:solidFill>
                  <a:srgbClr val="812C8C"/>
                </a:solidFill>
                <a:latin typeface="Anton"/>
                <a:ea typeface="Anton"/>
                <a:cs typeface="Anton"/>
                <a:sym typeface="Anton"/>
              </a:rPr>
              <a:t>7</a:t>
            </a:r>
            <a:endParaRPr sz="3700" b="0" i="0" u="none" strike="noStrike" cap="none">
              <a:solidFill>
                <a:srgbClr val="812C8C"/>
              </a:solidFill>
              <a:latin typeface="Anton"/>
              <a:ea typeface="Anton"/>
              <a:cs typeface="Anton"/>
              <a:sym typeface="Anton"/>
            </a:endParaRPr>
          </a:p>
        </p:txBody>
      </p:sp>
      <p:pic>
        <p:nvPicPr>
          <p:cNvPr id="322" name="Google Shape;322;p32"/>
          <p:cNvPicPr preferRelativeResize="0"/>
          <p:nvPr/>
        </p:nvPicPr>
        <p:blipFill rotWithShape="1">
          <a:blip r:embed="rId4">
            <a:alphaModFix/>
          </a:blip>
          <a:srcRect/>
          <a:stretch/>
        </p:blipFill>
        <p:spPr>
          <a:xfrm>
            <a:off x="8461150" y="5"/>
            <a:ext cx="682150" cy="956295"/>
          </a:xfrm>
          <a:prstGeom prst="rect">
            <a:avLst/>
          </a:prstGeom>
          <a:noFill/>
          <a:ln>
            <a:noFill/>
          </a:ln>
        </p:spPr>
      </p:pic>
      <p:sp>
        <p:nvSpPr>
          <p:cNvPr id="323" name="Google Shape;323;p32"/>
          <p:cNvSpPr txBox="1"/>
          <p:nvPr/>
        </p:nvSpPr>
        <p:spPr>
          <a:xfrm>
            <a:off x="397575" y="956300"/>
            <a:ext cx="7534500" cy="1246465"/>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2000" dirty="0">
                <a:solidFill>
                  <a:srgbClr val="002060"/>
                </a:solidFill>
                <a:latin typeface="Bitter SemiBold"/>
                <a:ea typeface="Bitter SemiBold"/>
                <a:cs typeface="Bitter SemiBold"/>
                <a:sym typeface="Bitter SemiBold"/>
              </a:rPr>
              <a:t>Dùng băng dính dán 4 cánh vào phần cuối của thân tên lửa và </a:t>
            </a:r>
            <a:r>
              <a:rPr lang="en-US" sz="2000" dirty="0" err="1">
                <a:solidFill>
                  <a:srgbClr val="002060"/>
                </a:solidFill>
                <a:latin typeface="Bitter SemiBold"/>
                <a:ea typeface="Bitter SemiBold"/>
                <a:cs typeface="Bitter SemiBold"/>
                <a:sym typeface="Bitter SemiBold"/>
              </a:rPr>
              <a:t>dùng</a:t>
            </a:r>
            <a:r>
              <a:rPr lang="en-US" sz="2000" dirty="0">
                <a:solidFill>
                  <a:srgbClr val="002060"/>
                </a:solidFill>
                <a:latin typeface="Bitter SemiBold"/>
                <a:ea typeface="Bitter SemiBold"/>
                <a:cs typeface="Bitter SemiBold"/>
                <a:sym typeface="Bitter SemiBold"/>
              </a:rPr>
              <a:t> </a:t>
            </a:r>
            <a:r>
              <a:rPr lang="vi" sz="2000" dirty="0">
                <a:solidFill>
                  <a:srgbClr val="002060"/>
                </a:solidFill>
                <a:latin typeface="Bitter SemiBold"/>
                <a:ea typeface="Bitter SemiBold"/>
                <a:cs typeface="Bitter SemiBold"/>
                <a:sym typeface="Bitter SemiBold"/>
              </a:rPr>
              <a:t> một chiếc ống hút </a:t>
            </a:r>
            <a:r>
              <a:rPr lang="en-US" sz="2000" dirty="0" err="1">
                <a:solidFill>
                  <a:srgbClr val="002060"/>
                </a:solidFill>
                <a:latin typeface="Bitter SemiBold"/>
                <a:ea typeface="Bitter SemiBold"/>
                <a:cs typeface="Bitter SemiBold"/>
                <a:sym typeface="Bitter SemiBold"/>
              </a:rPr>
              <a:t>đưa</a:t>
            </a:r>
            <a:r>
              <a:rPr lang="en-US" sz="2000" dirty="0">
                <a:solidFill>
                  <a:srgbClr val="002060"/>
                </a:solidFill>
                <a:latin typeface="Bitter SemiBold"/>
                <a:ea typeface="Bitter SemiBold"/>
                <a:cs typeface="Bitter SemiBold"/>
                <a:sym typeface="Bitter SemiBold"/>
              </a:rPr>
              <a:t> </a:t>
            </a:r>
            <a:r>
              <a:rPr lang="vi" sz="2000" dirty="0">
                <a:solidFill>
                  <a:srgbClr val="002060"/>
                </a:solidFill>
                <a:latin typeface="Bitter SemiBold"/>
                <a:ea typeface="Bitter SemiBold"/>
                <a:cs typeface="Bitter SemiBold"/>
                <a:sym typeface="Bitter SemiBold"/>
              </a:rPr>
              <a:t>vào sau 4 cánh để làm đuôi của tên lửa.</a:t>
            </a:r>
            <a:endParaRPr sz="2000" dirty="0">
              <a:solidFill>
                <a:srgbClr val="002060"/>
              </a:solidFill>
              <a:latin typeface="Bitter SemiBold"/>
              <a:ea typeface="Bitter SemiBold"/>
              <a:cs typeface="Bitter SemiBold"/>
              <a:sym typeface="Bitter SemiBold"/>
            </a:endParaRPr>
          </a:p>
        </p:txBody>
      </p:sp>
      <p:pic>
        <p:nvPicPr>
          <p:cNvPr id="324" name="Google Shape;324;p32"/>
          <p:cNvPicPr preferRelativeResize="0"/>
          <p:nvPr/>
        </p:nvPicPr>
        <p:blipFill rotWithShape="1">
          <a:blip r:embed="rId5">
            <a:alphaModFix/>
          </a:blip>
          <a:srcRect t="2600"/>
          <a:stretch/>
        </p:blipFill>
        <p:spPr>
          <a:xfrm rot="165215">
            <a:off x="1765241" y="1648229"/>
            <a:ext cx="4827174" cy="3505642"/>
          </a:xfrm>
          <a:prstGeom prst="roundRect">
            <a:avLst>
              <a:gd name="adj" fmla="val 16667"/>
            </a:avLst>
          </a:prstGeom>
          <a:noFill/>
          <a:ln>
            <a:noFill/>
          </a:ln>
        </p:spPr>
      </p:pic>
      <p:pic>
        <p:nvPicPr>
          <p:cNvPr id="325" name="Google Shape;325;p32"/>
          <p:cNvPicPr preferRelativeResize="0"/>
          <p:nvPr/>
        </p:nvPicPr>
        <p:blipFill rotWithShape="1">
          <a:blip r:embed="rId6">
            <a:alphaModFix/>
          </a:blip>
          <a:srcRect/>
          <a:stretch/>
        </p:blipFill>
        <p:spPr>
          <a:xfrm>
            <a:off x="8461850" y="4"/>
            <a:ext cx="692450" cy="978747"/>
          </a:xfrm>
          <a:prstGeom prst="rect">
            <a:avLst/>
          </a:prstGeom>
          <a:noFill/>
          <a:ln>
            <a:noFill/>
          </a:ln>
        </p:spPr>
      </p:pic>
      <p:pic>
        <p:nvPicPr>
          <p:cNvPr id="326" name="Google Shape;326;p32"/>
          <p:cNvPicPr preferRelativeResize="0"/>
          <p:nvPr/>
        </p:nvPicPr>
        <p:blipFill rotWithShape="1">
          <a:blip r:embed="rId7">
            <a:alphaModFix/>
          </a:blip>
          <a:srcRect l="475" r="475"/>
          <a:stretch/>
        </p:blipFill>
        <p:spPr>
          <a:xfrm>
            <a:off x="8451550" y="4"/>
            <a:ext cx="692450" cy="978747"/>
          </a:xfrm>
          <a:prstGeom prst="rect">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1000"/>
                                        <p:tgtEl>
                                          <p:spTgt spid="32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23"/>
                                        </p:tgtEl>
                                        <p:attrNameLst>
                                          <p:attrName>style.visibility</p:attrName>
                                        </p:attrNameLst>
                                      </p:cBhvr>
                                      <p:to>
                                        <p:strVal val="visible"/>
                                      </p:to>
                                    </p:set>
                                    <p:anim calcmode="lin" valueType="num">
                                      <p:cBhvr additive="base">
                                        <p:cTn id="10" dur="1000"/>
                                        <p:tgtEl>
                                          <p:spTgt spid="32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324"/>
                                        </p:tgtEl>
                                        <p:attrNameLst>
                                          <p:attrName>style.visibility</p:attrName>
                                        </p:attrNameLst>
                                      </p:cBhvr>
                                      <p:to>
                                        <p:strVal val="visible"/>
                                      </p:to>
                                    </p:set>
                                    <p:anim calcmode="lin" valueType="num">
                                      <p:cBhvr additive="base">
                                        <p:cTn id="13" dur="1000"/>
                                        <p:tgtEl>
                                          <p:spTgt spid="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81A79-47B4-7842-3882-F5263E0C56A0}"/>
              </a:ext>
            </a:extLst>
          </p:cNvPr>
          <p:cNvPicPr>
            <a:picLocks noChangeAspect="1"/>
          </p:cNvPicPr>
          <p:nvPr/>
        </p:nvPicPr>
        <p:blipFill>
          <a:blip r:embed="rId3"/>
          <a:stretch>
            <a:fillRect/>
          </a:stretch>
        </p:blipFill>
        <p:spPr>
          <a:xfrm>
            <a:off x="242446" y="119870"/>
            <a:ext cx="1477866" cy="1467409"/>
          </a:xfrm>
          <a:prstGeom prst="rect">
            <a:avLst/>
          </a:prstGeom>
        </p:spPr>
      </p:pic>
      <p:pic>
        <p:nvPicPr>
          <p:cNvPr id="4" name="Picture 3">
            <a:extLst>
              <a:ext uri="{FF2B5EF4-FFF2-40B4-BE49-F238E27FC236}">
                <a16:creationId xmlns:a16="http://schemas.microsoft.com/office/drawing/2014/main" id="{330B212D-A2B5-5B7C-9224-8355C5E563E0}"/>
              </a:ext>
            </a:extLst>
          </p:cNvPr>
          <p:cNvPicPr>
            <a:picLocks noChangeAspect="1"/>
          </p:cNvPicPr>
          <p:nvPr/>
        </p:nvPicPr>
        <p:blipFill>
          <a:blip r:embed="rId4"/>
          <a:stretch>
            <a:fillRect/>
          </a:stretch>
        </p:blipFill>
        <p:spPr>
          <a:xfrm>
            <a:off x="1924397" y="95654"/>
            <a:ext cx="1844552" cy="1862331"/>
          </a:xfrm>
          <a:prstGeom prst="rect">
            <a:avLst/>
          </a:prstGeom>
        </p:spPr>
      </p:pic>
      <p:pic>
        <p:nvPicPr>
          <p:cNvPr id="5" name="Picture 4">
            <a:extLst>
              <a:ext uri="{FF2B5EF4-FFF2-40B4-BE49-F238E27FC236}">
                <a16:creationId xmlns:a16="http://schemas.microsoft.com/office/drawing/2014/main" id="{1C234269-2778-C8ED-0BE1-4FB63C071AD3}"/>
              </a:ext>
            </a:extLst>
          </p:cNvPr>
          <p:cNvPicPr>
            <a:picLocks noChangeAspect="1"/>
          </p:cNvPicPr>
          <p:nvPr/>
        </p:nvPicPr>
        <p:blipFill>
          <a:blip r:embed="rId5"/>
          <a:srcRect l="14862" t="35726" r="124" b="41113"/>
          <a:stretch/>
        </p:blipFill>
        <p:spPr>
          <a:xfrm>
            <a:off x="5375053" y="-2584"/>
            <a:ext cx="2908043" cy="690401"/>
          </a:xfrm>
          <a:prstGeom prst="rect">
            <a:avLst/>
          </a:prstGeom>
        </p:spPr>
      </p:pic>
      <p:pic>
        <p:nvPicPr>
          <p:cNvPr id="6" name="Picture 5">
            <a:extLst>
              <a:ext uri="{FF2B5EF4-FFF2-40B4-BE49-F238E27FC236}">
                <a16:creationId xmlns:a16="http://schemas.microsoft.com/office/drawing/2014/main" id="{54E42B4B-7FE1-E9D7-9B49-2B0B2CF4CAE4}"/>
              </a:ext>
            </a:extLst>
          </p:cNvPr>
          <p:cNvPicPr>
            <a:picLocks noChangeAspect="1"/>
          </p:cNvPicPr>
          <p:nvPr/>
        </p:nvPicPr>
        <p:blipFill>
          <a:blip r:embed="rId6"/>
          <a:srcRect l="38434" t="12989" b="12011"/>
          <a:stretch/>
        </p:blipFill>
        <p:spPr>
          <a:xfrm>
            <a:off x="5489218" y="570992"/>
            <a:ext cx="3775948" cy="2287641"/>
          </a:xfrm>
          <a:prstGeom prst="rect">
            <a:avLst/>
          </a:prstGeom>
        </p:spPr>
      </p:pic>
      <p:pic>
        <p:nvPicPr>
          <p:cNvPr id="7" name="Picture 6">
            <a:extLst>
              <a:ext uri="{FF2B5EF4-FFF2-40B4-BE49-F238E27FC236}">
                <a16:creationId xmlns:a16="http://schemas.microsoft.com/office/drawing/2014/main" id="{579BD1A7-4507-AE0C-0347-B76D943E8F56}"/>
              </a:ext>
            </a:extLst>
          </p:cNvPr>
          <p:cNvPicPr>
            <a:picLocks noChangeAspect="1"/>
          </p:cNvPicPr>
          <p:nvPr/>
        </p:nvPicPr>
        <p:blipFill>
          <a:blip r:embed="rId7"/>
          <a:stretch>
            <a:fillRect/>
          </a:stretch>
        </p:blipFill>
        <p:spPr>
          <a:xfrm>
            <a:off x="105352" y="2681519"/>
            <a:ext cx="1917176" cy="1572455"/>
          </a:xfrm>
          <a:prstGeom prst="rect">
            <a:avLst/>
          </a:prstGeom>
        </p:spPr>
      </p:pic>
      <p:pic>
        <p:nvPicPr>
          <p:cNvPr id="8" name="Google Shape;324;p32">
            <a:extLst>
              <a:ext uri="{FF2B5EF4-FFF2-40B4-BE49-F238E27FC236}">
                <a16:creationId xmlns:a16="http://schemas.microsoft.com/office/drawing/2014/main" id="{9A3F6419-F4BE-F6E4-80BC-B00720540A9D}"/>
              </a:ext>
            </a:extLst>
          </p:cNvPr>
          <p:cNvPicPr preferRelativeResize="0"/>
          <p:nvPr/>
        </p:nvPicPr>
        <p:blipFill rotWithShape="1">
          <a:blip r:embed="rId8">
            <a:alphaModFix/>
          </a:blip>
          <a:srcRect t="2600"/>
          <a:stretch/>
        </p:blipFill>
        <p:spPr>
          <a:xfrm rot="1899996">
            <a:off x="4320430" y="1859683"/>
            <a:ext cx="4827174" cy="3505642"/>
          </a:xfrm>
          <a:prstGeom prst="roundRect">
            <a:avLst>
              <a:gd name="adj" fmla="val 16667"/>
            </a:avLst>
          </a:prstGeom>
          <a:noFill/>
          <a:ln>
            <a:noFill/>
          </a:ln>
        </p:spPr>
      </p:pic>
      <p:sp>
        <p:nvSpPr>
          <p:cNvPr id="9" name="TextBox 8">
            <a:extLst>
              <a:ext uri="{FF2B5EF4-FFF2-40B4-BE49-F238E27FC236}">
                <a16:creationId xmlns:a16="http://schemas.microsoft.com/office/drawing/2014/main" id="{EDCCBC6F-14D5-E3EE-B6EB-E9299858624C}"/>
              </a:ext>
            </a:extLst>
          </p:cNvPr>
          <p:cNvSpPr txBox="1"/>
          <p:nvPr/>
        </p:nvSpPr>
        <p:spPr>
          <a:xfrm>
            <a:off x="790414" y="2022529"/>
            <a:ext cx="1983783" cy="307777"/>
          </a:xfrm>
          <a:prstGeom prst="rect">
            <a:avLst/>
          </a:prstGeom>
          <a:noFill/>
        </p:spPr>
        <p:txBody>
          <a:bodyPr wrap="square" rtlCol="0">
            <a:spAutoFit/>
          </a:bodyPr>
          <a:lstStyle/>
          <a:p>
            <a:r>
              <a:rPr lang="en-US" b="1" i="1" dirty="0" err="1">
                <a:solidFill>
                  <a:srgbClr val="7030A0"/>
                </a:solidFill>
              </a:rPr>
              <a:t>Đầu</a:t>
            </a:r>
            <a:r>
              <a:rPr lang="en-US" b="1" i="1" dirty="0">
                <a:solidFill>
                  <a:srgbClr val="7030A0"/>
                </a:solidFill>
              </a:rPr>
              <a:t> </a:t>
            </a:r>
            <a:r>
              <a:rPr lang="en-US" b="1" i="1" dirty="0" err="1">
                <a:solidFill>
                  <a:srgbClr val="7030A0"/>
                </a:solidFill>
              </a:rPr>
              <a:t>tên</a:t>
            </a:r>
            <a:r>
              <a:rPr lang="en-US" b="1" i="1" dirty="0">
                <a:solidFill>
                  <a:srgbClr val="7030A0"/>
                </a:solidFill>
              </a:rPr>
              <a:t> </a:t>
            </a:r>
            <a:r>
              <a:rPr lang="en-US" b="1" i="1" dirty="0" err="1">
                <a:solidFill>
                  <a:srgbClr val="7030A0"/>
                </a:solidFill>
              </a:rPr>
              <a:t>lửa</a:t>
            </a:r>
            <a:endParaRPr lang="en-US" b="1" i="1" dirty="0">
              <a:solidFill>
                <a:srgbClr val="7030A0"/>
              </a:solidFill>
            </a:endParaRPr>
          </a:p>
        </p:txBody>
      </p:sp>
      <p:sp>
        <p:nvSpPr>
          <p:cNvPr id="10" name="TextBox 9">
            <a:extLst>
              <a:ext uri="{FF2B5EF4-FFF2-40B4-BE49-F238E27FC236}">
                <a16:creationId xmlns:a16="http://schemas.microsoft.com/office/drawing/2014/main" id="{B99E0F04-2F96-5061-6D42-750FC87A9CA6}"/>
              </a:ext>
            </a:extLst>
          </p:cNvPr>
          <p:cNvSpPr txBox="1"/>
          <p:nvPr/>
        </p:nvSpPr>
        <p:spPr>
          <a:xfrm>
            <a:off x="5656881" y="2022529"/>
            <a:ext cx="1557580" cy="307777"/>
          </a:xfrm>
          <a:prstGeom prst="rect">
            <a:avLst/>
          </a:prstGeom>
          <a:noFill/>
        </p:spPr>
        <p:txBody>
          <a:bodyPr wrap="square" rtlCol="0">
            <a:spAutoFit/>
          </a:bodyPr>
          <a:lstStyle/>
          <a:p>
            <a:r>
              <a:rPr lang="en-US" b="1" i="1" dirty="0" err="1">
                <a:solidFill>
                  <a:srgbClr val="7030A0"/>
                </a:solidFill>
              </a:rPr>
              <a:t>Thân</a:t>
            </a:r>
            <a:r>
              <a:rPr lang="en-US" b="1" i="1" dirty="0">
                <a:solidFill>
                  <a:srgbClr val="7030A0"/>
                </a:solidFill>
              </a:rPr>
              <a:t> </a:t>
            </a:r>
            <a:r>
              <a:rPr lang="en-US" b="1" i="1" dirty="0" err="1">
                <a:solidFill>
                  <a:srgbClr val="7030A0"/>
                </a:solidFill>
              </a:rPr>
              <a:t>tên</a:t>
            </a:r>
            <a:r>
              <a:rPr lang="en-US" b="1" i="1" dirty="0">
                <a:solidFill>
                  <a:srgbClr val="7030A0"/>
                </a:solidFill>
              </a:rPr>
              <a:t> </a:t>
            </a:r>
            <a:r>
              <a:rPr lang="en-US" b="1" i="1" dirty="0" err="1">
                <a:solidFill>
                  <a:srgbClr val="7030A0"/>
                </a:solidFill>
              </a:rPr>
              <a:t>lửa</a:t>
            </a:r>
            <a:r>
              <a:rPr lang="en-US" b="1" i="1" dirty="0">
                <a:solidFill>
                  <a:srgbClr val="7030A0"/>
                </a:solidFill>
              </a:rPr>
              <a:t> </a:t>
            </a:r>
          </a:p>
        </p:txBody>
      </p:sp>
      <p:sp>
        <p:nvSpPr>
          <p:cNvPr id="11" name="TextBox 10">
            <a:extLst>
              <a:ext uri="{FF2B5EF4-FFF2-40B4-BE49-F238E27FC236}">
                <a16:creationId xmlns:a16="http://schemas.microsoft.com/office/drawing/2014/main" id="{16EA7077-4F56-BC9D-B37A-0351764E5BB3}"/>
              </a:ext>
            </a:extLst>
          </p:cNvPr>
          <p:cNvSpPr txBox="1"/>
          <p:nvPr/>
        </p:nvSpPr>
        <p:spPr>
          <a:xfrm>
            <a:off x="426203" y="4310170"/>
            <a:ext cx="1983783" cy="307777"/>
          </a:xfrm>
          <a:prstGeom prst="rect">
            <a:avLst/>
          </a:prstGeom>
          <a:noFill/>
        </p:spPr>
        <p:txBody>
          <a:bodyPr wrap="square" rtlCol="0">
            <a:spAutoFit/>
          </a:bodyPr>
          <a:lstStyle/>
          <a:p>
            <a:r>
              <a:rPr lang="en-US" b="1" i="1" dirty="0" err="1">
                <a:solidFill>
                  <a:srgbClr val="7030A0"/>
                </a:solidFill>
              </a:rPr>
              <a:t>Cánh</a:t>
            </a:r>
            <a:r>
              <a:rPr lang="en-US" b="1" i="1" dirty="0">
                <a:solidFill>
                  <a:srgbClr val="7030A0"/>
                </a:solidFill>
              </a:rPr>
              <a:t> </a:t>
            </a:r>
            <a:r>
              <a:rPr lang="en-US" b="1" i="1" dirty="0" err="1">
                <a:solidFill>
                  <a:srgbClr val="7030A0"/>
                </a:solidFill>
              </a:rPr>
              <a:t>tên</a:t>
            </a:r>
            <a:r>
              <a:rPr lang="en-US" b="1" i="1" dirty="0">
                <a:solidFill>
                  <a:srgbClr val="7030A0"/>
                </a:solidFill>
              </a:rPr>
              <a:t> </a:t>
            </a:r>
            <a:r>
              <a:rPr lang="en-US" b="1" i="1" dirty="0" err="1">
                <a:solidFill>
                  <a:srgbClr val="7030A0"/>
                </a:solidFill>
              </a:rPr>
              <a:t>lửa</a:t>
            </a:r>
            <a:endParaRPr lang="en-US" b="1" i="1" dirty="0">
              <a:solidFill>
                <a:srgbClr val="7030A0"/>
              </a:solidFill>
            </a:endParaRPr>
          </a:p>
        </p:txBody>
      </p:sp>
      <p:sp>
        <p:nvSpPr>
          <p:cNvPr id="12" name="Rectangle: Rounded Corners 11">
            <a:extLst>
              <a:ext uri="{FF2B5EF4-FFF2-40B4-BE49-F238E27FC236}">
                <a16:creationId xmlns:a16="http://schemas.microsoft.com/office/drawing/2014/main" id="{BA410E8E-6AC1-AB55-25D3-E6E01472848C}"/>
              </a:ext>
            </a:extLst>
          </p:cNvPr>
          <p:cNvSpPr/>
          <p:nvPr/>
        </p:nvSpPr>
        <p:spPr>
          <a:xfrm>
            <a:off x="5711125" y="4432513"/>
            <a:ext cx="1689316" cy="5383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B593-3A88-A8B3-4CCE-A1E74EC195B3}"/>
              </a:ext>
            </a:extLst>
          </p:cNvPr>
          <p:cNvSpPr txBox="1"/>
          <p:nvPr/>
        </p:nvSpPr>
        <p:spPr>
          <a:xfrm>
            <a:off x="5684003" y="4572508"/>
            <a:ext cx="1906293" cy="307777"/>
          </a:xfrm>
          <a:prstGeom prst="rect">
            <a:avLst/>
          </a:prstGeom>
          <a:noFill/>
        </p:spPr>
        <p:txBody>
          <a:bodyPr wrap="square" rtlCol="0">
            <a:spAutoFit/>
          </a:bodyPr>
          <a:lstStyle/>
          <a:p>
            <a:r>
              <a:rPr lang="en-US" b="1" dirty="0" err="1">
                <a:solidFill>
                  <a:srgbClr val="7030A0"/>
                </a:solidFill>
              </a:rPr>
              <a:t>Tên</a:t>
            </a:r>
            <a:r>
              <a:rPr lang="en-US" b="1" dirty="0">
                <a:solidFill>
                  <a:srgbClr val="7030A0"/>
                </a:solidFill>
              </a:rPr>
              <a:t> </a:t>
            </a:r>
            <a:r>
              <a:rPr lang="en-US" b="1" dirty="0" err="1">
                <a:solidFill>
                  <a:srgbClr val="7030A0"/>
                </a:solidFill>
              </a:rPr>
              <a:t>lửa</a:t>
            </a:r>
            <a:r>
              <a:rPr lang="en-US" b="1" dirty="0">
                <a:solidFill>
                  <a:srgbClr val="7030A0"/>
                </a:solidFill>
              </a:rPr>
              <a:t> </a:t>
            </a:r>
            <a:r>
              <a:rPr lang="en-US" b="1" dirty="0" err="1">
                <a:solidFill>
                  <a:srgbClr val="7030A0"/>
                </a:solidFill>
              </a:rPr>
              <a:t>hoàn</a:t>
            </a:r>
            <a:r>
              <a:rPr lang="en-US" b="1" dirty="0">
                <a:solidFill>
                  <a:srgbClr val="7030A0"/>
                </a:solidFill>
              </a:rPr>
              <a:t> </a:t>
            </a:r>
            <a:r>
              <a:rPr lang="en-US" b="1" dirty="0" err="1">
                <a:solidFill>
                  <a:srgbClr val="7030A0"/>
                </a:solidFill>
              </a:rPr>
              <a:t>chỉnh</a:t>
            </a:r>
            <a:endParaRPr lang="en-US" b="1" dirty="0">
              <a:solidFill>
                <a:srgbClr val="7030A0"/>
              </a:solidFill>
            </a:endParaRPr>
          </a:p>
        </p:txBody>
      </p:sp>
    </p:spTree>
    <p:custDataLst>
      <p:tags r:id="rId1"/>
    </p:custDataLst>
    <p:extLst>
      <p:ext uri="{BB962C8B-B14F-4D97-AF65-F5344CB8AC3E}">
        <p14:creationId xmlns:p14="http://schemas.microsoft.com/office/powerpoint/2010/main" val="353483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85BD-4063-AD3E-1EA0-E81F9C2B77C5}"/>
            </a:ext>
          </a:extLst>
        </p:cNvPr>
        <p:cNvGrpSpPr/>
        <p:nvPr/>
      </p:nvGrpSpPr>
      <p:grpSpPr>
        <a:xfrm>
          <a:off x="0" y="0"/>
          <a:ext cx="0" cy="0"/>
          <a:chOff x="0" y="0"/>
          <a:chExt cx="0" cy="0"/>
        </a:xfrm>
      </p:grpSpPr>
      <p:pic>
        <p:nvPicPr>
          <p:cNvPr id="17" name="Google Shape;153;p18">
            <a:extLst>
              <a:ext uri="{FF2B5EF4-FFF2-40B4-BE49-F238E27FC236}">
                <a16:creationId xmlns:a16="http://schemas.microsoft.com/office/drawing/2014/main" id="{F3146F5B-0FD0-C7BC-6A9E-B2D2B510D1AF}"/>
              </a:ext>
            </a:extLst>
          </p:cNvPr>
          <p:cNvPicPr preferRelativeResize="0"/>
          <p:nvPr/>
        </p:nvPicPr>
        <p:blipFill>
          <a:blip r:embed="rId3">
            <a:alphaModFix/>
          </a:blip>
          <a:stretch>
            <a:fillRect/>
          </a:stretch>
        </p:blipFill>
        <p:spPr>
          <a:xfrm rot="2098204">
            <a:off x="5837526" y="795663"/>
            <a:ext cx="3062226" cy="3806905"/>
          </a:xfrm>
          <a:prstGeom prst="rect">
            <a:avLst/>
          </a:prstGeom>
          <a:noFill/>
          <a:ln>
            <a:noFill/>
          </a:ln>
        </p:spPr>
      </p:pic>
      <p:sp>
        <p:nvSpPr>
          <p:cNvPr id="7" name="Google Shape;179;p21">
            <a:extLst>
              <a:ext uri="{FF2B5EF4-FFF2-40B4-BE49-F238E27FC236}">
                <a16:creationId xmlns:a16="http://schemas.microsoft.com/office/drawing/2014/main" id="{AF7C9103-A066-BE9B-8B27-596134762937}"/>
              </a:ext>
            </a:extLst>
          </p:cNvPr>
          <p:cNvSpPr txBox="1"/>
          <p:nvPr/>
        </p:nvSpPr>
        <p:spPr>
          <a:xfrm>
            <a:off x="2762935" y="0"/>
            <a:ext cx="6167400" cy="723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500" b="0" i="0" u="none" strike="noStrike" kern="0" cap="none" spc="0" normalizeH="0" baseline="0" noProof="0" dirty="0">
                <a:ln>
                  <a:noFill/>
                </a:ln>
                <a:solidFill>
                  <a:srgbClr val="812C8C"/>
                </a:solidFill>
                <a:effectLst/>
                <a:uLnTx/>
                <a:uFillTx/>
                <a:latin typeface="Anton"/>
                <a:ea typeface="Anton"/>
                <a:cs typeface="Anton"/>
                <a:sym typeface="Anton"/>
              </a:rPr>
              <a:t> </a:t>
            </a:r>
            <a:r>
              <a:rPr kumimoji="0" lang="vi" sz="3500" b="0" i="0" u="none" strike="noStrike" kern="0" cap="none" spc="0" normalizeH="0" baseline="0" noProof="0" dirty="0">
                <a:ln>
                  <a:noFill/>
                </a:ln>
                <a:solidFill>
                  <a:srgbClr val="812C8C"/>
                </a:solidFill>
                <a:effectLst/>
                <a:uLnTx/>
                <a:uFillTx/>
                <a:latin typeface="Anton"/>
                <a:ea typeface="Anton"/>
                <a:cs typeface="Anton"/>
                <a:sym typeface="Anton"/>
              </a:rPr>
              <a:t>II. KHÁM PHÁ</a:t>
            </a:r>
            <a:endParaRPr kumimoji="0" sz="3500" b="0" i="0" u="none" strike="noStrike" kern="0" cap="none" spc="0" normalizeH="0" baseline="0" noProof="0" dirty="0">
              <a:ln>
                <a:noFill/>
              </a:ln>
              <a:solidFill>
                <a:srgbClr val="812C8C"/>
              </a:solidFill>
              <a:effectLst/>
              <a:uLnTx/>
              <a:uFillTx/>
              <a:latin typeface="Anton"/>
              <a:ea typeface="Anton"/>
              <a:cs typeface="Anton"/>
              <a:sym typeface="Anton"/>
            </a:endParaRPr>
          </a:p>
        </p:txBody>
      </p:sp>
      <p:sp>
        <p:nvSpPr>
          <p:cNvPr id="3" name="Rectangle: Rounded Corners 2">
            <a:extLst>
              <a:ext uri="{FF2B5EF4-FFF2-40B4-BE49-F238E27FC236}">
                <a16:creationId xmlns:a16="http://schemas.microsoft.com/office/drawing/2014/main" id="{3576FE94-EF71-955E-BF79-9A3EC9A72CA9}"/>
              </a:ext>
            </a:extLst>
          </p:cNvPr>
          <p:cNvSpPr/>
          <p:nvPr/>
        </p:nvSpPr>
        <p:spPr>
          <a:xfrm>
            <a:off x="53302" y="627681"/>
            <a:ext cx="5580332" cy="438114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Rectangle: Rounded Corners 5">
            <a:extLst>
              <a:ext uri="{FF2B5EF4-FFF2-40B4-BE49-F238E27FC236}">
                <a16:creationId xmlns:a16="http://schemas.microsoft.com/office/drawing/2014/main" id="{96AC4885-C7B6-6428-482C-16A8900F9B3E}"/>
              </a:ext>
            </a:extLst>
          </p:cNvPr>
          <p:cNvSpPr/>
          <p:nvPr/>
        </p:nvSpPr>
        <p:spPr>
          <a:xfrm>
            <a:off x="260503" y="798163"/>
            <a:ext cx="5179402" cy="406844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2A6AB7-C393-4D17-0090-6ACD1BF82E09}"/>
              </a:ext>
            </a:extLst>
          </p:cNvPr>
          <p:cNvSpPr txBox="1"/>
          <p:nvPr/>
        </p:nvSpPr>
        <p:spPr>
          <a:xfrm>
            <a:off x="260503" y="1007726"/>
            <a:ext cx="5291565" cy="4001095"/>
          </a:xfrm>
          <a:prstGeom prst="rect">
            <a:avLst/>
          </a:prstGeom>
          <a:noFill/>
        </p:spPr>
        <p:txBody>
          <a:bodyPr wrap="square" rtlCol="0">
            <a:spAutoFit/>
          </a:bodyPr>
          <a:lstStyle/>
          <a:p>
            <a:r>
              <a:rPr lang="en-US" sz="2400" dirty="0">
                <a:solidFill>
                  <a:srgbClr val="7030A0"/>
                </a:solidFill>
              </a:rPr>
              <a:t>1.Theo </a:t>
            </a:r>
            <a:r>
              <a:rPr lang="en-US" sz="2400" dirty="0" err="1">
                <a:solidFill>
                  <a:srgbClr val="7030A0"/>
                </a:solidFill>
              </a:rPr>
              <a:t>em</a:t>
            </a:r>
            <a:r>
              <a:rPr lang="en-US" sz="2400" dirty="0">
                <a:solidFill>
                  <a:srgbClr val="7030A0"/>
                </a:solidFill>
              </a:rPr>
              <a:t>, </a:t>
            </a:r>
            <a:r>
              <a:rPr lang="en-US" sz="2400" dirty="0" err="1">
                <a:solidFill>
                  <a:srgbClr val="7030A0"/>
                </a:solidFill>
              </a:rPr>
              <a:t>tại</a:t>
            </a:r>
            <a:r>
              <a:rPr lang="en-US" sz="2400" dirty="0">
                <a:solidFill>
                  <a:srgbClr val="7030A0"/>
                </a:solidFill>
              </a:rPr>
              <a:t> </a:t>
            </a:r>
            <a:r>
              <a:rPr lang="en-US" sz="2400" dirty="0" err="1">
                <a:solidFill>
                  <a:srgbClr val="7030A0"/>
                </a:solidFill>
              </a:rPr>
              <a:t>sao</a:t>
            </a: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thể</a:t>
            </a:r>
            <a:r>
              <a:rPr lang="en-US" sz="2400" dirty="0">
                <a:solidFill>
                  <a:srgbClr val="7030A0"/>
                </a:solidFill>
              </a:rPr>
              <a:t> bay </a:t>
            </a:r>
            <a:r>
              <a:rPr lang="en-US" sz="2400" dirty="0" err="1">
                <a:solidFill>
                  <a:srgbClr val="7030A0"/>
                </a:solidFill>
              </a:rPr>
              <a:t>được</a:t>
            </a:r>
            <a:r>
              <a:rPr lang="en-US" sz="2400" dirty="0">
                <a:solidFill>
                  <a:srgbClr val="7030A0"/>
                </a:solidFill>
              </a:rPr>
              <a:t> </a:t>
            </a:r>
            <a:r>
              <a:rPr lang="en-US" sz="2400" dirty="0" err="1">
                <a:solidFill>
                  <a:srgbClr val="7030A0"/>
                </a:solidFill>
              </a:rPr>
              <a:t>trên</a:t>
            </a:r>
            <a:r>
              <a:rPr lang="en-US" sz="2400" dirty="0">
                <a:solidFill>
                  <a:srgbClr val="7030A0"/>
                </a:solidFill>
              </a:rPr>
              <a:t> </a:t>
            </a:r>
            <a:r>
              <a:rPr lang="en-US" sz="2400" dirty="0" err="1">
                <a:solidFill>
                  <a:srgbClr val="7030A0"/>
                </a:solidFill>
              </a:rPr>
              <a:t>bầu</a:t>
            </a:r>
            <a:r>
              <a:rPr lang="en-US" sz="2400" dirty="0">
                <a:solidFill>
                  <a:srgbClr val="7030A0"/>
                </a:solidFill>
              </a:rPr>
              <a:t> </a:t>
            </a:r>
            <a:r>
              <a:rPr lang="en-US" sz="2400" dirty="0" err="1">
                <a:solidFill>
                  <a:srgbClr val="7030A0"/>
                </a:solidFill>
              </a:rPr>
              <a:t>trời</a:t>
            </a:r>
            <a:r>
              <a:rPr lang="en-US" sz="2400" dirty="0">
                <a:solidFill>
                  <a:srgbClr val="7030A0"/>
                </a:solidFill>
              </a:rPr>
              <a:t> ?</a:t>
            </a:r>
          </a:p>
          <a:p>
            <a:endParaRPr lang="en-US" sz="2400" dirty="0">
              <a:solidFill>
                <a:srgbClr val="7030A0"/>
              </a:solidFill>
            </a:endParaRPr>
          </a:p>
          <a:p>
            <a:r>
              <a:rPr lang="en-US" sz="2400" dirty="0">
                <a:solidFill>
                  <a:srgbClr val="7030A0"/>
                </a:solidFill>
              </a:rPr>
              <a:t>2. Em </a:t>
            </a:r>
            <a:r>
              <a:rPr lang="en-US" sz="2400" dirty="0" err="1">
                <a:solidFill>
                  <a:srgbClr val="7030A0"/>
                </a:solidFill>
              </a:rPr>
              <a:t>hãy</a:t>
            </a:r>
            <a:r>
              <a:rPr lang="en-US" sz="2400" dirty="0">
                <a:solidFill>
                  <a:srgbClr val="7030A0"/>
                </a:solidFill>
              </a:rPr>
              <a:t> </a:t>
            </a:r>
            <a:r>
              <a:rPr lang="en-US" sz="2400" dirty="0" err="1">
                <a:solidFill>
                  <a:srgbClr val="7030A0"/>
                </a:solidFill>
              </a:rPr>
              <a:t>tìm</a:t>
            </a:r>
            <a:r>
              <a:rPr lang="en-US" sz="2400" dirty="0">
                <a:solidFill>
                  <a:srgbClr val="7030A0"/>
                </a:solidFill>
              </a:rPr>
              <a:t> </a:t>
            </a:r>
            <a:r>
              <a:rPr lang="en-US" sz="2400" dirty="0" err="1">
                <a:solidFill>
                  <a:srgbClr val="7030A0"/>
                </a:solidFill>
              </a:rPr>
              <a:t>hiểu</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cho</a:t>
            </a:r>
            <a:r>
              <a:rPr lang="en-US" sz="2400" dirty="0">
                <a:solidFill>
                  <a:srgbClr val="7030A0"/>
                </a:solidFill>
              </a:rPr>
              <a:t> </a:t>
            </a:r>
            <a:r>
              <a:rPr lang="en-US" sz="2400" dirty="0" err="1">
                <a:solidFill>
                  <a:srgbClr val="7030A0"/>
                </a:solidFill>
              </a:rPr>
              <a:t>biết</a:t>
            </a:r>
            <a:r>
              <a:rPr lang="en-US" sz="2400" dirty="0">
                <a:solidFill>
                  <a:srgbClr val="7030A0"/>
                </a:solidFill>
              </a:rPr>
              <a:t> </a:t>
            </a:r>
            <a:r>
              <a:rPr lang="en-US" sz="2400" dirty="0" err="1">
                <a:solidFill>
                  <a:srgbClr val="7030A0"/>
                </a:solidFill>
              </a:rPr>
              <a:t>các</a:t>
            </a:r>
            <a:r>
              <a:rPr lang="en-US" sz="2400" dirty="0">
                <a:solidFill>
                  <a:srgbClr val="7030A0"/>
                </a:solidFill>
              </a:rPr>
              <a:t> </a:t>
            </a:r>
            <a:r>
              <a:rPr lang="en-US" sz="2400" dirty="0" err="1">
                <a:solidFill>
                  <a:srgbClr val="7030A0"/>
                </a:solidFill>
              </a:rPr>
              <a:t>loại</a:t>
            </a: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theo</a:t>
            </a:r>
            <a:r>
              <a:rPr lang="en-US" sz="2400" dirty="0">
                <a:solidFill>
                  <a:srgbClr val="7030A0"/>
                </a:solidFill>
              </a:rPr>
              <a:t> </a:t>
            </a:r>
            <a:r>
              <a:rPr lang="en-US" sz="2400" dirty="0" err="1">
                <a:solidFill>
                  <a:srgbClr val="7030A0"/>
                </a:solidFill>
              </a:rPr>
              <a:t>công</a:t>
            </a:r>
            <a:r>
              <a:rPr lang="en-US" sz="2400" dirty="0">
                <a:solidFill>
                  <a:srgbClr val="7030A0"/>
                </a:solidFill>
              </a:rPr>
              <a:t> </a:t>
            </a:r>
            <a:r>
              <a:rPr lang="en-US" sz="2400" dirty="0" err="1">
                <a:solidFill>
                  <a:srgbClr val="7030A0"/>
                </a:solidFill>
              </a:rPr>
              <a:t>dụng</a:t>
            </a:r>
            <a:r>
              <a:rPr lang="en-US" sz="2400" dirty="0">
                <a:solidFill>
                  <a:srgbClr val="7030A0"/>
                </a:solidFill>
              </a:rPr>
              <a:t> </a:t>
            </a:r>
            <a:r>
              <a:rPr lang="en-US" sz="2400" dirty="0" err="1">
                <a:solidFill>
                  <a:srgbClr val="7030A0"/>
                </a:solidFill>
              </a:rPr>
              <a:t>của</a:t>
            </a:r>
            <a:r>
              <a:rPr lang="en-US" sz="2400" dirty="0">
                <a:solidFill>
                  <a:srgbClr val="7030A0"/>
                </a:solidFill>
              </a:rPr>
              <a:t> </a:t>
            </a:r>
            <a:r>
              <a:rPr lang="en-US" sz="2400" dirty="0" err="1">
                <a:solidFill>
                  <a:srgbClr val="7030A0"/>
                </a:solidFill>
              </a:rPr>
              <a:t>nó</a:t>
            </a:r>
            <a:r>
              <a:rPr lang="en-US" sz="2400" dirty="0">
                <a:solidFill>
                  <a:srgbClr val="7030A0"/>
                </a:solidFill>
              </a:rPr>
              <a:t>.</a:t>
            </a:r>
          </a:p>
          <a:p>
            <a:endParaRPr lang="en-US" sz="2400" dirty="0">
              <a:solidFill>
                <a:srgbClr val="7030A0"/>
              </a:solidFill>
            </a:endParaRPr>
          </a:p>
          <a:p>
            <a:r>
              <a:rPr lang="en-US" sz="2400" dirty="0">
                <a:solidFill>
                  <a:srgbClr val="7030A0"/>
                </a:solidFill>
              </a:rPr>
              <a:t>3. Em </a:t>
            </a:r>
            <a:r>
              <a:rPr lang="en-US" sz="2400" dirty="0" err="1">
                <a:solidFill>
                  <a:srgbClr val="7030A0"/>
                </a:solidFill>
              </a:rPr>
              <a:t>hãy</a:t>
            </a:r>
            <a:r>
              <a:rPr lang="en-US" sz="2400" dirty="0">
                <a:solidFill>
                  <a:srgbClr val="7030A0"/>
                </a:solidFill>
              </a:rPr>
              <a:t> </a:t>
            </a:r>
            <a:r>
              <a:rPr lang="en-US" sz="2400" dirty="0" err="1">
                <a:solidFill>
                  <a:srgbClr val="7030A0"/>
                </a:solidFill>
              </a:rPr>
              <a:t>quan</a:t>
            </a:r>
            <a:r>
              <a:rPr lang="en-US" sz="2400" dirty="0">
                <a:solidFill>
                  <a:srgbClr val="7030A0"/>
                </a:solidFill>
              </a:rPr>
              <a:t> </a:t>
            </a:r>
            <a:r>
              <a:rPr lang="en-US" sz="2400" dirty="0" err="1">
                <a:solidFill>
                  <a:srgbClr val="7030A0"/>
                </a:solidFill>
              </a:rPr>
              <a:t>sát</a:t>
            </a: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giấy</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cho</a:t>
            </a:r>
            <a:r>
              <a:rPr lang="en-US" sz="2400" dirty="0">
                <a:solidFill>
                  <a:srgbClr val="7030A0"/>
                </a:solidFill>
              </a:rPr>
              <a:t> </a:t>
            </a:r>
            <a:r>
              <a:rPr lang="en-US" sz="2400" dirty="0" err="1">
                <a:solidFill>
                  <a:srgbClr val="7030A0"/>
                </a:solidFill>
              </a:rPr>
              <a:t>biết</a:t>
            </a: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giấy</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những</a:t>
            </a:r>
            <a:r>
              <a:rPr lang="en-US" sz="2400" dirty="0">
                <a:solidFill>
                  <a:srgbClr val="7030A0"/>
                </a:solidFill>
              </a:rPr>
              <a:t> </a:t>
            </a:r>
            <a:r>
              <a:rPr lang="en-US" sz="2400" dirty="0" err="1">
                <a:solidFill>
                  <a:srgbClr val="7030A0"/>
                </a:solidFill>
              </a:rPr>
              <a:t>bộ</a:t>
            </a:r>
            <a:r>
              <a:rPr lang="en-US" sz="2400" dirty="0">
                <a:solidFill>
                  <a:srgbClr val="7030A0"/>
                </a:solidFill>
              </a:rPr>
              <a:t> </a:t>
            </a:r>
            <a:r>
              <a:rPr lang="en-US" sz="2400" dirty="0" err="1">
                <a:solidFill>
                  <a:srgbClr val="7030A0"/>
                </a:solidFill>
              </a:rPr>
              <a:t>phận</a:t>
            </a:r>
            <a:r>
              <a:rPr lang="en-US" sz="2400" dirty="0">
                <a:solidFill>
                  <a:srgbClr val="7030A0"/>
                </a:solidFill>
              </a:rPr>
              <a:t> </a:t>
            </a:r>
            <a:r>
              <a:rPr lang="en-US" sz="2400" dirty="0" err="1">
                <a:solidFill>
                  <a:srgbClr val="7030A0"/>
                </a:solidFill>
              </a:rPr>
              <a:t>nào</a:t>
            </a:r>
            <a:r>
              <a:rPr lang="en-US" sz="2400" dirty="0">
                <a:solidFill>
                  <a:srgbClr val="7030A0"/>
                </a:solidFill>
              </a:rPr>
              <a:t> ? </a:t>
            </a:r>
            <a:r>
              <a:rPr lang="en-US" sz="2400" dirty="0" err="1">
                <a:solidFill>
                  <a:srgbClr val="7030A0"/>
                </a:solidFill>
              </a:rPr>
              <a:t>Những</a:t>
            </a:r>
            <a:r>
              <a:rPr lang="en-US" sz="2400" dirty="0">
                <a:solidFill>
                  <a:srgbClr val="7030A0"/>
                </a:solidFill>
              </a:rPr>
              <a:t> </a:t>
            </a:r>
            <a:r>
              <a:rPr lang="en-US" sz="2400" dirty="0" err="1">
                <a:solidFill>
                  <a:srgbClr val="7030A0"/>
                </a:solidFill>
              </a:rPr>
              <a:t>bộ</a:t>
            </a:r>
            <a:r>
              <a:rPr lang="en-US" sz="2400" dirty="0">
                <a:solidFill>
                  <a:srgbClr val="7030A0"/>
                </a:solidFill>
              </a:rPr>
              <a:t> </a:t>
            </a:r>
            <a:r>
              <a:rPr lang="en-US" sz="2400" dirty="0" err="1">
                <a:solidFill>
                  <a:srgbClr val="7030A0"/>
                </a:solidFill>
              </a:rPr>
              <a:t>phận</a:t>
            </a:r>
            <a:r>
              <a:rPr lang="en-US" sz="2400" dirty="0">
                <a:solidFill>
                  <a:srgbClr val="7030A0"/>
                </a:solidFill>
              </a:rPr>
              <a:t> </a:t>
            </a:r>
            <a:r>
              <a:rPr lang="en-US" sz="2400" dirty="0" err="1">
                <a:solidFill>
                  <a:srgbClr val="7030A0"/>
                </a:solidFill>
              </a:rPr>
              <a:t>đó</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hình</a:t>
            </a:r>
            <a:r>
              <a:rPr lang="en-US" sz="2400" dirty="0">
                <a:solidFill>
                  <a:srgbClr val="7030A0"/>
                </a:solidFill>
              </a:rPr>
              <a:t> </a:t>
            </a:r>
            <a:r>
              <a:rPr lang="en-US" sz="2400" dirty="0" err="1">
                <a:solidFill>
                  <a:srgbClr val="7030A0"/>
                </a:solidFill>
              </a:rPr>
              <a:t>dạng</a:t>
            </a:r>
            <a:r>
              <a:rPr lang="en-US" sz="2400" dirty="0">
                <a:solidFill>
                  <a:srgbClr val="7030A0"/>
                </a:solidFill>
              </a:rPr>
              <a:t> </a:t>
            </a:r>
            <a:r>
              <a:rPr lang="en-US" sz="2400" dirty="0" err="1">
                <a:solidFill>
                  <a:srgbClr val="7030A0"/>
                </a:solidFill>
              </a:rPr>
              <a:t>gì</a:t>
            </a:r>
            <a:r>
              <a:rPr lang="en-US" sz="2400" dirty="0">
                <a:solidFill>
                  <a:srgbClr val="7030A0"/>
                </a:solidFill>
              </a:rPr>
              <a:t>?</a:t>
            </a:r>
          </a:p>
          <a:p>
            <a:pPr marL="342900" indent="-342900">
              <a:buAutoNum type="arabicPeriod"/>
            </a:pPr>
            <a:endParaRPr lang="en-US" dirty="0"/>
          </a:p>
        </p:txBody>
      </p:sp>
    </p:spTree>
    <p:custDataLst>
      <p:tags r:id="rId1"/>
    </p:custDataLst>
    <p:extLst>
      <p:ext uri="{BB962C8B-B14F-4D97-AF65-F5344CB8AC3E}">
        <p14:creationId xmlns:p14="http://schemas.microsoft.com/office/powerpoint/2010/main" val="17386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3"/>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332" name="Google Shape;332;p33"/>
          <p:cNvSpPr txBox="1"/>
          <p:nvPr/>
        </p:nvSpPr>
        <p:spPr>
          <a:xfrm>
            <a:off x="481225" y="12825"/>
            <a:ext cx="6371100" cy="63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vi" sz="2400" b="0" i="0" u="none" strike="noStrike" cap="none" dirty="0">
                <a:solidFill>
                  <a:srgbClr val="812C8C"/>
                </a:solidFill>
                <a:latin typeface="Anton"/>
                <a:ea typeface="Anton"/>
                <a:cs typeface="Anton"/>
                <a:sym typeface="Anton"/>
              </a:rPr>
              <a:t>c. Thử nghiệm và điều chỉnh sản phẩm</a:t>
            </a:r>
            <a:endParaRPr sz="2400" b="0" i="0" u="none" strike="noStrike" cap="none" dirty="0">
              <a:solidFill>
                <a:srgbClr val="812C8C"/>
              </a:solidFill>
              <a:latin typeface="Anton"/>
              <a:ea typeface="Anton"/>
              <a:cs typeface="Anton"/>
              <a:sym typeface="Anton"/>
            </a:endParaRPr>
          </a:p>
        </p:txBody>
      </p:sp>
      <p:pic>
        <p:nvPicPr>
          <p:cNvPr id="333" name="Google Shape;333;p33"/>
          <p:cNvPicPr preferRelativeResize="0"/>
          <p:nvPr/>
        </p:nvPicPr>
        <p:blipFill rotWithShape="1">
          <a:blip r:embed="rId5">
            <a:alphaModFix/>
          </a:blip>
          <a:srcRect/>
          <a:stretch/>
        </p:blipFill>
        <p:spPr>
          <a:xfrm>
            <a:off x="8461850" y="4"/>
            <a:ext cx="692450" cy="978747"/>
          </a:xfrm>
          <a:prstGeom prst="rect">
            <a:avLst/>
          </a:prstGeom>
          <a:noFill/>
          <a:ln>
            <a:noFill/>
          </a:ln>
        </p:spPr>
      </p:pic>
      <p:sp>
        <p:nvSpPr>
          <p:cNvPr id="334" name="Google Shape;334;p33"/>
          <p:cNvSpPr txBox="1"/>
          <p:nvPr/>
        </p:nvSpPr>
        <p:spPr>
          <a:xfrm>
            <a:off x="327750" y="553305"/>
            <a:ext cx="7955100" cy="1246465"/>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02060"/>
              </a:buClr>
              <a:buSzPts val="2000"/>
              <a:buFont typeface="Bitter SemiBold"/>
              <a:buChar char="-"/>
            </a:pPr>
            <a:r>
              <a:rPr lang="vi" sz="2000" dirty="0">
                <a:solidFill>
                  <a:srgbClr val="002060"/>
                </a:solidFill>
                <a:latin typeface="Bitter SemiBold"/>
                <a:ea typeface="Bitter SemiBold"/>
                <a:cs typeface="Bitter SemiBold"/>
                <a:sym typeface="Bitter SemiBold"/>
              </a:rPr>
              <a:t>Kiểm tra lại các chỗ dán xem đã chắc chắn hay chưa.</a:t>
            </a:r>
            <a:endParaRPr sz="2000" dirty="0">
              <a:solidFill>
                <a:srgbClr val="002060"/>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02060"/>
              </a:buClr>
              <a:buSzPts val="2000"/>
              <a:buFont typeface="Bitter SemiBold"/>
              <a:buChar char="-"/>
            </a:pPr>
            <a:r>
              <a:rPr lang="vi" sz="2000" dirty="0">
                <a:solidFill>
                  <a:srgbClr val="002060"/>
                </a:solidFill>
                <a:latin typeface="Bitter SemiBold"/>
                <a:ea typeface="Bitter SemiBold"/>
                <a:cs typeface="Bitter SemiBold"/>
                <a:sym typeface="Bitter SemiBold"/>
              </a:rPr>
              <a:t>Kiểm tra lại kích thước các bộ phận của tên lửa giấy xem đã phù hợp hay chưa.</a:t>
            </a:r>
            <a:endParaRPr lang="en-US" sz="2000" dirty="0">
              <a:solidFill>
                <a:srgbClr val="002060"/>
              </a:solidFill>
              <a:latin typeface="Bitter SemiBold"/>
              <a:ea typeface="Bitter SemiBold"/>
              <a:cs typeface="Bitter SemiBold"/>
              <a:sym typeface="Bitter SemiBold"/>
            </a:endParaRPr>
          </a:p>
        </p:txBody>
      </p:sp>
      <p:pic>
        <p:nvPicPr>
          <p:cNvPr id="336" name="Google Shape;336;p33"/>
          <p:cNvPicPr preferRelativeResize="0"/>
          <p:nvPr/>
        </p:nvPicPr>
        <p:blipFill rotWithShape="1">
          <a:blip r:embed="rId6">
            <a:alphaModFix/>
          </a:blip>
          <a:srcRect l="475" r="475"/>
          <a:stretch/>
        </p:blipFill>
        <p:spPr>
          <a:xfrm>
            <a:off x="8451550" y="4"/>
            <a:ext cx="692450" cy="978747"/>
          </a:xfrm>
          <a:prstGeom prst="rect">
            <a:avLst/>
          </a:prstGeom>
          <a:noFill/>
          <a:ln>
            <a:noFill/>
          </a:ln>
        </p:spPr>
      </p:pic>
      <p:sp>
        <p:nvSpPr>
          <p:cNvPr id="11" name="Rectangle: Rounded Corners 10">
            <a:extLst>
              <a:ext uri="{FF2B5EF4-FFF2-40B4-BE49-F238E27FC236}">
                <a16:creationId xmlns:a16="http://schemas.microsoft.com/office/drawing/2014/main" id="{F7F4358B-8CB4-3079-1799-93E2A8F9FC58}"/>
              </a:ext>
            </a:extLst>
          </p:cNvPr>
          <p:cNvSpPr/>
          <p:nvPr/>
        </p:nvSpPr>
        <p:spPr>
          <a:xfrm>
            <a:off x="154984" y="1679028"/>
            <a:ext cx="8834033" cy="27979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08622C9-0CB5-0168-284D-663E68045AE4}"/>
              </a:ext>
            </a:extLst>
          </p:cNvPr>
          <p:cNvSpPr/>
          <p:nvPr/>
        </p:nvSpPr>
        <p:spPr>
          <a:xfrm>
            <a:off x="365862" y="1834829"/>
            <a:ext cx="8442213" cy="242622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7030A0"/>
              </a:solidFill>
            </a:endParaRPr>
          </a:p>
          <a:p>
            <a:pPr algn="ctr"/>
            <a:endParaRPr lang="en-US" sz="2400" dirty="0">
              <a:solidFill>
                <a:srgbClr val="7030A0"/>
              </a:solidFill>
            </a:endParaRPr>
          </a:p>
          <a:p>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đầy</a:t>
            </a:r>
            <a:r>
              <a:rPr lang="en-US" sz="2400" dirty="0">
                <a:solidFill>
                  <a:srgbClr val="7030A0"/>
                </a:solidFill>
              </a:rPr>
              <a:t> </a:t>
            </a:r>
            <a:r>
              <a:rPr lang="en-US" sz="2400" dirty="0" err="1">
                <a:solidFill>
                  <a:srgbClr val="7030A0"/>
                </a:solidFill>
              </a:rPr>
              <a:t>đủ</a:t>
            </a:r>
            <a:r>
              <a:rPr lang="en-US" sz="2400" dirty="0">
                <a:solidFill>
                  <a:srgbClr val="7030A0"/>
                </a:solidFill>
              </a:rPr>
              <a:t> </a:t>
            </a:r>
            <a:r>
              <a:rPr lang="en-US" sz="2400" dirty="0" err="1">
                <a:solidFill>
                  <a:srgbClr val="7030A0"/>
                </a:solidFill>
              </a:rPr>
              <a:t>các</a:t>
            </a:r>
            <a:r>
              <a:rPr lang="en-US" sz="2400" dirty="0">
                <a:solidFill>
                  <a:srgbClr val="7030A0"/>
                </a:solidFill>
              </a:rPr>
              <a:t> </a:t>
            </a:r>
            <a:r>
              <a:rPr lang="en-US" sz="2400" dirty="0" err="1">
                <a:solidFill>
                  <a:srgbClr val="7030A0"/>
                </a:solidFill>
              </a:rPr>
              <a:t>bộ</a:t>
            </a:r>
            <a:r>
              <a:rPr lang="en-US" sz="2400" dirty="0">
                <a:solidFill>
                  <a:srgbClr val="7030A0"/>
                </a:solidFill>
              </a:rPr>
              <a:t> </a:t>
            </a:r>
            <a:r>
              <a:rPr lang="en-US" sz="2400" dirty="0" err="1">
                <a:solidFill>
                  <a:srgbClr val="7030A0"/>
                </a:solidFill>
              </a:rPr>
              <a:t>phận</a:t>
            </a:r>
            <a:r>
              <a:rPr lang="en-US" sz="2400" dirty="0">
                <a:solidFill>
                  <a:srgbClr val="7030A0"/>
                </a:solidFill>
              </a:rPr>
              <a:t>.</a:t>
            </a:r>
          </a:p>
          <a:p>
            <a:r>
              <a:rPr lang="en-US" sz="2400" dirty="0">
                <a:solidFill>
                  <a:srgbClr val="7030A0"/>
                </a:solidFill>
              </a:rPr>
              <a:t>           </a:t>
            </a:r>
            <a:r>
              <a:rPr lang="en-US" sz="2400" dirty="0" err="1">
                <a:solidFill>
                  <a:srgbClr val="7030A0"/>
                </a:solidFill>
              </a:rPr>
              <a:t>Sử</a:t>
            </a:r>
            <a:r>
              <a:rPr lang="en-US" sz="2400" dirty="0">
                <a:solidFill>
                  <a:srgbClr val="7030A0"/>
                </a:solidFill>
              </a:rPr>
              <a:t> </a:t>
            </a:r>
            <a:r>
              <a:rPr lang="en-US" sz="2400" dirty="0" err="1">
                <a:solidFill>
                  <a:srgbClr val="7030A0"/>
                </a:solidFill>
              </a:rPr>
              <a:t>dụng</a:t>
            </a:r>
            <a:r>
              <a:rPr lang="en-US" sz="2400" dirty="0">
                <a:solidFill>
                  <a:srgbClr val="7030A0"/>
                </a:solidFill>
              </a:rPr>
              <a:t> </a:t>
            </a:r>
            <a:r>
              <a:rPr lang="en-US" sz="2400" dirty="0" err="1">
                <a:solidFill>
                  <a:srgbClr val="7030A0"/>
                </a:solidFill>
              </a:rPr>
              <a:t>vật</a:t>
            </a:r>
            <a:r>
              <a:rPr lang="en-US" sz="2400" dirty="0">
                <a:solidFill>
                  <a:srgbClr val="7030A0"/>
                </a:solidFill>
              </a:rPr>
              <a:t> </a:t>
            </a:r>
            <a:r>
              <a:rPr lang="en-US" sz="2400" dirty="0" err="1">
                <a:solidFill>
                  <a:srgbClr val="7030A0"/>
                </a:solidFill>
              </a:rPr>
              <a:t>liệu</a:t>
            </a:r>
            <a:r>
              <a:rPr lang="en-US" sz="2400" dirty="0">
                <a:solidFill>
                  <a:srgbClr val="7030A0"/>
                </a:solidFill>
              </a:rPr>
              <a:t> </a:t>
            </a:r>
            <a:r>
              <a:rPr lang="en-US" sz="2400" dirty="0" err="1">
                <a:solidFill>
                  <a:srgbClr val="7030A0"/>
                </a:solidFill>
              </a:rPr>
              <a:t>dễ</a:t>
            </a:r>
            <a:r>
              <a:rPr lang="en-US" sz="2400" dirty="0">
                <a:solidFill>
                  <a:srgbClr val="7030A0"/>
                </a:solidFill>
              </a:rPr>
              <a:t> </a:t>
            </a:r>
            <a:r>
              <a:rPr lang="en-US" sz="2400" dirty="0" err="1">
                <a:solidFill>
                  <a:srgbClr val="7030A0"/>
                </a:solidFill>
              </a:rPr>
              <a:t>tìm</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có</a:t>
            </a:r>
            <a:r>
              <a:rPr lang="en-US" sz="2400" dirty="0">
                <a:solidFill>
                  <a:srgbClr val="7030A0"/>
                </a:solidFill>
              </a:rPr>
              <a:t> chi </a:t>
            </a:r>
            <a:r>
              <a:rPr lang="en-US" sz="2400" dirty="0" err="1">
                <a:solidFill>
                  <a:srgbClr val="7030A0"/>
                </a:solidFill>
              </a:rPr>
              <a:t>phí</a:t>
            </a:r>
            <a:r>
              <a:rPr lang="en-US" sz="2400" dirty="0">
                <a:solidFill>
                  <a:srgbClr val="7030A0"/>
                </a:solidFill>
              </a:rPr>
              <a:t> </a:t>
            </a:r>
            <a:r>
              <a:rPr lang="en-US" sz="2400" dirty="0" err="1">
                <a:solidFill>
                  <a:srgbClr val="7030A0"/>
                </a:solidFill>
              </a:rPr>
              <a:t>thấp</a:t>
            </a:r>
            <a:r>
              <a:rPr lang="en-US" sz="2400" dirty="0">
                <a:solidFill>
                  <a:srgbClr val="7030A0"/>
                </a:solidFill>
              </a:rPr>
              <a:t>.</a:t>
            </a:r>
          </a:p>
          <a:p>
            <a:r>
              <a:rPr lang="en-US" sz="2400" dirty="0">
                <a:solidFill>
                  <a:srgbClr val="7030A0"/>
                </a:solidFill>
              </a:rPr>
              <a:t>           Bay </a:t>
            </a:r>
            <a:r>
              <a:rPr lang="en-US" sz="2400" dirty="0" err="1">
                <a:solidFill>
                  <a:srgbClr val="7030A0"/>
                </a:solidFill>
              </a:rPr>
              <a:t>được</a:t>
            </a:r>
            <a:r>
              <a:rPr lang="en-US" sz="2400" dirty="0">
                <a:solidFill>
                  <a:srgbClr val="7030A0"/>
                </a:solidFill>
              </a:rPr>
              <a:t>.</a:t>
            </a:r>
          </a:p>
          <a:p>
            <a:r>
              <a:rPr lang="en-US" sz="2400" dirty="0">
                <a:solidFill>
                  <a:srgbClr val="7030A0"/>
                </a:solidFill>
              </a:rPr>
              <a:t>           </a:t>
            </a:r>
            <a:r>
              <a:rPr lang="en-US" sz="2400" dirty="0" err="1">
                <a:solidFill>
                  <a:srgbClr val="7030A0"/>
                </a:solidFill>
              </a:rPr>
              <a:t>Làm</a:t>
            </a:r>
            <a:r>
              <a:rPr lang="en-US" sz="2400" dirty="0">
                <a:solidFill>
                  <a:srgbClr val="7030A0"/>
                </a:solidFill>
              </a:rPr>
              <a:t> </a:t>
            </a:r>
            <a:r>
              <a:rPr lang="en-US" sz="2400" dirty="0" err="1">
                <a:solidFill>
                  <a:srgbClr val="7030A0"/>
                </a:solidFill>
              </a:rPr>
              <a:t>chắc</a:t>
            </a:r>
            <a:r>
              <a:rPr lang="en-US" sz="2400" dirty="0">
                <a:solidFill>
                  <a:srgbClr val="7030A0"/>
                </a:solidFill>
              </a:rPr>
              <a:t> </a:t>
            </a:r>
            <a:r>
              <a:rPr lang="en-US" sz="2400" dirty="0" err="1">
                <a:solidFill>
                  <a:srgbClr val="7030A0"/>
                </a:solidFill>
              </a:rPr>
              <a:t>chắn</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tính</a:t>
            </a:r>
            <a:r>
              <a:rPr lang="en-US" sz="2400" dirty="0">
                <a:solidFill>
                  <a:srgbClr val="7030A0"/>
                </a:solidFill>
              </a:rPr>
              <a:t> </a:t>
            </a:r>
            <a:r>
              <a:rPr lang="en-US" sz="2400" dirty="0" err="1">
                <a:solidFill>
                  <a:srgbClr val="7030A0"/>
                </a:solidFill>
              </a:rPr>
              <a:t>thẩm</a:t>
            </a:r>
            <a:r>
              <a:rPr lang="en-US" sz="2400" dirty="0">
                <a:solidFill>
                  <a:srgbClr val="7030A0"/>
                </a:solidFill>
              </a:rPr>
              <a:t> </a:t>
            </a:r>
            <a:r>
              <a:rPr lang="en-US" sz="2400" dirty="0" err="1">
                <a:solidFill>
                  <a:srgbClr val="7030A0"/>
                </a:solidFill>
              </a:rPr>
              <a:t>mĩ</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sáng</a:t>
            </a:r>
            <a:r>
              <a:rPr lang="en-US" sz="2400" dirty="0">
                <a:solidFill>
                  <a:srgbClr val="7030A0"/>
                </a:solidFill>
              </a:rPr>
              <a:t> </a:t>
            </a:r>
            <a:r>
              <a:rPr lang="en-US" sz="2400" dirty="0" err="1">
                <a:solidFill>
                  <a:srgbClr val="7030A0"/>
                </a:solidFill>
              </a:rPr>
              <a:t>tạo</a:t>
            </a:r>
            <a:r>
              <a:rPr lang="en-US" sz="2400" dirty="0">
                <a:solidFill>
                  <a:srgbClr val="7030A0"/>
                </a:solidFill>
              </a:rPr>
              <a:t>.</a:t>
            </a:r>
          </a:p>
        </p:txBody>
      </p:sp>
      <p:sp>
        <p:nvSpPr>
          <p:cNvPr id="13" name="Rectangle 12">
            <a:extLst>
              <a:ext uri="{FF2B5EF4-FFF2-40B4-BE49-F238E27FC236}">
                <a16:creationId xmlns:a16="http://schemas.microsoft.com/office/drawing/2014/main" id="{EF541976-9C46-75A3-335E-A28F2678BA1B}"/>
              </a:ext>
            </a:extLst>
          </p:cNvPr>
          <p:cNvSpPr/>
          <p:nvPr/>
        </p:nvSpPr>
        <p:spPr>
          <a:xfrm>
            <a:off x="-592598" y="1918871"/>
            <a:ext cx="9795795" cy="523220"/>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TIÊU CHÍ ĐÁNH GIÁ SẢN PHẨM</a:t>
            </a:r>
          </a:p>
        </p:txBody>
      </p:sp>
      <p:sp>
        <p:nvSpPr>
          <p:cNvPr id="14" name="Star: 5 Points 13">
            <a:extLst>
              <a:ext uri="{FF2B5EF4-FFF2-40B4-BE49-F238E27FC236}">
                <a16:creationId xmlns:a16="http://schemas.microsoft.com/office/drawing/2014/main" id="{1BAD36FC-509B-0C3F-F61A-62511C17A1C2}"/>
              </a:ext>
            </a:extLst>
          </p:cNvPr>
          <p:cNvSpPr/>
          <p:nvPr/>
        </p:nvSpPr>
        <p:spPr>
          <a:xfrm>
            <a:off x="885408" y="2756141"/>
            <a:ext cx="302217" cy="291036"/>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10 Points 17">
            <a:extLst>
              <a:ext uri="{FF2B5EF4-FFF2-40B4-BE49-F238E27FC236}">
                <a16:creationId xmlns:a16="http://schemas.microsoft.com/office/drawing/2014/main" id="{884B8B66-D832-0C59-DF20-453C37A26724}"/>
              </a:ext>
            </a:extLst>
          </p:cNvPr>
          <p:cNvSpPr/>
          <p:nvPr/>
        </p:nvSpPr>
        <p:spPr>
          <a:xfrm>
            <a:off x="904780" y="3172161"/>
            <a:ext cx="302217" cy="302398"/>
          </a:xfrm>
          <a:prstGeom prst="star10">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8 Points 18">
            <a:extLst>
              <a:ext uri="{FF2B5EF4-FFF2-40B4-BE49-F238E27FC236}">
                <a16:creationId xmlns:a16="http://schemas.microsoft.com/office/drawing/2014/main" id="{954FECB3-D6EB-12F8-B9DA-1A23D257313F}"/>
              </a:ext>
            </a:extLst>
          </p:cNvPr>
          <p:cNvSpPr/>
          <p:nvPr/>
        </p:nvSpPr>
        <p:spPr>
          <a:xfrm>
            <a:off x="924153" y="3533079"/>
            <a:ext cx="333214" cy="334726"/>
          </a:xfrm>
          <a:prstGeom prst="irregularSeal1">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n 19">
            <a:extLst>
              <a:ext uri="{FF2B5EF4-FFF2-40B4-BE49-F238E27FC236}">
                <a16:creationId xmlns:a16="http://schemas.microsoft.com/office/drawing/2014/main" id="{85D66800-E19E-8CDB-4C85-EF062633C38E}"/>
              </a:ext>
            </a:extLst>
          </p:cNvPr>
          <p:cNvSpPr/>
          <p:nvPr/>
        </p:nvSpPr>
        <p:spPr>
          <a:xfrm>
            <a:off x="866034" y="3897065"/>
            <a:ext cx="410705" cy="334726"/>
          </a:xfrm>
          <a:prstGeom prst="su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D19DCB6-52EC-44F5-A381-F4284515B39A}"/>
              </a:ext>
            </a:extLst>
          </p:cNvPr>
          <p:cNvPicPr>
            <a:picLocks noChangeAspect="1"/>
          </p:cNvPicPr>
          <p:nvPr/>
        </p:nvPicPr>
        <p:blipFill>
          <a:blip r:embed="rId7"/>
          <a:stretch>
            <a:fillRect/>
          </a:stretch>
        </p:blipFill>
        <p:spPr>
          <a:xfrm rot="13644098" flipV="1">
            <a:off x="6871311" y="2220426"/>
            <a:ext cx="1217185" cy="585912"/>
          </a:xfrm>
          <a:prstGeom prst="rect">
            <a:avLst/>
          </a:prstGeom>
        </p:spPr>
      </p:pic>
      <p:pic>
        <p:nvPicPr>
          <p:cNvPr id="23" name="Picture 22">
            <a:extLst>
              <a:ext uri="{FF2B5EF4-FFF2-40B4-BE49-F238E27FC236}">
                <a16:creationId xmlns:a16="http://schemas.microsoft.com/office/drawing/2014/main" id="{A416FFCE-9A06-67D1-D9AD-15667DEA03B0}"/>
              </a:ext>
            </a:extLst>
          </p:cNvPr>
          <p:cNvPicPr>
            <a:picLocks noChangeAspect="1"/>
          </p:cNvPicPr>
          <p:nvPr/>
        </p:nvPicPr>
        <p:blipFill>
          <a:blip r:embed="rId8"/>
          <a:stretch>
            <a:fillRect/>
          </a:stretch>
        </p:blipFill>
        <p:spPr>
          <a:xfrm>
            <a:off x="2252930" y="711353"/>
            <a:ext cx="3676375" cy="806760"/>
          </a:xfrm>
          <a:prstGeom prst="rect">
            <a:avLst/>
          </a:prstGeom>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32"/>
                                        </p:tgtEl>
                                      </p:cBhvr>
                                    </p:animEffect>
                                    <p:set>
                                      <p:cBhvr>
                                        <p:cTn id="7" dur="1" fill="hold">
                                          <p:stCondLst>
                                            <p:cond delay="1999"/>
                                          </p:stCondLst>
                                        </p:cTn>
                                        <p:tgtEl>
                                          <p:spTgt spid="33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334"/>
                                        </p:tgtEl>
                                      </p:cBhvr>
                                    </p:animEffect>
                                    <p:set>
                                      <p:cBhvr>
                                        <p:cTn id="10" dur="1" fill="hold">
                                          <p:stCondLst>
                                            <p:cond delay="1999"/>
                                          </p:stCondLst>
                                        </p:cTn>
                                        <p:tgtEl>
                                          <p:spTgt spid="3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3250" fill="hold"/>
                                        <p:tgtEl>
                                          <p:spTgt spid="18"/>
                                        </p:tgtEl>
                                        <p:attrNameLst>
                                          <p:attrName>ppt_x</p:attrName>
                                        </p:attrNameLst>
                                      </p:cBhvr>
                                      <p:tavLst>
                                        <p:tav tm="0">
                                          <p:val>
                                            <p:strVal val="#ppt_x"/>
                                          </p:val>
                                        </p:tav>
                                        <p:tav tm="100000">
                                          <p:val>
                                            <p:strVal val="#ppt_x"/>
                                          </p:val>
                                        </p:tav>
                                      </p:tavLst>
                                    </p:anim>
                                    <p:anim calcmode="lin" valueType="num">
                                      <p:cBhvr additive="base">
                                        <p:cTn id="21" dur="325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3250" fill="hold"/>
                                        <p:tgtEl>
                                          <p:spTgt spid="19"/>
                                        </p:tgtEl>
                                        <p:attrNameLst>
                                          <p:attrName>ppt_x</p:attrName>
                                        </p:attrNameLst>
                                      </p:cBhvr>
                                      <p:tavLst>
                                        <p:tav tm="0">
                                          <p:val>
                                            <p:strVal val="#ppt_x"/>
                                          </p:val>
                                        </p:tav>
                                        <p:tav tm="100000">
                                          <p:val>
                                            <p:strVal val="#ppt_x"/>
                                          </p:val>
                                        </p:tav>
                                      </p:tavLst>
                                    </p:anim>
                                    <p:anim calcmode="lin" valueType="num">
                                      <p:cBhvr additive="base">
                                        <p:cTn id="25" dur="325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3250" fill="hold"/>
                                        <p:tgtEl>
                                          <p:spTgt spid="20"/>
                                        </p:tgtEl>
                                        <p:attrNameLst>
                                          <p:attrName>ppt_x</p:attrName>
                                        </p:attrNameLst>
                                      </p:cBhvr>
                                      <p:tavLst>
                                        <p:tav tm="0">
                                          <p:val>
                                            <p:strVal val="#ppt_x"/>
                                          </p:val>
                                        </p:tav>
                                        <p:tav tm="100000">
                                          <p:val>
                                            <p:strVal val="#ppt_x"/>
                                          </p:val>
                                        </p:tav>
                                      </p:tavLst>
                                    </p:anim>
                                    <p:anim calcmode="lin" valueType="num">
                                      <p:cBhvr additive="base">
                                        <p:cTn id="29" dur="325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3250" fill="hold"/>
                                        <p:tgtEl>
                                          <p:spTgt spid="14"/>
                                        </p:tgtEl>
                                        <p:attrNameLst>
                                          <p:attrName>ppt_x</p:attrName>
                                        </p:attrNameLst>
                                      </p:cBhvr>
                                      <p:tavLst>
                                        <p:tav tm="0">
                                          <p:val>
                                            <p:strVal val="#ppt_x"/>
                                          </p:val>
                                        </p:tav>
                                        <p:tav tm="100000">
                                          <p:val>
                                            <p:strVal val="#ppt_x"/>
                                          </p:val>
                                        </p:tav>
                                      </p:tavLst>
                                    </p:anim>
                                    <p:anim calcmode="lin" valueType="num">
                                      <p:cBhvr additive="base">
                                        <p:cTn id="33" dur="325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3250" fill="hold"/>
                                        <p:tgtEl>
                                          <p:spTgt spid="12"/>
                                        </p:tgtEl>
                                        <p:attrNameLst>
                                          <p:attrName>ppt_x</p:attrName>
                                        </p:attrNameLst>
                                      </p:cBhvr>
                                      <p:tavLst>
                                        <p:tav tm="0">
                                          <p:val>
                                            <p:strVal val="#ppt_x"/>
                                          </p:val>
                                        </p:tav>
                                        <p:tav tm="100000">
                                          <p:val>
                                            <p:strVal val="#ppt_x"/>
                                          </p:val>
                                        </p:tav>
                                      </p:tavLst>
                                    </p:anim>
                                    <p:anim calcmode="lin" valueType="num">
                                      <p:cBhvr additive="base">
                                        <p:cTn id="37" dur="325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3250" fill="hold"/>
                                        <p:tgtEl>
                                          <p:spTgt spid="11"/>
                                        </p:tgtEl>
                                        <p:attrNameLst>
                                          <p:attrName>ppt_x</p:attrName>
                                        </p:attrNameLst>
                                      </p:cBhvr>
                                      <p:tavLst>
                                        <p:tav tm="0">
                                          <p:val>
                                            <p:strVal val="#ppt_x"/>
                                          </p:val>
                                        </p:tav>
                                        <p:tav tm="100000">
                                          <p:val>
                                            <p:strVal val="#ppt_x"/>
                                          </p:val>
                                        </p:tav>
                                      </p:tavLst>
                                    </p:anim>
                                    <p:anim calcmode="lin" valueType="num">
                                      <p:cBhvr additive="base">
                                        <p:cTn id="41" dur="325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3250" fill="hold"/>
                                        <p:tgtEl>
                                          <p:spTgt spid="13"/>
                                        </p:tgtEl>
                                        <p:attrNameLst>
                                          <p:attrName>ppt_x</p:attrName>
                                        </p:attrNameLst>
                                      </p:cBhvr>
                                      <p:tavLst>
                                        <p:tav tm="0">
                                          <p:val>
                                            <p:strVal val="#ppt_x"/>
                                          </p:val>
                                        </p:tav>
                                        <p:tav tm="100000">
                                          <p:val>
                                            <p:strVal val="#ppt_x"/>
                                          </p:val>
                                        </p:tav>
                                      </p:tavLst>
                                    </p:anim>
                                    <p:anim calcmode="lin" valueType="num">
                                      <p:cBhvr additive="base">
                                        <p:cTn id="45" dur="325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3250" fill="hold"/>
                                        <p:tgtEl>
                                          <p:spTgt spid="21"/>
                                        </p:tgtEl>
                                        <p:attrNameLst>
                                          <p:attrName>ppt_x</p:attrName>
                                        </p:attrNameLst>
                                      </p:cBhvr>
                                      <p:tavLst>
                                        <p:tav tm="0">
                                          <p:val>
                                            <p:strVal val="#ppt_x"/>
                                          </p:val>
                                        </p:tav>
                                        <p:tav tm="100000">
                                          <p:val>
                                            <p:strVal val="#ppt_x"/>
                                          </p:val>
                                        </p:tav>
                                      </p:tavLst>
                                    </p:anim>
                                    <p:anim calcmode="lin" valueType="num">
                                      <p:cBhvr additive="base">
                                        <p:cTn id="49" dur="32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P spid="334" grpId="0"/>
      <p:bldP spid="11" grpId="0" animBg="1"/>
      <p:bldP spid="12" grpId="0" animBg="1"/>
      <p:bldP spid="13" grpId="0"/>
      <p:bldP spid="14"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a:extLst>
              <a:ext uri="{FF2B5EF4-FFF2-40B4-BE49-F238E27FC236}">
                <a16:creationId xmlns:a16="http://schemas.microsoft.com/office/drawing/2014/main" id="{E21A4E81-235D-4A31-A855-CEFC3B1EE7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6238" y="1085412"/>
            <a:ext cx="4421651" cy="2721017"/>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a:extLst>
              <a:ext uri="{FF2B5EF4-FFF2-40B4-BE49-F238E27FC236}">
                <a16:creationId xmlns:a16="http://schemas.microsoft.com/office/drawing/2014/main" id="{B8AFA1F4-66BE-4B79-BAB5-BB58AC1360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966" y="-1"/>
            <a:ext cx="2008034" cy="1307557"/>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69E66F72-DF13-41CA-8AB4-4CDC02A9DF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43" y="4872"/>
            <a:ext cx="1764927" cy="1302684"/>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a:extLst>
              <a:ext uri="{FF2B5EF4-FFF2-40B4-BE49-F238E27FC236}">
                <a16:creationId xmlns:a16="http://schemas.microsoft.com/office/drawing/2014/main" id="{32DD9628-DBE1-4419-AEF9-27AFCA4D58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H="1">
            <a:off x="7482793" y="3521807"/>
            <a:ext cx="1430821" cy="1816706"/>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a:extLst>
              <a:ext uri="{FF2B5EF4-FFF2-40B4-BE49-F238E27FC236}">
                <a16:creationId xmlns:a16="http://schemas.microsoft.com/office/drawing/2014/main" id="{D34EE5AA-5202-4710-92F3-5460ABD3AB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96" y="3714750"/>
            <a:ext cx="1722905" cy="1428750"/>
          </a:xfrm>
          <a:prstGeom prst="rect">
            <a:avLst/>
          </a:prstGeom>
          <a:noFill/>
          <a:extLst>
            <a:ext uri="{909E8E84-426E-40DD-AFC4-6F175D3DCCD1}">
              <a14:hiddenFill xmlns:a14="http://schemas.microsoft.com/office/drawing/2010/main">
                <a:solidFill>
                  <a:srgbClr val="FFFFFF"/>
                </a:solidFill>
              </a14:hiddenFill>
            </a:ext>
          </a:extLst>
        </p:spPr>
      </p:pic>
      <p:sp>
        <p:nvSpPr>
          <p:cNvPr id="48137" name="WordArt 9">
            <a:extLst>
              <a:ext uri="{FF2B5EF4-FFF2-40B4-BE49-F238E27FC236}">
                <a16:creationId xmlns:a16="http://schemas.microsoft.com/office/drawing/2014/main" id="{FD25B071-5D0D-4E9F-8D91-C3DB6C92F46A}"/>
              </a:ext>
            </a:extLst>
          </p:cNvPr>
          <p:cNvSpPr>
            <a:spLocks noChangeArrowheads="1" noChangeShapeType="1" noTextEdit="1"/>
          </p:cNvSpPr>
          <p:nvPr/>
        </p:nvSpPr>
        <p:spPr bwMode="auto">
          <a:xfrm>
            <a:off x="2457450" y="3543300"/>
            <a:ext cx="4421651" cy="12001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defTabSz="685800">
              <a:buClrTx/>
              <a:defRPr/>
            </a:pPr>
            <a:r>
              <a:rPr lang="en-US" sz="4500" i="1" kern="10" dirty="0" err="1">
                <a:ln w="9525">
                  <a:round/>
                  <a:headEnd/>
                  <a:tailEnd/>
                </a:ln>
                <a:gradFill rotWithShape="0">
                  <a:gsLst>
                    <a:gs pos="0">
                      <a:srgbClr val="FFE701"/>
                    </a:gs>
                    <a:gs pos="100000">
                      <a:srgbClr val="FE3E02"/>
                    </a:gs>
                  </a:gsLst>
                  <a:lin ang="5400000" scaled="1"/>
                </a:gradFill>
                <a:latin typeface="Times New Roman" panose="02020603050405020304" pitchFamily="18" charset="0"/>
                <a:ea typeface="+mn-ea"/>
                <a:cs typeface="Times New Roman" panose="02020603050405020304" pitchFamily="18" charset="0"/>
              </a:rPr>
              <a:t>Chào</a:t>
            </a:r>
            <a:r>
              <a:rPr lang="en-US" sz="4500" i="1" kern="10" dirty="0">
                <a:ln w="9525">
                  <a:round/>
                  <a:headEnd/>
                  <a:tailEnd/>
                </a:ln>
                <a:gradFill rotWithShape="0">
                  <a:gsLst>
                    <a:gs pos="0">
                      <a:srgbClr val="FFE701"/>
                    </a:gs>
                    <a:gs pos="100000">
                      <a:srgbClr val="FE3E02"/>
                    </a:gs>
                  </a:gsLst>
                  <a:lin ang="5400000" scaled="1"/>
                </a:gradFill>
                <a:latin typeface="Times New Roman" panose="02020603050405020304" pitchFamily="18" charset="0"/>
                <a:ea typeface="+mn-ea"/>
                <a:cs typeface="Times New Roman" panose="02020603050405020304" pitchFamily="18" charset="0"/>
              </a:rPr>
              <a:t> </a:t>
            </a:r>
            <a:r>
              <a:rPr lang="en-US" sz="4500" i="1" kern="10" dirty="0" err="1">
                <a:ln w="9525">
                  <a:round/>
                  <a:headEnd/>
                  <a:tailEnd/>
                </a:ln>
                <a:gradFill rotWithShape="0">
                  <a:gsLst>
                    <a:gs pos="0">
                      <a:srgbClr val="FFE701"/>
                    </a:gs>
                    <a:gs pos="100000">
                      <a:srgbClr val="FE3E02"/>
                    </a:gs>
                  </a:gsLst>
                  <a:lin ang="5400000" scaled="1"/>
                </a:gradFill>
                <a:latin typeface="Times New Roman" panose="02020603050405020304" pitchFamily="18" charset="0"/>
                <a:ea typeface="+mn-ea"/>
                <a:cs typeface="Times New Roman" panose="02020603050405020304" pitchFamily="18" charset="0"/>
              </a:rPr>
              <a:t>tạm</a:t>
            </a:r>
            <a:r>
              <a:rPr lang="en-US" sz="4500" i="1" kern="10" dirty="0">
                <a:ln w="9525">
                  <a:round/>
                  <a:headEnd/>
                  <a:tailEnd/>
                </a:ln>
                <a:gradFill rotWithShape="0">
                  <a:gsLst>
                    <a:gs pos="0">
                      <a:srgbClr val="FFE701"/>
                    </a:gs>
                    <a:gs pos="100000">
                      <a:srgbClr val="FE3E02"/>
                    </a:gs>
                  </a:gsLst>
                  <a:lin ang="5400000" scaled="1"/>
                </a:gradFill>
                <a:latin typeface="Times New Roman" panose="02020603050405020304" pitchFamily="18" charset="0"/>
                <a:ea typeface="+mn-ea"/>
                <a:cs typeface="Times New Roman" panose="02020603050405020304" pitchFamily="18" charset="0"/>
              </a:rPr>
              <a:t> </a:t>
            </a:r>
            <a:r>
              <a:rPr lang="en-US" sz="4500" i="1" kern="10" dirty="0" err="1">
                <a:ln w="9525">
                  <a:round/>
                  <a:headEnd/>
                  <a:tailEnd/>
                </a:ln>
                <a:gradFill rotWithShape="0">
                  <a:gsLst>
                    <a:gs pos="0">
                      <a:srgbClr val="FFE701"/>
                    </a:gs>
                    <a:gs pos="100000">
                      <a:srgbClr val="FE3E02"/>
                    </a:gs>
                  </a:gsLst>
                  <a:lin ang="5400000" scaled="1"/>
                </a:gradFill>
                <a:latin typeface="Times New Roman" panose="02020603050405020304" pitchFamily="18" charset="0"/>
                <a:ea typeface="+mn-ea"/>
                <a:cs typeface="Times New Roman" panose="02020603050405020304" pitchFamily="18" charset="0"/>
              </a:rPr>
              <a:t>biệt</a:t>
            </a:r>
            <a:endParaRPr lang="en-US" sz="4500" i="1" kern="10" dirty="0">
              <a:ln w="9525">
                <a:round/>
                <a:headEnd/>
                <a:tailEnd/>
              </a:ln>
              <a:gradFill rotWithShape="0">
                <a:gsLst>
                  <a:gs pos="0">
                    <a:srgbClr val="FFE701"/>
                  </a:gs>
                  <a:gs pos="100000">
                    <a:srgbClr val="FE3E02"/>
                  </a:gs>
                </a:gsLst>
                <a:lin ang="5400000" scaled="1"/>
              </a:gradFill>
              <a:latin typeface="Times New Roman" panose="02020603050405020304" pitchFamily="18" charset="0"/>
              <a:ea typeface="+mn-ea"/>
              <a:cs typeface="Times New Roman" panose="02020603050405020304" pitchFamily="18" charset="0"/>
            </a:endParaRPr>
          </a:p>
        </p:txBody>
      </p:sp>
      <p:sp>
        <p:nvSpPr>
          <p:cNvPr id="48138" name="WordArt 10">
            <a:extLst>
              <a:ext uri="{FF2B5EF4-FFF2-40B4-BE49-F238E27FC236}">
                <a16:creationId xmlns:a16="http://schemas.microsoft.com/office/drawing/2014/main" id="{56D0657B-DF5C-4F24-821D-877237B6629C}"/>
              </a:ext>
            </a:extLst>
          </p:cNvPr>
          <p:cNvSpPr>
            <a:spLocks noChangeArrowheads="1" noChangeShapeType="1" noTextEdit="1"/>
          </p:cNvSpPr>
          <p:nvPr/>
        </p:nvSpPr>
        <p:spPr bwMode="auto">
          <a:xfrm>
            <a:off x="791308" y="285751"/>
            <a:ext cx="7691511" cy="1302544"/>
          </a:xfrm>
          <a:prstGeom prst="rect">
            <a:avLst/>
          </a:prstGeom>
        </p:spPr>
        <p:txBody>
          <a:bodyPr wrap="none" fromWordArt="1">
            <a:prstTxWarp prst="textWave2">
              <a:avLst>
                <a:gd name="adj1" fmla="val 13005"/>
                <a:gd name="adj2" fmla="val 0"/>
              </a:avLst>
            </a:prstTxWarp>
          </a:bodyPr>
          <a:lstStyle/>
          <a:p>
            <a:pPr algn="ctr" defTabSz="685800">
              <a:buClrTx/>
              <a:defRPr/>
            </a:pPr>
            <a:r>
              <a:rPr lang="en-US" sz="4050" i="1" kern="10" dirty="0" err="1">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Chúc</a:t>
            </a:r>
            <a:r>
              <a:rPr lang="en-US" sz="4050" i="1" kern="10" dirty="0">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 </a:t>
            </a:r>
            <a:r>
              <a:rPr lang="en-US" sz="4050" i="1" kern="10" dirty="0" err="1">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thầy</a:t>
            </a:r>
            <a:r>
              <a:rPr lang="en-US" sz="4050" i="1" kern="10" dirty="0">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 </a:t>
            </a:r>
            <a:r>
              <a:rPr lang="en-US" sz="4050" i="1" kern="10" dirty="0" err="1">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cô</a:t>
            </a:r>
            <a:r>
              <a:rPr lang="en-US" sz="4050" i="1" kern="10">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 sức</a:t>
            </a:r>
            <a:r>
              <a:rPr lang="en-US" sz="4050" i="1" kern="10" dirty="0">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 </a:t>
            </a:r>
            <a:r>
              <a:rPr lang="en-US" sz="4050" i="1" kern="10" dirty="0" err="1">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rPr>
              <a:t>khỏe</a:t>
            </a:r>
            <a:endParaRPr lang="en-US" sz="4050" i="1" kern="10" dirty="0">
              <a:ln w="9525">
                <a:solidFill>
                  <a:srgbClr val="FFFFFF"/>
                </a:solidFill>
                <a:round/>
                <a:headEnd/>
                <a:tailEnd/>
              </a:ln>
              <a:solidFill>
                <a:srgbClr val="CC3300"/>
              </a:solidFill>
              <a:effectLst>
                <a:outerShdw dist="53882" dir="2700000" algn="ctr" rotWithShape="0">
                  <a:srgbClr val="9999FF">
                    <a:alpha val="80000"/>
                  </a:srgbClr>
                </a:outerShdw>
              </a:effectLst>
              <a:latin typeface="Times New Roman" panose="02020603050405020304" pitchFamily="18" charset="0"/>
              <a:ea typeface="+mn-ea"/>
              <a:cs typeface="Times New Roman" panose="02020603050405020304" pitchFamily="18" charset="0"/>
            </a:endParaRPr>
          </a:p>
        </p:txBody>
      </p:sp>
      <p:pic>
        <p:nvPicPr>
          <p:cNvPr id="2" name="ThuGuiElise-RichardClayderman_tdg7">
            <a:hlinkClick r:id="" action="ppaction://media"/>
            <a:extLst>
              <a:ext uri="{FF2B5EF4-FFF2-40B4-BE49-F238E27FC236}">
                <a16:creationId xmlns:a16="http://schemas.microsoft.com/office/drawing/2014/main" id="{BE42D8EB-6B80-45E7-AC90-34F4907CAC7F}"/>
              </a:ext>
            </a:extLst>
          </p:cNvPr>
          <p:cNvPicPr>
            <a:picLocks noChangeAspect="1"/>
          </p:cNvPicPr>
          <p:nvPr>
            <a:audioFile r:link="rId2"/>
            <p:extLst>
              <p:ext uri="{DAA4B4D4-6D71-4841-9C94-3DE7FCFB9230}">
                <p14:media xmlns:p14="http://schemas.microsoft.com/office/powerpoint/2010/main" r:embed="rId3">
                  <p14:trim end="178804.2916"/>
                </p14:media>
              </p:ext>
            </p:extLst>
          </p:nvPr>
        </p:nvPicPr>
        <p:blipFill>
          <a:blip r:embed="rId10"/>
          <a:stretch>
            <a:fillRect/>
          </a:stretch>
        </p:blipFill>
        <p:spPr>
          <a:xfrm>
            <a:off x="-210804" y="4681428"/>
            <a:ext cx="457200" cy="4572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93199-2CD9-9320-5CDF-482A81753145}"/>
            </a:ext>
          </a:extLst>
        </p:cNvPr>
        <p:cNvGrpSpPr/>
        <p:nvPr/>
      </p:nvGrpSpPr>
      <p:grpSpPr>
        <a:xfrm>
          <a:off x="0" y="0"/>
          <a:ext cx="0" cy="0"/>
          <a:chOff x="0" y="0"/>
          <a:chExt cx="0" cy="0"/>
        </a:xfrm>
      </p:grpSpPr>
      <p:sp>
        <p:nvSpPr>
          <p:cNvPr id="7" name="Google Shape;179;p21">
            <a:extLst>
              <a:ext uri="{FF2B5EF4-FFF2-40B4-BE49-F238E27FC236}">
                <a16:creationId xmlns:a16="http://schemas.microsoft.com/office/drawing/2014/main" id="{0E2A6679-1E04-C4B4-7E03-79AF0EEE89A5}"/>
              </a:ext>
            </a:extLst>
          </p:cNvPr>
          <p:cNvSpPr txBox="1"/>
          <p:nvPr/>
        </p:nvSpPr>
        <p:spPr>
          <a:xfrm>
            <a:off x="1966946" y="-44934"/>
            <a:ext cx="6167400" cy="723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500" b="0" i="0" u="none" strike="noStrike" kern="0" cap="none" spc="0" normalizeH="0" baseline="0" noProof="0" dirty="0">
                <a:ln>
                  <a:noFill/>
                </a:ln>
                <a:solidFill>
                  <a:srgbClr val="812C8C"/>
                </a:solidFill>
                <a:effectLst/>
                <a:uLnTx/>
                <a:uFillTx/>
                <a:latin typeface="Anton"/>
                <a:ea typeface="Anton"/>
                <a:cs typeface="Anton"/>
                <a:sym typeface="Anton"/>
              </a:rPr>
              <a:t> </a:t>
            </a:r>
            <a:r>
              <a:rPr kumimoji="0" lang="vi" sz="3500" b="0" i="0" u="none" strike="noStrike" kern="0" cap="none" spc="0" normalizeH="0" baseline="0" noProof="0" dirty="0">
                <a:ln>
                  <a:noFill/>
                </a:ln>
                <a:solidFill>
                  <a:srgbClr val="812C8C"/>
                </a:solidFill>
                <a:effectLst/>
                <a:uLnTx/>
                <a:uFillTx/>
                <a:latin typeface="Anton"/>
                <a:ea typeface="Anton"/>
                <a:cs typeface="Anton"/>
                <a:sym typeface="Anton"/>
              </a:rPr>
              <a:t>II. KHÁM PHÁ</a:t>
            </a:r>
            <a:endParaRPr kumimoji="0" sz="3500" b="0" i="0" u="none" strike="noStrike" kern="0" cap="none" spc="0" normalizeH="0" baseline="0" noProof="0" dirty="0">
              <a:ln>
                <a:noFill/>
              </a:ln>
              <a:solidFill>
                <a:srgbClr val="812C8C"/>
              </a:solidFill>
              <a:effectLst/>
              <a:uLnTx/>
              <a:uFillTx/>
              <a:latin typeface="Anton"/>
              <a:ea typeface="Anton"/>
              <a:cs typeface="Anton"/>
              <a:sym typeface="Anton"/>
            </a:endParaRPr>
          </a:p>
        </p:txBody>
      </p:sp>
      <p:sp>
        <p:nvSpPr>
          <p:cNvPr id="13" name="Rectangle: Rounded Corners 12">
            <a:extLst>
              <a:ext uri="{FF2B5EF4-FFF2-40B4-BE49-F238E27FC236}">
                <a16:creationId xmlns:a16="http://schemas.microsoft.com/office/drawing/2014/main" id="{905955D5-6553-1FC9-AC3D-65EA97355405}"/>
              </a:ext>
            </a:extLst>
          </p:cNvPr>
          <p:cNvSpPr/>
          <p:nvPr/>
        </p:nvSpPr>
        <p:spPr>
          <a:xfrm>
            <a:off x="77634" y="568088"/>
            <a:ext cx="6046720" cy="412441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030A0"/>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8A544CCA-BEC2-1948-23B1-D4CC88D12374}"/>
              </a:ext>
            </a:extLst>
          </p:cNvPr>
          <p:cNvSpPr/>
          <p:nvPr/>
        </p:nvSpPr>
        <p:spPr>
          <a:xfrm>
            <a:off x="259387" y="742295"/>
            <a:ext cx="5517636" cy="365249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F11F871B-8746-1303-2DAD-87A2DA901A63}"/>
              </a:ext>
            </a:extLst>
          </p:cNvPr>
          <p:cNvSpPr txBox="1"/>
          <p:nvPr/>
        </p:nvSpPr>
        <p:spPr>
          <a:xfrm>
            <a:off x="516216" y="916499"/>
            <a:ext cx="5111951" cy="33547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1.Tên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lửa</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là</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những</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cỗ</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máy</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nghệ</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cao</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có</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thể</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bay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được</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trên</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bầu</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trời</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là</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Arial"/>
              </a:rPr>
              <a:t>nhờ</a:t>
            </a:r>
            <a:r>
              <a:rPr kumimoji="0" lang="en-US" sz="22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 </a:t>
            </a:r>
            <a:r>
              <a:rPr lang="en-US" sz="2200" b="0" i="0" dirty="0">
                <a:solidFill>
                  <a:srgbClr val="7030A0"/>
                </a:solidFill>
                <a:effectLst/>
                <a:latin typeface="Times New Roman" panose="02020603050405020304" pitchFamily="18" charset="0"/>
                <a:cs typeface="Times New Roman" panose="02020603050405020304" pitchFamily="18" charset="0"/>
              </a:rPr>
              <a:t>n</a:t>
            </a:r>
            <a:r>
              <a:rPr lang="vi-VN" sz="2200" b="0" i="0" dirty="0">
                <a:solidFill>
                  <a:srgbClr val="7030A0"/>
                </a:solidFill>
                <a:effectLst/>
                <a:latin typeface="Times New Roman" panose="02020603050405020304" pitchFamily="18" charset="0"/>
                <a:cs typeface="Times New Roman" panose="02020603050405020304" pitchFamily="18" charset="0"/>
              </a:rPr>
              <a:t>hiên liệu</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Nhiên</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liệu</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có</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thể</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là</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dầu</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hỏa</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kết</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hợp</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với</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khí</a:t>
            </a:r>
            <a:r>
              <a:rPr lang="en-US" sz="2200" b="0" i="0" dirty="0">
                <a:solidFill>
                  <a:srgbClr val="7030A0"/>
                </a:solidFill>
                <a:effectLst/>
                <a:latin typeface="Times New Roman" panose="02020603050405020304" pitchFamily="18" charset="0"/>
                <a:cs typeface="Times New Roman" panose="02020603050405020304" pitchFamily="18" charset="0"/>
              </a:rPr>
              <a:t> ô </a:t>
            </a:r>
            <a:r>
              <a:rPr lang="en-US" sz="2200" b="0" i="0" dirty="0" err="1">
                <a:solidFill>
                  <a:srgbClr val="7030A0"/>
                </a:solidFill>
                <a:effectLst/>
                <a:latin typeface="Times New Roman" panose="02020603050405020304" pitchFamily="18" charset="0"/>
                <a:cs typeface="Times New Roman" panose="02020603050405020304" pitchFamily="18" charset="0"/>
              </a:rPr>
              <a:t>xy</a:t>
            </a:r>
            <a:r>
              <a:rPr lang="vi-VN" sz="2200" b="0" i="0" dirty="0">
                <a:solidFill>
                  <a:srgbClr val="7030A0"/>
                </a:solidFill>
                <a:effectLst/>
                <a:latin typeface="Times New Roman" panose="02020603050405020304" pitchFamily="18" charset="0"/>
                <a:cs typeface="Times New Roman" panose="02020603050405020304" pitchFamily="18" charset="0"/>
              </a:rPr>
              <a:t>. Khi hướng lượng khí khổng lồ này ra phía sau với tốc độ rất lớn bằng một cái loa phụt, bản thân quả tên lửa sẽ nhận lại được một lực đẩy tương ứng về hướng ngược lại</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và</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tên</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lửa</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sẽ</a:t>
            </a:r>
            <a:r>
              <a:rPr lang="en-US" sz="2200" b="0" i="0" dirty="0">
                <a:solidFill>
                  <a:srgbClr val="7030A0"/>
                </a:solidFill>
                <a:effectLst/>
                <a:latin typeface="Times New Roman" panose="02020603050405020304" pitchFamily="18" charset="0"/>
                <a:cs typeface="Times New Roman" panose="02020603050405020304" pitchFamily="18" charset="0"/>
              </a:rPr>
              <a:t> bay </a:t>
            </a:r>
            <a:r>
              <a:rPr lang="en-US" sz="2200" b="0" i="0" dirty="0" err="1">
                <a:solidFill>
                  <a:srgbClr val="7030A0"/>
                </a:solidFill>
                <a:effectLst/>
                <a:latin typeface="Times New Roman" panose="02020603050405020304" pitchFamily="18" charset="0"/>
                <a:cs typeface="Times New Roman" panose="02020603050405020304" pitchFamily="18" charset="0"/>
              </a:rPr>
              <a:t>được</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trên</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bầu</a:t>
            </a:r>
            <a:r>
              <a:rPr lang="en-US" sz="2200" b="0" i="0" dirty="0">
                <a:solidFill>
                  <a:srgbClr val="7030A0"/>
                </a:solidFill>
                <a:effectLst/>
                <a:latin typeface="Times New Roman" panose="02020603050405020304" pitchFamily="18" charset="0"/>
                <a:cs typeface="Times New Roman" panose="02020603050405020304" pitchFamily="18" charset="0"/>
              </a:rPr>
              <a:t> </a:t>
            </a:r>
            <a:r>
              <a:rPr lang="en-US" sz="2200" b="0" i="0" dirty="0" err="1">
                <a:solidFill>
                  <a:srgbClr val="7030A0"/>
                </a:solidFill>
                <a:effectLst/>
                <a:latin typeface="Times New Roman" panose="02020603050405020304" pitchFamily="18" charset="0"/>
                <a:cs typeface="Times New Roman" panose="02020603050405020304" pitchFamily="18" charset="0"/>
              </a:rPr>
              <a:t>trời</a:t>
            </a:r>
            <a:r>
              <a:rPr lang="en-US" sz="2200" b="0" i="0" dirty="0">
                <a:solidFill>
                  <a:srgbClr val="7030A0"/>
                </a:solidFill>
                <a:effectLst/>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Google Shape;153;p18">
            <a:extLst>
              <a:ext uri="{FF2B5EF4-FFF2-40B4-BE49-F238E27FC236}">
                <a16:creationId xmlns:a16="http://schemas.microsoft.com/office/drawing/2014/main" id="{3F6DA497-6746-CEC8-C655-FDDF18337547}"/>
              </a:ext>
            </a:extLst>
          </p:cNvPr>
          <p:cNvPicPr preferRelativeResize="0"/>
          <p:nvPr/>
        </p:nvPicPr>
        <p:blipFill>
          <a:blip r:embed="rId3">
            <a:alphaModFix/>
          </a:blip>
          <a:stretch>
            <a:fillRect/>
          </a:stretch>
        </p:blipFill>
        <p:spPr>
          <a:xfrm>
            <a:off x="6124355" y="742295"/>
            <a:ext cx="3060878" cy="3524773"/>
          </a:xfrm>
          <a:prstGeom prst="rect">
            <a:avLst/>
          </a:prstGeom>
          <a:noFill/>
          <a:ln>
            <a:noFill/>
          </a:ln>
        </p:spPr>
      </p:pic>
    </p:spTree>
    <p:custDataLst>
      <p:tags r:id="rId1"/>
    </p:custDataLst>
    <p:extLst>
      <p:ext uri="{BB962C8B-B14F-4D97-AF65-F5344CB8AC3E}">
        <p14:creationId xmlns:p14="http://schemas.microsoft.com/office/powerpoint/2010/main" val="121334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1"/>
          <p:cNvSpPr txBox="1"/>
          <p:nvPr/>
        </p:nvSpPr>
        <p:spPr>
          <a:xfrm>
            <a:off x="229613" y="650933"/>
            <a:ext cx="9018506" cy="750945"/>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Char char="-"/>
            </a:pPr>
            <a:r>
              <a:rPr lang="vi" sz="3200" dirty="0">
                <a:solidFill>
                  <a:srgbClr val="022A7A"/>
                </a:solidFill>
                <a:latin typeface="Bitter SemiBold"/>
                <a:ea typeface="Bitter SemiBold"/>
                <a:cs typeface="Bitter SemiBold"/>
                <a:sym typeface="Bitter SemiBold"/>
              </a:rPr>
              <a:t>Hình ảnh của một số tên lửa theo công dụng:</a:t>
            </a:r>
            <a:endParaRPr sz="3200" b="0" i="0" u="none" strike="noStrike" cap="none" dirty="0">
              <a:solidFill>
                <a:srgbClr val="022A7A"/>
              </a:solidFill>
              <a:latin typeface="Bitter SemiBold"/>
              <a:ea typeface="Bitter SemiBold"/>
              <a:cs typeface="Bitter SemiBold"/>
              <a:sym typeface="Bitter SemiBold"/>
            </a:endParaRPr>
          </a:p>
        </p:txBody>
      </p:sp>
      <p:pic>
        <p:nvPicPr>
          <p:cNvPr id="181" name="Google Shape;181;p21"/>
          <p:cNvPicPr preferRelativeResize="0"/>
          <p:nvPr/>
        </p:nvPicPr>
        <p:blipFill rotWithShape="1">
          <a:blip r:embed="rId4">
            <a:alphaModFix/>
          </a:blip>
          <a:srcRect/>
          <a:stretch/>
        </p:blipFill>
        <p:spPr>
          <a:xfrm>
            <a:off x="528450" y="331900"/>
            <a:ext cx="613850" cy="583150"/>
          </a:xfrm>
          <a:prstGeom prst="rect">
            <a:avLst/>
          </a:prstGeom>
          <a:noFill/>
          <a:ln>
            <a:noFill/>
          </a:ln>
        </p:spPr>
      </p:pic>
      <p:pic>
        <p:nvPicPr>
          <p:cNvPr id="182" name="Google Shape;182;p21"/>
          <p:cNvPicPr preferRelativeResize="0"/>
          <p:nvPr/>
        </p:nvPicPr>
        <p:blipFill rotWithShape="1">
          <a:blip r:embed="rId5">
            <a:alphaModFix/>
          </a:blip>
          <a:srcRect l="14676" r="25147"/>
          <a:stretch/>
        </p:blipFill>
        <p:spPr>
          <a:xfrm>
            <a:off x="2341238" y="2085865"/>
            <a:ext cx="2008313" cy="2138460"/>
          </a:xfrm>
          <a:prstGeom prst="rect">
            <a:avLst/>
          </a:prstGeom>
          <a:noFill/>
          <a:ln>
            <a:noFill/>
          </a:ln>
        </p:spPr>
      </p:pic>
      <p:pic>
        <p:nvPicPr>
          <p:cNvPr id="183" name="Google Shape;183;p21"/>
          <p:cNvPicPr preferRelativeResize="0"/>
          <p:nvPr/>
        </p:nvPicPr>
        <p:blipFill rotWithShape="1">
          <a:blip r:embed="rId6">
            <a:alphaModFix/>
          </a:blip>
          <a:srcRect/>
          <a:stretch/>
        </p:blipFill>
        <p:spPr>
          <a:xfrm>
            <a:off x="8448925" y="0"/>
            <a:ext cx="708006" cy="956300"/>
          </a:xfrm>
          <a:prstGeom prst="rect">
            <a:avLst/>
          </a:prstGeom>
          <a:noFill/>
          <a:ln>
            <a:noFill/>
          </a:ln>
        </p:spPr>
      </p:pic>
      <p:pic>
        <p:nvPicPr>
          <p:cNvPr id="184" name="Google Shape;184;p21"/>
          <p:cNvPicPr preferRelativeResize="0"/>
          <p:nvPr/>
        </p:nvPicPr>
        <p:blipFill rotWithShape="1">
          <a:blip r:embed="rId7">
            <a:alphaModFix/>
          </a:blip>
          <a:srcRect l="475" r="475"/>
          <a:stretch/>
        </p:blipFill>
        <p:spPr>
          <a:xfrm>
            <a:off x="8451550" y="4"/>
            <a:ext cx="692450" cy="978747"/>
          </a:xfrm>
          <a:prstGeom prst="rect">
            <a:avLst/>
          </a:prstGeom>
          <a:noFill/>
          <a:ln>
            <a:noFill/>
          </a:ln>
        </p:spPr>
      </p:pic>
      <p:pic>
        <p:nvPicPr>
          <p:cNvPr id="185" name="Google Shape;185;p21"/>
          <p:cNvPicPr preferRelativeResize="0"/>
          <p:nvPr/>
        </p:nvPicPr>
        <p:blipFill>
          <a:blip r:embed="rId8">
            <a:alphaModFix/>
          </a:blip>
          <a:stretch>
            <a:fillRect/>
          </a:stretch>
        </p:blipFill>
        <p:spPr>
          <a:xfrm>
            <a:off x="4413230" y="2084587"/>
            <a:ext cx="2237659" cy="2141012"/>
          </a:xfrm>
          <a:prstGeom prst="rect">
            <a:avLst/>
          </a:prstGeom>
          <a:noFill/>
          <a:ln>
            <a:noFill/>
          </a:ln>
        </p:spPr>
      </p:pic>
      <p:pic>
        <p:nvPicPr>
          <p:cNvPr id="186" name="Google Shape;186;p21"/>
          <p:cNvPicPr preferRelativeResize="0"/>
          <p:nvPr/>
        </p:nvPicPr>
        <p:blipFill rotWithShape="1">
          <a:blip r:embed="rId9">
            <a:alphaModFix/>
          </a:blip>
          <a:srcRect l="10105" r="13738"/>
          <a:stretch/>
        </p:blipFill>
        <p:spPr>
          <a:xfrm>
            <a:off x="6714579" y="2064400"/>
            <a:ext cx="2237658" cy="2161200"/>
          </a:xfrm>
          <a:prstGeom prst="rect">
            <a:avLst/>
          </a:prstGeom>
          <a:noFill/>
          <a:ln>
            <a:noFill/>
          </a:ln>
        </p:spPr>
      </p:pic>
      <p:pic>
        <p:nvPicPr>
          <p:cNvPr id="187" name="Google Shape;187;p21"/>
          <p:cNvPicPr preferRelativeResize="0"/>
          <p:nvPr/>
        </p:nvPicPr>
        <p:blipFill rotWithShape="1">
          <a:blip r:embed="rId10">
            <a:alphaModFix/>
          </a:blip>
          <a:srcRect r="17444"/>
          <a:stretch/>
        </p:blipFill>
        <p:spPr>
          <a:xfrm>
            <a:off x="139878" y="2085875"/>
            <a:ext cx="2105000" cy="2138450"/>
          </a:xfrm>
          <a:prstGeom prst="rect">
            <a:avLst/>
          </a:prstGeom>
          <a:noFill/>
          <a:ln>
            <a:noFill/>
          </a:ln>
        </p:spPr>
      </p:pic>
      <p:sp>
        <p:nvSpPr>
          <p:cNvPr id="2" name="Rectangle: Rounded Corners 1">
            <a:extLst>
              <a:ext uri="{FF2B5EF4-FFF2-40B4-BE49-F238E27FC236}">
                <a16:creationId xmlns:a16="http://schemas.microsoft.com/office/drawing/2014/main" id="{16C58E82-85BB-BDB2-8B80-0BCB5C2466E3}"/>
              </a:ext>
            </a:extLst>
          </p:cNvPr>
          <p:cNvSpPr/>
          <p:nvPr/>
        </p:nvSpPr>
        <p:spPr>
          <a:xfrm>
            <a:off x="2430107" y="4500959"/>
            <a:ext cx="2041903" cy="50670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E7AC1D7-3D1E-5914-B769-0290C5A4DE48}"/>
              </a:ext>
            </a:extLst>
          </p:cNvPr>
          <p:cNvSpPr txBox="1"/>
          <p:nvPr/>
        </p:nvSpPr>
        <p:spPr>
          <a:xfrm>
            <a:off x="2456739" y="4564725"/>
            <a:ext cx="2282127" cy="338554"/>
          </a:xfrm>
          <a:prstGeom prst="rect">
            <a:avLst/>
          </a:prstGeom>
          <a:noFill/>
        </p:spPr>
        <p:txBody>
          <a:bodyPr wrap="square" rtlCol="0">
            <a:spAutoFit/>
          </a:bodyPr>
          <a:lstStyle/>
          <a:p>
            <a:r>
              <a:rPr lang="en-US" sz="1600" b="1" dirty="0" err="1">
                <a:solidFill>
                  <a:srgbClr val="7030A0"/>
                </a:solidFill>
              </a:rPr>
              <a:t>Tên</a:t>
            </a:r>
            <a:r>
              <a:rPr lang="en-US" sz="1600" b="1" dirty="0">
                <a:solidFill>
                  <a:srgbClr val="7030A0"/>
                </a:solidFill>
              </a:rPr>
              <a:t> </a:t>
            </a:r>
            <a:r>
              <a:rPr lang="en-US" sz="1600" b="1" dirty="0" err="1">
                <a:solidFill>
                  <a:srgbClr val="7030A0"/>
                </a:solidFill>
              </a:rPr>
              <a:t>lửa</a:t>
            </a:r>
            <a:r>
              <a:rPr lang="en-US" sz="1600" b="1" dirty="0">
                <a:solidFill>
                  <a:srgbClr val="7030A0"/>
                </a:solidFill>
              </a:rPr>
              <a:t> </a:t>
            </a:r>
            <a:r>
              <a:rPr lang="en-US" sz="1600" b="1" dirty="0" err="1">
                <a:solidFill>
                  <a:srgbClr val="7030A0"/>
                </a:solidFill>
              </a:rPr>
              <a:t>huấn</a:t>
            </a:r>
            <a:r>
              <a:rPr lang="en-US" sz="1600" b="1" dirty="0">
                <a:solidFill>
                  <a:srgbClr val="7030A0"/>
                </a:solidFill>
              </a:rPr>
              <a:t> </a:t>
            </a:r>
            <a:r>
              <a:rPr lang="en-US" sz="1600" b="1" dirty="0" err="1">
                <a:solidFill>
                  <a:srgbClr val="7030A0"/>
                </a:solidFill>
              </a:rPr>
              <a:t>luyện</a:t>
            </a:r>
            <a:endParaRPr lang="en-US" sz="1600" b="1" dirty="0">
              <a:solidFill>
                <a:srgbClr val="7030A0"/>
              </a:solidFill>
            </a:endParaRPr>
          </a:p>
        </p:txBody>
      </p:sp>
      <p:sp>
        <p:nvSpPr>
          <p:cNvPr id="4" name="Rectangle: Rounded Corners 3">
            <a:extLst>
              <a:ext uri="{FF2B5EF4-FFF2-40B4-BE49-F238E27FC236}">
                <a16:creationId xmlns:a16="http://schemas.microsoft.com/office/drawing/2014/main" id="{2E878A54-DD7F-2C95-14AF-E59D3B963C5D}"/>
              </a:ext>
            </a:extLst>
          </p:cNvPr>
          <p:cNvSpPr/>
          <p:nvPr/>
        </p:nvSpPr>
        <p:spPr>
          <a:xfrm>
            <a:off x="4742482" y="4542222"/>
            <a:ext cx="2041903" cy="50670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09CDB32-61E9-499C-A4E5-FCFB0D2CD209}"/>
              </a:ext>
            </a:extLst>
          </p:cNvPr>
          <p:cNvSpPr/>
          <p:nvPr/>
        </p:nvSpPr>
        <p:spPr>
          <a:xfrm>
            <a:off x="7094348" y="4534589"/>
            <a:ext cx="2041903" cy="50670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592CBDE-B1EF-BC03-32AE-B95615876D1E}"/>
              </a:ext>
            </a:extLst>
          </p:cNvPr>
          <p:cNvSpPr txBox="1"/>
          <p:nvPr/>
        </p:nvSpPr>
        <p:spPr>
          <a:xfrm>
            <a:off x="4917669" y="4519687"/>
            <a:ext cx="1753426" cy="584775"/>
          </a:xfrm>
          <a:prstGeom prst="rect">
            <a:avLst/>
          </a:prstGeom>
          <a:noFill/>
        </p:spPr>
        <p:txBody>
          <a:bodyPr wrap="square" rtlCol="0">
            <a:spAutoFit/>
          </a:bodyPr>
          <a:lstStyle/>
          <a:p>
            <a:r>
              <a:rPr lang="en-US" sz="1600" b="1" dirty="0" err="1">
                <a:solidFill>
                  <a:srgbClr val="7030A0"/>
                </a:solidFill>
              </a:rPr>
              <a:t>Tên</a:t>
            </a:r>
            <a:r>
              <a:rPr lang="en-US" sz="1600" b="1" dirty="0">
                <a:solidFill>
                  <a:srgbClr val="7030A0"/>
                </a:solidFill>
              </a:rPr>
              <a:t> </a:t>
            </a:r>
            <a:r>
              <a:rPr lang="en-US" sz="1600" b="1" dirty="0" err="1">
                <a:solidFill>
                  <a:srgbClr val="7030A0"/>
                </a:solidFill>
              </a:rPr>
              <a:t>lửa</a:t>
            </a:r>
            <a:r>
              <a:rPr lang="en-US" sz="1600" b="1" dirty="0">
                <a:solidFill>
                  <a:srgbClr val="7030A0"/>
                </a:solidFill>
              </a:rPr>
              <a:t> </a:t>
            </a:r>
            <a:r>
              <a:rPr lang="en-US" sz="1600" b="1" dirty="0" err="1">
                <a:solidFill>
                  <a:srgbClr val="7030A0"/>
                </a:solidFill>
              </a:rPr>
              <a:t>nghiên</a:t>
            </a:r>
            <a:r>
              <a:rPr lang="en-US" sz="1600" b="1" dirty="0">
                <a:solidFill>
                  <a:srgbClr val="7030A0"/>
                </a:solidFill>
              </a:rPr>
              <a:t> </a:t>
            </a:r>
            <a:r>
              <a:rPr lang="en-US" sz="1600" b="1" dirty="0" err="1">
                <a:solidFill>
                  <a:srgbClr val="7030A0"/>
                </a:solidFill>
              </a:rPr>
              <a:t>cứu</a:t>
            </a:r>
            <a:r>
              <a:rPr lang="en-US" sz="1600" b="1" dirty="0">
                <a:solidFill>
                  <a:srgbClr val="7030A0"/>
                </a:solidFill>
              </a:rPr>
              <a:t> khoa </a:t>
            </a:r>
            <a:r>
              <a:rPr lang="en-US" sz="1600" b="1" dirty="0" err="1">
                <a:solidFill>
                  <a:srgbClr val="7030A0"/>
                </a:solidFill>
              </a:rPr>
              <a:t>học</a:t>
            </a:r>
            <a:endParaRPr lang="en-US" sz="1600" b="1" dirty="0">
              <a:solidFill>
                <a:srgbClr val="7030A0"/>
              </a:solidFill>
            </a:endParaRPr>
          </a:p>
        </p:txBody>
      </p:sp>
      <p:sp>
        <p:nvSpPr>
          <p:cNvPr id="7" name="TextBox 6">
            <a:extLst>
              <a:ext uri="{FF2B5EF4-FFF2-40B4-BE49-F238E27FC236}">
                <a16:creationId xmlns:a16="http://schemas.microsoft.com/office/drawing/2014/main" id="{1145F76F-0B60-ADDE-527F-B4FB5B848696}"/>
              </a:ext>
            </a:extLst>
          </p:cNvPr>
          <p:cNvSpPr txBox="1"/>
          <p:nvPr/>
        </p:nvSpPr>
        <p:spPr>
          <a:xfrm>
            <a:off x="7318097" y="4588494"/>
            <a:ext cx="1613982" cy="338554"/>
          </a:xfrm>
          <a:prstGeom prst="rect">
            <a:avLst/>
          </a:prstGeom>
          <a:noFill/>
        </p:spPr>
        <p:txBody>
          <a:bodyPr wrap="square" rtlCol="0">
            <a:spAutoFit/>
          </a:bodyPr>
          <a:lstStyle/>
          <a:p>
            <a:r>
              <a:rPr lang="en-US" sz="1600" b="1" dirty="0" err="1">
                <a:solidFill>
                  <a:srgbClr val="7030A0"/>
                </a:solidFill>
              </a:rPr>
              <a:t>Tên</a:t>
            </a:r>
            <a:r>
              <a:rPr lang="en-US" sz="1600" b="1" dirty="0">
                <a:solidFill>
                  <a:srgbClr val="7030A0"/>
                </a:solidFill>
              </a:rPr>
              <a:t> </a:t>
            </a:r>
            <a:r>
              <a:rPr lang="en-US" sz="1600" b="1" dirty="0" err="1">
                <a:solidFill>
                  <a:srgbClr val="7030A0"/>
                </a:solidFill>
              </a:rPr>
              <a:t>lửa</a:t>
            </a:r>
            <a:r>
              <a:rPr lang="en-US" sz="1600" b="1" dirty="0">
                <a:solidFill>
                  <a:srgbClr val="7030A0"/>
                </a:solidFill>
              </a:rPr>
              <a:t> </a:t>
            </a:r>
            <a:r>
              <a:rPr lang="en-US" sz="1600" b="1" dirty="0" err="1">
                <a:solidFill>
                  <a:srgbClr val="7030A0"/>
                </a:solidFill>
              </a:rPr>
              <a:t>vũ</a:t>
            </a:r>
            <a:r>
              <a:rPr lang="en-US" sz="1600" b="1" dirty="0">
                <a:solidFill>
                  <a:srgbClr val="7030A0"/>
                </a:solidFill>
              </a:rPr>
              <a:t> </a:t>
            </a:r>
            <a:r>
              <a:rPr lang="en-US" sz="1600" b="1" dirty="0" err="1">
                <a:solidFill>
                  <a:srgbClr val="7030A0"/>
                </a:solidFill>
              </a:rPr>
              <a:t>trụ</a:t>
            </a:r>
            <a:endParaRPr lang="en-US" sz="1600" b="1" dirty="0">
              <a:solidFill>
                <a:srgbClr val="7030A0"/>
              </a:solidFill>
            </a:endParaRPr>
          </a:p>
        </p:txBody>
      </p:sp>
      <p:sp>
        <p:nvSpPr>
          <p:cNvPr id="8" name="Rectangle: Rounded Corners 7">
            <a:extLst>
              <a:ext uri="{FF2B5EF4-FFF2-40B4-BE49-F238E27FC236}">
                <a16:creationId xmlns:a16="http://schemas.microsoft.com/office/drawing/2014/main" id="{AB557190-80A4-DBF3-367F-51C50458352D}"/>
              </a:ext>
            </a:extLst>
          </p:cNvPr>
          <p:cNvSpPr/>
          <p:nvPr/>
        </p:nvSpPr>
        <p:spPr>
          <a:xfrm>
            <a:off x="121348" y="4501746"/>
            <a:ext cx="2041903" cy="50670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C31D73-C876-2482-06B0-157F7583CC3C}"/>
              </a:ext>
            </a:extLst>
          </p:cNvPr>
          <p:cNvSpPr txBox="1"/>
          <p:nvPr/>
        </p:nvSpPr>
        <p:spPr>
          <a:xfrm>
            <a:off x="212092" y="4574586"/>
            <a:ext cx="1981407" cy="338554"/>
          </a:xfrm>
          <a:prstGeom prst="rect">
            <a:avLst/>
          </a:prstGeom>
          <a:noFill/>
        </p:spPr>
        <p:txBody>
          <a:bodyPr wrap="square" rtlCol="0">
            <a:spAutoFit/>
          </a:bodyPr>
          <a:lstStyle/>
          <a:p>
            <a:r>
              <a:rPr lang="en-US" sz="1600" b="1" dirty="0" err="1">
                <a:solidFill>
                  <a:srgbClr val="7030A0"/>
                </a:solidFill>
              </a:rPr>
              <a:t>Tên</a:t>
            </a:r>
            <a:r>
              <a:rPr lang="en-US" sz="1600" b="1" dirty="0">
                <a:solidFill>
                  <a:srgbClr val="7030A0"/>
                </a:solidFill>
              </a:rPr>
              <a:t> </a:t>
            </a:r>
            <a:r>
              <a:rPr lang="en-US" sz="1600" b="1" dirty="0" err="1">
                <a:solidFill>
                  <a:srgbClr val="7030A0"/>
                </a:solidFill>
              </a:rPr>
              <a:t>lửa</a:t>
            </a:r>
            <a:r>
              <a:rPr lang="en-US" sz="1600" b="1" dirty="0">
                <a:solidFill>
                  <a:srgbClr val="7030A0"/>
                </a:solidFill>
              </a:rPr>
              <a:t> </a:t>
            </a:r>
            <a:r>
              <a:rPr lang="en-US" sz="1600" b="1" dirty="0" err="1">
                <a:solidFill>
                  <a:srgbClr val="7030A0"/>
                </a:solidFill>
              </a:rPr>
              <a:t>chiến</a:t>
            </a:r>
            <a:r>
              <a:rPr lang="en-US" sz="1600" b="1" dirty="0">
                <a:solidFill>
                  <a:srgbClr val="7030A0"/>
                </a:solidFill>
              </a:rPr>
              <a:t> </a:t>
            </a:r>
            <a:r>
              <a:rPr lang="en-US" sz="1600" b="1" dirty="0" err="1">
                <a:solidFill>
                  <a:srgbClr val="7030A0"/>
                </a:solidFill>
              </a:rPr>
              <a:t>đấu</a:t>
            </a:r>
            <a:endParaRPr lang="en-US" sz="1600" b="1" dirty="0">
              <a:solidFill>
                <a:srgbClr val="7030A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circle(in)">
                                      <p:cBhvr>
                                        <p:cTn id="7" dur="2000"/>
                                        <p:tgtEl>
                                          <p:spTgt spid="18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85"/>
                                        </p:tgtEl>
                                        <p:attrNameLst>
                                          <p:attrName>style.visibility</p:attrName>
                                        </p:attrNameLst>
                                      </p:cBhvr>
                                      <p:to>
                                        <p:strVal val="visible"/>
                                      </p:to>
                                    </p:set>
                                    <p:animEffect transition="in" filter="circle(in)">
                                      <p:cBhvr>
                                        <p:cTn id="18" dur="2000"/>
                                        <p:tgtEl>
                                          <p:spTgt spid="18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6"/>
                                        </p:tgtEl>
                                        <p:attrNameLst>
                                          <p:attrName>style.visibility</p:attrName>
                                        </p:attrNameLst>
                                      </p:cBhvr>
                                      <p:to>
                                        <p:strVal val="visible"/>
                                      </p:to>
                                    </p:set>
                                    <p:animEffect transition="in" filter="circle(in)">
                                      <p:cBhvr>
                                        <p:cTn id="29" dur="2000"/>
                                        <p:tgtEl>
                                          <p:spTgt spid="186"/>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2651D-E86E-EDCB-FA7A-5A813D7878E1}"/>
              </a:ext>
            </a:extLst>
          </p:cNvPr>
          <p:cNvPicPr>
            <a:picLocks noChangeAspect="1"/>
          </p:cNvPicPr>
          <p:nvPr/>
        </p:nvPicPr>
        <p:blipFill>
          <a:blip r:embed="rId3"/>
          <a:stretch>
            <a:fillRect/>
          </a:stretch>
        </p:blipFill>
        <p:spPr>
          <a:xfrm>
            <a:off x="95388" y="0"/>
            <a:ext cx="8673643" cy="5204186"/>
          </a:xfrm>
          <a:prstGeom prst="rect">
            <a:avLst/>
          </a:prstGeom>
        </p:spPr>
      </p:pic>
      <p:sp>
        <p:nvSpPr>
          <p:cNvPr id="5" name="TextBox 4">
            <a:extLst>
              <a:ext uri="{FF2B5EF4-FFF2-40B4-BE49-F238E27FC236}">
                <a16:creationId xmlns:a16="http://schemas.microsoft.com/office/drawing/2014/main" id="{6978A9A3-D73C-5C45-97B3-149F0AF5E1BC}"/>
              </a:ext>
            </a:extLst>
          </p:cNvPr>
          <p:cNvSpPr txBox="1"/>
          <p:nvPr/>
        </p:nvSpPr>
        <p:spPr>
          <a:xfrm>
            <a:off x="95388" y="4280856"/>
            <a:ext cx="8673643" cy="646331"/>
          </a:xfrm>
          <a:prstGeom prst="rect">
            <a:avLst/>
          </a:prstGeom>
          <a:solidFill>
            <a:schemeClr val="bg1">
              <a:lumMod val="90000"/>
            </a:schemeClr>
          </a:solidFill>
        </p:spPr>
        <p:txBody>
          <a:bodyPr wrap="square" rtlCol="0">
            <a:spAutoFit/>
          </a:bodyPr>
          <a:lstStyle/>
          <a:p>
            <a:r>
              <a:rPr lang="en-US" sz="1800" dirty="0">
                <a:solidFill>
                  <a:srgbClr val="7030A0"/>
                </a:solidFill>
              </a:rPr>
              <a:t>      </a:t>
            </a:r>
            <a:r>
              <a:rPr lang="en-US" sz="1800" dirty="0" err="1">
                <a:solidFill>
                  <a:srgbClr val="7030A0"/>
                </a:solidFill>
              </a:rPr>
              <a:t>Tàu</a:t>
            </a:r>
            <a:r>
              <a:rPr lang="en-US" sz="1800" dirty="0">
                <a:solidFill>
                  <a:srgbClr val="7030A0"/>
                </a:solidFill>
              </a:rPr>
              <a:t> </a:t>
            </a:r>
            <a:r>
              <a:rPr lang="en-US" sz="1800" dirty="0" err="1">
                <a:solidFill>
                  <a:srgbClr val="7030A0"/>
                </a:solidFill>
              </a:rPr>
              <a:t>thủy</a:t>
            </a:r>
            <a:r>
              <a:rPr lang="en-US" sz="1800" dirty="0">
                <a:solidFill>
                  <a:srgbClr val="7030A0"/>
                </a:solidFill>
              </a:rPr>
              <a:t> </a:t>
            </a:r>
            <a:r>
              <a:rPr lang="en-US" sz="1800" dirty="0" err="1">
                <a:solidFill>
                  <a:srgbClr val="7030A0"/>
                </a:solidFill>
              </a:rPr>
              <a:t>hoạt</a:t>
            </a:r>
            <a:r>
              <a:rPr lang="en-US" sz="1800" dirty="0">
                <a:solidFill>
                  <a:srgbClr val="7030A0"/>
                </a:solidFill>
              </a:rPr>
              <a:t> </a:t>
            </a:r>
            <a:r>
              <a:rPr lang="en-US" sz="1800" dirty="0" err="1">
                <a:solidFill>
                  <a:srgbClr val="7030A0"/>
                </a:solidFill>
              </a:rPr>
              <a:t>động</a:t>
            </a:r>
            <a:r>
              <a:rPr lang="en-US" sz="1800" dirty="0">
                <a:solidFill>
                  <a:srgbClr val="7030A0"/>
                </a:solidFill>
              </a:rPr>
              <a:t> </a:t>
            </a:r>
            <a:r>
              <a:rPr lang="en-US" sz="1800" dirty="0" err="1">
                <a:solidFill>
                  <a:srgbClr val="7030A0"/>
                </a:solidFill>
              </a:rPr>
              <a:t>được</a:t>
            </a:r>
            <a:r>
              <a:rPr lang="en-US" sz="1800" dirty="0">
                <a:solidFill>
                  <a:srgbClr val="7030A0"/>
                </a:solidFill>
              </a:rPr>
              <a:t> </a:t>
            </a:r>
            <a:r>
              <a:rPr lang="en-US" sz="1800" dirty="0" err="1">
                <a:solidFill>
                  <a:srgbClr val="7030A0"/>
                </a:solidFill>
              </a:rPr>
              <a:t>là</a:t>
            </a:r>
            <a:r>
              <a:rPr lang="en-US" sz="1800" dirty="0">
                <a:solidFill>
                  <a:srgbClr val="7030A0"/>
                </a:solidFill>
              </a:rPr>
              <a:t> </a:t>
            </a:r>
            <a:r>
              <a:rPr lang="en-US" sz="1800" dirty="0" err="1">
                <a:solidFill>
                  <a:srgbClr val="7030A0"/>
                </a:solidFill>
              </a:rPr>
              <a:t>nhờ</a:t>
            </a:r>
            <a:r>
              <a:rPr lang="en-US" sz="1800" dirty="0">
                <a:solidFill>
                  <a:srgbClr val="7030A0"/>
                </a:solidFill>
              </a:rPr>
              <a:t> </a:t>
            </a:r>
            <a:r>
              <a:rPr lang="en-US" sz="1800" dirty="0" err="1">
                <a:solidFill>
                  <a:srgbClr val="7030A0"/>
                </a:solidFill>
              </a:rPr>
              <a:t>nhiên</a:t>
            </a:r>
            <a:r>
              <a:rPr lang="en-US" sz="1800" dirty="0">
                <a:solidFill>
                  <a:srgbClr val="7030A0"/>
                </a:solidFill>
              </a:rPr>
              <a:t> </a:t>
            </a:r>
            <a:r>
              <a:rPr lang="en-US" sz="1800" dirty="0" err="1">
                <a:solidFill>
                  <a:srgbClr val="7030A0"/>
                </a:solidFill>
              </a:rPr>
              <a:t>liệu</a:t>
            </a:r>
            <a:r>
              <a:rPr lang="en-US" sz="1800" dirty="0">
                <a:solidFill>
                  <a:srgbClr val="7030A0"/>
                </a:solidFill>
              </a:rPr>
              <a:t> Diesel </a:t>
            </a:r>
            <a:r>
              <a:rPr lang="en-US" sz="1800" dirty="0" err="1">
                <a:solidFill>
                  <a:srgbClr val="7030A0"/>
                </a:solidFill>
              </a:rPr>
              <a:t>tạo</a:t>
            </a:r>
            <a:r>
              <a:rPr lang="en-US" sz="1800" dirty="0">
                <a:solidFill>
                  <a:srgbClr val="7030A0"/>
                </a:solidFill>
              </a:rPr>
              <a:t> </a:t>
            </a:r>
            <a:r>
              <a:rPr lang="en-US" sz="1800" dirty="0" err="1">
                <a:solidFill>
                  <a:srgbClr val="7030A0"/>
                </a:solidFill>
              </a:rPr>
              <a:t>ra</a:t>
            </a:r>
            <a:r>
              <a:rPr lang="en-US" sz="1800" dirty="0">
                <a:solidFill>
                  <a:srgbClr val="7030A0"/>
                </a:solidFill>
              </a:rPr>
              <a:t> </a:t>
            </a:r>
            <a:r>
              <a:rPr lang="en-US" sz="1800" dirty="0" err="1">
                <a:solidFill>
                  <a:srgbClr val="7030A0"/>
                </a:solidFill>
              </a:rPr>
              <a:t>năng</a:t>
            </a:r>
            <a:r>
              <a:rPr lang="en-US" sz="1800" dirty="0">
                <a:solidFill>
                  <a:srgbClr val="7030A0"/>
                </a:solidFill>
              </a:rPr>
              <a:t> </a:t>
            </a:r>
            <a:r>
              <a:rPr lang="en-US" sz="1800" dirty="0" err="1">
                <a:solidFill>
                  <a:srgbClr val="7030A0"/>
                </a:solidFill>
              </a:rPr>
              <a:t>lượng</a:t>
            </a:r>
            <a:r>
              <a:rPr lang="en-US" sz="1800" dirty="0">
                <a:solidFill>
                  <a:srgbClr val="7030A0"/>
                </a:solidFill>
              </a:rPr>
              <a:t> </a:t>
            </a:r>
            <a:r>
              <a:rPr lang="en-US" sz="1800" dirty="0" err="1">
                <a:solidFill>
                  <a:srgbClr val="7030A0"/>
                </a:solidFill>
              </a:rPr>
              <a:t>để</a:t>
            </a:r>
            <a:r>
              <a:rPr lang="en-US" sz="1800" dirty="0">
                <a:solidFill>
                  <a:srgbClr val="7030A0"/>
                </a:solidFill>
              </a:rPr>
              <a:t> </a:t>
            </a:r>
            <a:r>
              <a:rPr lang="en-US" sz="1800" dirty="0" err="1">
                <a:solidFill>
                  <a:srgbClr val="7030A0"/>
                </a:solidFill>
              </a:rPr>
              <a:t>làm</a:t>
            </a:r>
            <a:r>
              <a:rPr lang="en-US" sz="1800" dirty="0">
                <a:solidFill>
                  <a:srgbClr val="7030A0"/>
                </a:solidFill>
              </a:rPr>
              <a:t> quay </a:t>
            </a:r>
            <a:r>
              <a:rPr lang="en-US" sz="1800" dirty="0" err="1">
                <a:solidFill>
                  <a:srgbClr val="7030A0"/>
                </a:solidFill>
              </a:rPr>
              <a:t>tua</a:t>
            </a:r>
            <a:r>
              <a:rPr lang="en-US" sz="1800" dirty="0">
                <a:solidFill>
                  <a:srgbClr val="7030A0"/>
                </a:solidFill>
              </a:rPr>
              <a:t> bin </a:t>
            </a:r>
            <a:r>
              <a:rPr lang="en-US" sz="1800" dirty="0" err="1">
                <a:solidFill>
                  <a:srgbClr val="7030A0"/>
                </a:solidFill>
              </a:rPr>
              <a:t>giúp</a:t>
            </a:r>
            <a:r>
              <a:rPr lang="en-US" sz="1800" dirty="0">
                <a:solidFill>
                  <a:srgbClr val="7030A0"/>
                </a:solidFill>
              </a:rPr>
              <a:t> </a:t>
            </a:r>
            <a:r>
              <a:rPr lang="en-US" sz="1800" dirty="0" err="1">
                <a:solidFill>
                  <a:srgbClr val="7030A0"/>
                </a:solidFill>
              </a:rPr>
              <a:t>cho</a:t>
            </a:r>
            <a:r>
              <a:rPr lang="en-US" sz="1800" dirty="0">
                <a:solidFill>
                  <a:srgbClr val="7030A0"/>
                </a:solidFill>
              </a:rPr>
              <a:t> </a:t>
            </a:r>
            <a:r>
              <a:rPr lang="en-US" sz="1800" dirty="0" err="1">
                <a:solidFill>
                  <a:srgbClr val="7030A0"/>
                </a:solidFill>
              </a:rPr>
              <a:t>tàu</a:t>
            </a:r>
            <a:r>
              <a:rPr lang="en-US" sz="1800" dirty="0">
                <a:solidFill>
                  <a:srgbClr val="7030A0"/>
                </a:solidFill>
              </a:rPr>
              <a:t> </a:t>
            </a:r>
            <a:r>
              <a:rPr lang="en-US" sz="1800" dirty="0" err="1">
                <a:solidFill>
                  <a:srgbClr val="7030A0"/>
                </a:solidFill>
              </a:rPr>
              <a:t>chạy</a:t>
            </a:r>
            <a:r>
              <a:rPr lang="en-US" sz="1800" dirty="0">
                <a:solidFill>
                  <a:srgbClr val="7030A0"/>
                </a:solidFill>
              </a:rPr>
              <a:t> </a:t>
            </a:r>
            <a:r>
              <a:rPr lang="en-US" sz="1800" i="1" dirty="0">
                <a:solidFill>
                  <a:srgbClr val="7030A0"/>
                </a:solidFil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từ</a:t>
            </a:r>
            <a:r>
              <a:rPr kumimoji="0" lang="en-US" sz="1800" b="0" i="1" u="none" strike="noStrike" kern="0" cap="none" spc="0" normalizeH="0" baseline="0" noProof="0" dirty="0">
                <a:ln>
                  <a:noFill/>
                </a:ln>
                <a:solidFill>
                  <a:srgbClr val="7030A0"/>
                </a:solidFill>
                <a:effectLst/>
                <a:uLnTx/>
                <a:uFillTx/>
                <a:latin typeface="Arial"/>
                <a:cs typeface="Arial"/>
                <a:sym typeface="Aria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một</a:t>
            </a:r>
            <a:r>
              <a:rPr kumimoji="0" lang="en-US" sz="1800" b="0" i="1" u="none" strike="noStrike" kern="0" cap="none" spc="0" normalizeH="0" baseline="0" noProof="0" dirty="0">
                <a:ln>
                  <a:noFill/>
                </a:ln>
                <a:solidFill>
                  <a:srgbClr val="7030A0"/>
                </a:solidFill>
                <a:effectLst/>
                <a:uLnTx/>
                <a:uFillTx/>
                <a:latin typeface="Arial"/>
                <a:cs typeface="Arial"/>
                <a:sym typeface="Aria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chất</a:t>
            </a:r>
            <a:r>
              <a:rPr kumimoji="0" lang="en-US" sz="1800" b="0" i="1" u="none" strike="noStrike" kern="0" cap="none" spc="0" normalizeH="0" baseline="0" noProof="0" dirty="0">
                <a:ln>
                  <a:noFill/>
                </a:ln>
                <a:solidFill>
                  <a:srgbClr val="7030A0"/>
                </a:solidFill>
                <a:effectLst/>
                <a:uLnTx/>
                <a:uFillTx/>
                <a:latin typeface="Arial"/>
                <a:cs typeface="Arial"/>
                <a:sym typeface="Aria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lỏng</a:t>
            </a:r>
            <a:r>
              <a:rPr kumimoji="0" lang="en-US" sz="1800" b="0" i="1" u="none" strike="noStrike" kern="0" cap="none" spc="0" normalizeH="0" baseline="0" noProof="0" dirty="0">
                <a:ln>
                  <a:noFill/>
                </a:ln>
                <a:solidFill>
                  <a:srgbClr val="7030A0"/>
                </a:solidFill>
                <a:effectLst/>
                <a:uLnTx/>
                <a:uFillTx/>
                <a:latin typeface="Arial"/>
                <a:cs typeface="Arial"/>
                <a:sym typeface="Arial"/>
              </a:rPr>
              <a:t> – </a:t>
            </a:r>
            <a:r>
              <a:rPr kumimoji="0" lang="en-US" sz="1800" b="0" i="1" u="none" strike="noStrike" kern="0" cap="none" spc="0" normalizeH="0" baseline="0" noProof="0" dirty="0" err="1">
                <a:ln>
                  <a:noFill/>
                </a:ln>
                <a:solidFill>
                  <a:srgbClr val="7030A0"/>
                </a:solidFill>
                <a:effectLst/>
                <a:uLnTx/>
                <a:uFillTx/>
                <a:latin typeface="Arial"/>
                <a:cs typeface="Arial"/>
                <a:sym typeface="Arial"/>
              </a:rPr>
              <a:t>dầu</a:t>
            </a:r>
            <a:r>
              <a:rPr kumimoji="0" lang="en-US" sz="1800" b="0" i="1" u="none" strike="noStrike" kern="0" cap="none" spc="0" normalizeH="0" baseline="0" noProof="0" dirty="0">
                <a:ln>
                  <a:noFill/>
                </a:ln>
                <a:solidFill>
                  <a:srgbClr val="7030A0"/>
                </a:solidFill>
                <a:effectLst/>
                <a:uLnTx/>
                <a:uFillTx/>
                <a:latin typeface="Arial"/>
                <a:cs typeface="Arial"/>
                <a:sym typeface="Arial"/>
              </a:rPr>
              <a:t> Diesel </a:t>
            </a:r>
            <a:r>
              <a:rPr kumimoji="0" lang="en-US" sz="1800" b="0" i="1" u="none" strike="noStrike" kern="0" cap="none" spc="0" normalizeH="0" baseline="0" noProof="0" dirty="0" err="1">
                <a:ln>
                  <a:noFill/>
                </a:ln>
                <a:solidFill>
                  <a:srgbClr val="7030A0"/>
                </a:solidFill>
                <a:effectLst/>
                <a:uLnTx/>
                <a:uFillTx/>
                <a:latin typeface="Arial"/>
                <a:cs typeface="Arial"/>
                <a:sym typeface="Arial"/>
              </a:rPr>
              <a:t>biến</a:t>
            </a:r>
            <a:r>
              <a:rPr kumimoji="0" lang="en-US" sz="1800" b="0" i="1" u="none" strike="noStrike" kern="0" cap="none" spc="0" normalizeH="0" baseline="0" noProof="0" dirty="0">
                <a:ln>
                  <a:noFill/>
                </a:ln>
                <a:solidFill>
                  <a:srgbClr val="7030A0"/>
                </a:solidFill>
                <a:effectLst/>
                <a:uLnTx/>
                <a:uFillTx/>
                <a:latin typeface="Arial"/>
                <a:cs typeface="Arial"/>
                <a:sym typeface="Aria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thành</a:t>
            </a:r>
            <a:r>
              <a:rPr kumimoji="0" lang="en-US" sz="1800" b="0" i="1" u="none" strike="noStrike" kern="0" cap="none" spc="0" normalizeH="0" baseline="0" noProof="0" dirty="0">
                <a:ln>
                  <a:noFill/>
                </a:ln>
                <a:solidFill>
                  <a:srgbClr val="7030A0"/>
                </a:solidFill>
                <a:effectLst/>
                <a:uLnTx/>
                <a:uFillTx/>
                <a:latin typeface="Arial"/>
                <a:cs typeface="Arial"/>
                <a:sym typeface="Aria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chất</a:t>
            </a:r>
            <a:r>
              <a:rPr kumimoji="0" lang="en-US" sz="1800" b="0" i="1" u="none" strike="noStrike" kern="0" cap="none" spc="0" normalizeH="0" baseline="0" noProof="0" dirty="0">
                <a:ln>
                  <a:noFill/>
                </a:ln>
                <a:solidFill>
                  <a:srgbClr val="7030A0"/>
                </a:solidFill>
                <a:effectLst/>
                <a:uLnTx/>
                <a:uFillTx/>
                <a:latin typeface="Arial"/>
                <a:cs typeface="Arial"/>
                <a:sym typeface="Arial"/>
              </a:rPr>
              <a:t> </a:t>
            </a:r>
            <a:r>
              <a:rPr kumimoji="0" lang="en-US" sz="1800" b="0" i="1" u="none" strike="noStrike" kern="0" cap="none" spc="0" normalizeH="0" baseline="0" noProof="0" dirty="0" err="1">
                <a:ln>
                  <a:noFill/>
                </a:ln>
                <a:solidFill>
                  <a:srgbClr val="7030A0"/>
                </a:solidFill>
                <a:effectLst/>
                <a:uLnTx/>
                <a:uFillTx/>
                <a:latin typeface="Arial"/>
                <a:cs typeface="Arial"/>
                <a:sym typeface="Arial"/>
              </a:rPr>
              <a:t>khí</a:t>
            </a:r>
            <a:r>
              <a:rPr kumimoji="0" lang="en-US" sz="1800" b="0" i="1" u="none" strike="noStrike" kern="0" cap="none" spc="0" normalizeH="0" baseline="0" noProof="0" dirty="0">
                <a:ln>
                  <a:noFill/>
                </a:ln>
                <a:solidFill>
                  <a:srgbClr val="7030A0"/>
                </a:solidFill>
                <a:effectLst/>
                <a:uLnTx/>
                <a:uFillTx/>
                <a:latin typeface="Arial"/>
                <a:cs typeface="Arial"/>
                <a:sym typeface="Arial"/>
              </a:rPr>
              <a:t>)</a:t>
            </a:r>
            <a:endParaRPr lang="en-US" sz="1800" i="1" dirty="0">
              <a:solidFill>
                <a:srgbClr val="7030A0"/>
              </a:solidFill>
            </a:endParaRPr>
          </a:p>
        </p:txBody>
      </p:sp>
    </p:spTree>
    <p:custDataLst>
      <p:tags r:id="rId1"/>
    </p:custDataLst>
    <p:extLst>
      <p:ext uri="{BB962C8B-B14F-4D97-AF65-F5344CB8AC3E}">
        <p14:creationId xmlns:p14="http://schemas.microsoft.com/office/powerpoint/2010/main" val="34501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5073F6E-7858-7A4B-5731-45F7B72BBD56}"/>
              </a:ext>
            </a:extLst>
          </p:cNvPr>
          <p:cNvSpPr/>
          <p:nvPr/>
        </p:nvSpPr>
        <p:spPr>
          <a:xfrm>
            <a:off x="1" y="23243"/>
            <a:ext cx="9051010" cy="2433238"/>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giấy</a:t>
            </a:r>
            <a:r>
              <a:rPr lang="en-US" sz="2400" dirty="0">
                <a:solidFill>
                  <a:srgbClr val="7030A0"/>
                </a:solidFill>
              </a:rPr>
              <a:t> </a:t>
            </a:r>
            <a:r>
              <a:rPr lang="en-US" sz="2400" dirty="0" err="1">
                <a:solidFill>
                  <a:srgbClr val="7030A0"/>
                </a:solidFill>
              </a:rPr>
              <a:t>gồm</a:t>
            </a:r>
            <a:r>
              <a:rPr lang="en-US" sz="2400" dirty="0">
                <a:solidFill>
                  <a:srgbClr val="7030A0"/>
                </a:solidFill>
              </a:rPr>
              <a:t> </a:t>
            </a:r>
            <a:r>
              <a:rPr lang="en-US" sz="2400" dirty="0" err="1">
                <a:solidFill>
                  <a:srgbClr val="7030A0"/>
                </a:solidFill>
              </a:rPr>
              <a:t>có</a:t>
            </a:r>
            <a:r>
              <a:rPr lang="en-US" sz="2400" dirty="0">
                <a:solidFill>
                  <a:srgbClr val="7030A0"/>
                </a:solidFill>
              </a:rPr>
              <a:t> 3 </a:t>
            </a:r>
            <a:r>
              <a:rPr lang="en-US" sz="2400" dirty="0" err="1">
                <a:solidFill>
                  <a:srgbClr val="7030A0"/>
                </a:solidFill>
              </a:rPr>
              <a:t>bộ</a:t>
            </a:r>
            <a:r>
              <a:rPr lang="en-US" sz="2400" dirty="0">
                <a:solidFill>
                  <a:srgbClr val="7030A0"/>
                </a:solidFill>
              </a:rPr>
              <a:t> </a:t>
            </a:r>
            <a:r>
              <a:rPr lang="en-US" sz="2400" dirty="0" err="1">
                <a:solidFill>
                  <a:srgbClr val="7030A0"/>
                </a:solidFill>
              </a:rPr>
              <a:t>phận</a:t>
            </a:r>
            <a:r>
              <a:rPr lang="en-US" sz="2400" dirty="0">
                <a:solidFill>
                  <a:srgbClr val="7030A0"/>
                </a:solidFill>
              </a:rPr>
              <a:t>: </a:t>
            </a:r>
            <a:r>
              <a:rPr lang="en-US" sz="2400" dirty="0" err="1">
                <a:solidFill>
                  <a:srgbClr val="7030A0"/>
                </a:solidFill>
              </a:rPr>
              <a:t>đầu</a:t>
            </a:r>
            <a:r>
              <a:rPr lang="en-US" sz="2400" dirty="0">
                <a:solidFill>
                  <a:srgbClr val="7030A0"/>
                </a:solidFill>
              </a:rPr>
              <a:t>, </a:t>
            </a:r>
            <a:r>
              <a:rPr lang="en-US" sz="2400" dirty="0" err="1">
                <a:solidFill>
                  <a:srgbClr val="7030A0"/>
                </a:solidFill>
              </a:rPr>
              <a:t>thân</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cánh</a:t>
            </a: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Phần</a:t>
            </a:r>
            <a:r>
              <a:rPr lang="en-US" sz="2400" dirty="0">
                <a:solidFill>
                  <a:srgbClr val="7030A0"/>
                </a:solidFill>
              </a:rPr>
              <a:t> </a:t>
            </a:r>
            <a:r>
              <a:rPr lang="en-US" sz="2400" dirty="0" err="1">
                <a:solidFill>
                  <a:srgbClr val="7030A0"/>
                </a:solidFill>
              </a:rPr>
              <a:t>đầu</a:t>
            </a:r>
            <a:r>
              <a:rPr lang="en-US" sz="2400" dirty="0">
                <a:solidFill>
                  <a:srgbClr val="7030A0"/>
                </a:solidFill>
              </a:rPr>
              <a:t> </a:t>
            </a:r>
            <a:r>
              <a:rPr lang="en-US" sz="2400" dirty="0" err="1">
                <a:solidFill>
                  <a:srgbClr val="7030A0"/>
                </a:solidFill>
              </a:rPr>
              <a:t>hình</a:t>
            </a:r>
            <a:r>
              <a:rPr lang="en-US" sz="2400" dirty="0">
                <a:solidFill>
                  <a:srgbClr val="7030A0"/>
                </a:solidFill>
              </a:rPr>
              <a:t> </a:t>
            </a:r>
            <a:r>
              <a:rPr lang="en-US" sz="2400" dirty="0" err="1">
                <a:solidFill>
                  <a:srgbClr val="7030A0"/>
                </a:solidFill>
              </a:rPr>
              <a:t>chóp</a:t>
            </a:r>
            <a:r>
              <a:rPr lang="en-US" sz="2400" dirty="0">
                <a:solidFill>
                  <a:srgbClr val="7030A0"/>
                </a:solidFill>
              </a:rPr>
              <a:t> </a:t>
            </a:r>
            <a:r>
              <a:rPr lang="en-US" sz="2400" dirty="0" err="1">
                <a:solidFill>
                  <a:srgbClr val="7030A0"/>
                </a:solidFill>
              </a:rPr>
              <a:t>nhọn</a:t>
            </a:r>
            <a:r>
              <a:rPr lang="en-US" sz="2400" dirty="0">
                <a:solidFill>
                  <a:srgbClr val="7030A0"/>
                </a:solidFill>
              </a:rPr>
              <a:t>, </a:t>
            </a:r>
            <a:r>
              <a:rPr lang="en-US" sz="2400" dirty="0" err="1">
                <a:solidFill>
                  <a:srgbClr val="7030A0"/>
                </a:solidFill>
              </a:rPr>
              <a:t>phần</a:t>
            </a:r>
            <a:r>
              <a:rPr lang="en-US" sz="2400" dirty="0">
                <a:solidFill>
                  <a:srgbClr val="7030A0"/>
                </a:solidFill>
              </a:rPr>
              <a:t> </a:t>
            </a:r>
            <a:r>
              <a:rPr lang="en-US" sz="2400" dirty="0" err="1">
                <a:solidFill>
                  <a:srgbClr val="7030A0"/>
                </a:solidFill>
              </a:rPr>
              <a:t>thân</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hình</a:t>
            </a:r>
            <a:r>
              <a:rPr lang="en-US" sz="2400" dirty="0">
                <a:solidFill>
                  <a:srgbClr val="7030A0"/>
                </a:solidFill>
              </a:rPr>
              <a:t> </a:t>
            </a:r>
            <a:r>
              <a:rPr lang="en-US" sz="2400" dirty="0" err="1">
                <a:solidFill>
                  <a:srgbClr val="7030A0"/>
                </a:solidFill>
              </a:rPr>
              <a:t>trụ</a:t>
            </a:r>
            <a:r>
              <a:rPr lang="en-US" sz="2400" dirty="0">
                <a:solidFill>
                  <a:srgbClr val="7030A0"/>
                </a:solidFill>
              </a:rPr>
              <a:t> </a:t>
            </a:r>
            <a:r>
              <a:rPr lang="en-US" sz="2400" dirty="0" err="1">
                <a:solidFill>
                  <a:srgbClr val="7030A0"/>
                </a:solidFill>
              </a:rPr>
              <a:t>còn</a:t>
            </a:r>
            <a:r>
              <a:rPr lang="en-US" sz="2400" dirty="0">
                <a:solidFill>
                  <a:srgbClr val="7030A0"/>
                </a:solidFill>
              </a:rPr>
              <a:t> </a:t>
            </a:r>
            <a:r>
              <a:rPr lang="en-US" sz="2400" dirty="0" err="1">
                <a:solidFill>
                  <a:srgbClr val="7030A0"/>
                </a:solidFill>
              </a:rPr>
              <a:t>phần</a:t>
            </a:r>
            <a:r>
              <a:rPr lang="en-US" sz="2400" dirty="0">
                <a:solidFill>
                  <a:srgbClr val="7030A0"/>
                </a:solidFill>
              </a:rPr>
              <a:t> </a:t>
            </a:r>
            <a:r>
              <a:rPr lang="en-US" sz="2400" dirty="0" err="1">
                <a:solidFill>
                  <a:srgbClr val="7030A0"/>
                </a:solidFill>
              </a:rPr>
              <a:t>cánh</a:t>
            </a:r>
            <a:r>
              <a:rPr lang="en-US" sz="2400" dirty="0">
                <a:solidFill>
                  <a:srgbClr val="7030A0"/>
                </a:solidFill>
              </a:rPr>
              <a:t> </a:t>
            </a:r>
            <a:r>
              <a:rPr lang="en-US" sz="2400" dirty="0" err="1">
                <a:solidFill>
                  <a:srgbClr val="7030A0"/>
                </a:solidFill>
              </a:rPr>
              <a:t>tên</a:t>
            </a:r>
            <a:r>
              <a:rPr lang="en-US" sz="2400" dirty="0">
                <a:solidFill>
                  <a:srgbClr val="7030A0"/>
                </a:solidFill>
              </a:rPr>
              <a:t> </a:t>
            </a:r>
            <a:r>
              <a:rPr lang="en-US" sz="2400" dirty="0" err="1">
                <a:solidFill>
                  <a:srgbClr val="7030A0"/>
                </a:solidFill>
              </a:rPr>
              <a:t>lửa</a:t>
            </a:r>
            <a:r>
              <a:rPr lang="en-US" sz="2400" dirty="0">
                <a:solidFill>
                  <a:srgbClr val="7030A0"/>
                </a:solidFill>
              </a:rPr>
              <a:t> </a:t>
            </a:r>
            <a:r>
              <a:rPr lang="en-US" sz="2400" dirty="0" err="1">
                <a:solidFill>
                  <a:srgbClr val="7030A0"/>
                </a:solidFill>
              </a:rPr>
              <a:t>như</a:t>
            </a:r>
            <a:r>
              <a:rPr lang="en-US" sz="2400" dirty="0">
                <a:solidFill>
                  <a:srgbClr val="7030A0"/>
                </a:solidFill>
              </a:rPr>
              <a:t> </a:t>
            </a:r>
            <a:r>
              <a:rPr lang="en-US" sz="2400" dirty="0" err="1">
                <a:solidFill>
                  <a:srgbClr val="7030A0"/>
                </a:solidFill>
              </a:rPr>
              <a:t>một</a:t>
            </a:r>
            <a:r>
              <a:rPr lang="en-US" sz="2400" dirty="0">
                <a:solidFill>
                  <a:srgbClr val="7030A0"/>
                </a:solidFill>
              </a:rPr>
              <a:t> </a:t>
            </a:r>
            <a:r>
              <a:rPr lang="en-US" sz="2400" dirty="0" err="1">
                <a:solidFill>
                  <a:srgbClr val="7030A0"/>
                </a:solidFill>
              </a:rPr>
              <a:t>hình</a:t>
            </a:r>
            <a:r>
              <a:rPr lang="en-US" sz="2400" dirty="0">
                <a:solidFill>
                  <a:srgbClr val="7030A0"/>
                </a:solidFill>
              </a:rPr>
              <a:t> tam </a:t>
            </a:r>
            <a:r>
              <a:rPr lang="en-US" sz="2400" dirty="0" err="1">
                <a:solidFill>
                  <a:srgbClr val="7030A0"/>
                </a:solidFill>
              </a:rPr>
              <a:t>giác.</a:t>
            </a:r>
            <a:r>
              <a:rPr lang="en-US" sz="2400" dirty="0" err="1"/>
              <a:t>n</a:t>
            </a:r>
            <a:endParaRPr lang="en-US" sz="2400" dirty="0"/>
          </a:p>
        </p:txBody>
      </p:sp>
      <p:pic>
        <p:nvPicPr>
          <p:cNvPr id="3" name="Picture 2">
            <a:extLst>
              <a:ext uri="{FF2B5EF4-FFF2-40B4-BE49-F238E27FC236}">
                <a16:creationId xmlns:a16="http://schemas.microsoft.com/office/drawing/2014/main" id="{873D90BC-AB33-0D38-F8F7-69092A1DADE5}"/>
              </a:ext>
            </a:extLst>
          </p:cNvPr>
          <p:cNvPicPr>
            <a:picLocks noChangeAspect="1"/>
          </p:cNvPicPr>
          <p:nvPr/>
        </p:nvPicPr>
        <p:blipFill>
          <a:blip r:embed="rId3"/>
          <a:stretch>
            <a:fillRect/>
          </a:stretch>
        </p:blipFill>
        <p:spPr>
          <a:xfrm>
            <a:off x="1983783" y="2340243"/>
            <a:ext cx="6204345" cy="2933925"/>
          </a:xfrm>
          <a:prstGeom prst="rect">
            <a:avLst/>
          </a:prstGeom>
          <a:solidFill>
            <a:schemeClr val="accent3">
              <a:lumMod val="60000"/>
              <a:lumOff val="40000"/>
            </a:schemeClr>
          </a:solidFill>
        </p:spPr>
      </p:pic>
      <p:sp>
        <p:nvSpPr>
          <p:cNvPr id="5" name="Right Triangle 4">
            <a:extLst>
              <a:ext uri="{FF2B5EF4-FFF2-40B4-BE49-F238E27FC236}">
                <a16:creationId xmlns:a16="http://schemas.microsoft.com/office/drawing/2014/main" id="{0E748C5C-4D0C-6DFC-DE59-35C46E997DF5}"/>
              </a:ext>
            </a:extLst>
          </p:cNvPr>
          <p:cNvSpPr/>
          <p:nvPr/>
        </p:nvSpPr>
        <p:spPr>
          <a:xfrm>
            <a:off x="1983783" y="2900866"/>
            <a:ext cx="1578245" cy="431370"/>
          </a:xfrm>
          <a:prstGeom prst="r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620D115C-F02C-07D7-4F42-9D3A2C306879}"/>
              </a:ext>
            </a:extLst>
          </p:cNvPr>
          <p:cNvSpPr/>
          <p:nvPr/>
        </p:nvSpPr>
        <p:spPr>
          <a:xfrm>
            <a:off x="1983783" y="3529629"/>
            <a:ext cx="1510216" cy="214394"/>
          </a:xfrm>
          <a:prstGeom prst="r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2E495238-F836-2AF0-A590-5D9B762DA204}"/>
              </a:ext>
            </a:extLst>
          </p:cNvPr>
          <p:cNvSpPr/>
          <p:nvPr/>
        </p:nvSpPr>
        <p:spPr>
          <a:xfrm flipV="1">
            <a:off x="1983783" y="4112213"/>
            <a:ext cx="1578245" cy="537276"/>
          </a:xfrm>
          <a:prstGeom prst="r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846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p:nvPr/>
        </p:nvSpPr>
        <p:spPr>
          <a:xfrm>
            <a:off x="1094528" y="548875"/>
            <a:ext cx="7735500" cy="105871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6000"/>
              <a:buFont typeface="Arial"/>
              <a:buNone/>
            </a:pPr>
            <a:r>
              <a:rPr lang="vi" sz="3200" b="0" i="0" u="none" strike="noStrike" cap="none" dirty="0">
                <a:solidFill>
                  <a:srgbClr val="812C8C"/>
                </a:solidFill>
                <a:latin typeface="Anton"/>
                <a:ea typeface="Anton"/>
                <a:cs typeface="Anton"/>
                <a:sym typeface="Anton"/>
              </a:rPr>
              <a:t>III. Đề xuất và lựa chọn giải pháp</a:t>
            </a:r>
            <a:endParaRPr sz="3200" b="0" i="0" u="none" strike="noStrike" cap="none" dirty="0">
              <a:solidFill>
                <a:srgbClr val="812C8C"/>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dirty="0">
              <a:solidFill>
                <a:srgbClr val="812C8C"/>
              </a:solidFill>
              <a:latin typeface="Anton"/>
              <a:ea typeface="Anton"/>
              <a:cs typeface="Anton"/>
              <a:sym typeface="Anton"/>
            </a:endParaRPr>
          </a:p>
        </p:txBody>
      </p:sp>
      <p:sp>
        <p:nvSpPr>
          <p:cNvPr id="194" name="Google Shape;194;p22"/>
          <p:cNvSpPr/>
          <p:nvPr/>
        </p:nvSpPr>
        <p:spPr>
          <a:xfrm>
            <a:off x="292429" y="1618154"/>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2"/>
          <p:cNvSpPr/>
          <p:nvPr/>
        </p:nvSpPr>
        <p:spPr>
          <a:xfrm flipH="1">
            <a:off x="7372078" y="6"/>
            <a:ext cx="987469" cy="626266"/>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22"/>
          <p:cNvPicPr preferRelativeResize="0"/>
          <p:nvPr/>
        </p:nvPicPr>
        <p:blipFill rotWithShape="1">
          <a:blip r:embed="rId4">
            <a:alphaModFix/>
          </a:blip>
          <a:srcRect/>
          <a:stretch/>
        </p:blipFill>
        <p:spPr>
          <a:xfrm>
            <a:off x="697675" y="330500"/>
            <a:ext cx="478550" cy="625800"/>
          </a:xfrm>
          <a:prstGeom prst="rect">
            <a:avLst/>
          </a:prstGeom>
          <a:noFill/>
          <a:ln>
            <a:noFill/>
          </a:ln>
        </p:spPr>
      </p:pic>
      <p:sp>
        <p:nvSpPr>
          <p:cNvPr id="198" name="Google Shape;198;p22"/>
          <p:cNvSpPr txBox="1"/>
          <p:nvPr/>
        </p:nvSpPr>
        <p:spPr>
          <a:xfrm>
            <a:off x="775775" y="1348925"/>
            <a:ext cx="3144095" cy="3157757"/>
          </a:xfrm>
          <a:prstGeom prst="rect">
            <a:avLst/>
          </a:prstGeom>
          <a:noFill/>
          <a:ln>
            <a:noFill/>
          </a:ln>
        </p:spPr>
        <p:txBody>
          <a:bodyPr spcFirstLastPara="1" wrap="square" lIns="91425" tIns="91425" rIns="91425" bIns="91425" anchor="t" anchorCtr="0">
            <a:spAutoFit/>
          </a:bodyPr>
          <a:lstStyle/>
          <a:p>
            <a:pPr marL="101600" marR="0" lvl="0" algn="l" rtl="0">
              <a:lnSpc>
                <a:spcPct val="115000"/>
              </a:lnSpc>
              <a:spcBef>
                <a:spcPts val="0"/>
              </a:spcBef>
              <a:spcAft>
                <a:spcPts val="0"/>
              </a:spcAft>
              <a:buClr>
                <a:srgbClr val="022A7A"/>
              </a:buClr>
              <a:buSzPts val="2000"/>
            </a:pPr>
            <a:r>
              <a:rPr lang="en-US" sz="2400" dirty="0">
                <a:solidFill>
                  <a:srgbClr val="7030A0"/>
                </a:solidFill>
                <a:latin typeface="Bitter SemiBold"/>
                <a:ea typeface="Bitter SemiBold"/>
                <a:cs typeface="Bitter SemiBold"/>
                <a:sym typeface="Bitter SemiBold"/>
              </a:rPr>
              <a:t>    </a:t>
            </a:r>
            <a:r>
              <a:rPr lang="en-US" sz="2400" b="0" i="0" u="none" strike="noStrike" cap="none" dirty="0">
                <a:solidFill>
                  <a:srgbClr val="7030A0"/>
                </a:solidFill>
                <a:latin typeface="Bitter SemiBold"/>
                <a:ea typeface="Bitter SemiBold"/>
                <a:cs typeface="Bitter SemiBold"/>
                <a:sym typeface="Bitter SemiBold"/>
              </a:rPr>
              <a:t> </a:t>
            </a:r>
            <a:r>
              <a:rPr lang="vi" sz="2400" b="0" i="0" u="none" strike="noStrike" cap="none" dirty="0">
                <a:solidFill>
                  <a:srgbClr val="7030A0"/>
                </a:solidFill>
                <a:latin typeface="Bitter SemiBold"/>
                <a:ea typeface="Bitter SemiBold"/>
                <a:cs typeface="Bitter SemiBold"/>
                <a:sym typeface="Bitter SemiBold"/>
              </a:rPr>
              <a:t>Mỗi </a:t>
            </a:r>
            <a:r>
              <a:rPr lang="en-US" sz="2400" b="0" i="0" u="none" strike="noStrike" cap="none" dirty="0" err="1">
                <a:solidFill>
                  <a:srgbClr val="7030A0"/>
                </a:solidFill>
                <a:latin typeface="Bitter SemiBold"/>
                <a:ea typeface="Bitter SemiBold"/>
                <a:cs typeface="Bitter SemiBold"/>
                <a:sym typeface="Bitter SemiBold"/>
              </a:rPr>
              <a:t>em</a:t>
            </a:r>
            <a:r>
              <a:rPr lang="vi" sz="2400" b="0" i="0" u="none" strike="noStrike" cap="none" dirty="0">
                <a:solidFill>
                  <a:srgbClr val="7030A0"/>
                </a:solidFill>
                <a:latin typeface="Bitter SemiBold"/>
                <a:ea typeface="Bitter SemiBold"/>
                <a:cs typeface="Bitter SemiBold"/>
                <a:sym typeface="Bitter SemiBold"/>
              </a:rPr>
              <a:t> sẽ </a:t>
            </a:r>
            <a:r>
              <a:rPr lang="en-US" sz="2400" dirty="0" err="1">
                <a:solidFill>
                  <a:srgbClr val="7030A0"/>
                </a:solidFill>
                <a:latin typeface="Bitter SemiBold"/>
                <a:ea typeface="Bitter SemiBold"/>
                <a:cs typeface="Bitter SemiBold"/>
                <a:sym typeface="Bitter SemiBold"/>
              </a:rPr>
              <a:t>vẽ</a:t>
            </a:r>
            <a:r>
              <a:rPr lang="en-US" sz="2400" dirty="0">
                <a:solidFill>
                  <a:srgbClr val="7030A0"/>
                </a:solidFill>
                <a:latin typeface="Bitter SemiBold"/>
                <a:ea typeface="Bitter SemiBold"/>
                <a:cs typeface="Bitter SemiBold"/>
                <a:sym typeface="Bitter SemiBold"/>
              </a:rPr>
              <a:t> </a:t>
            </a:r>
            <a:r>
              <a:rPr lang="en-US" sz="2400" dirty="0" err="1">
                <a:solidFill>
                  <a:srgbClr val="7030A0"/>
                </a:solidFill>
                <a:latin typeface="Bitter SemiBold"/>
                <a:ea typeface="Bitter SemiBold"/>
                <a:cs typeface="Bitter SemiBold"/>
                <a:sym typeface="Bitter SemiBold"/>
              </a:rPr>
              <a:t>một</a:t>
            </a:r>
            <a:r>
              <a:rPr lang="en-US" sz="2400" dirty="0">
                <a:solidFill>
                  <a:srgbClr val="7030A0"/>
                </a:solidFill>
                <a:latin typeface="Bitter SemiBold"/>
                <a:ea typeface="Bitter SemiBold"/>
                <a:cs typeface="Bitter SemiBold"/>
                <a:sym typeface="Bitter SemiBold"/>
              </a:rPr>
              <a:t> b</a:t>
            </a:r>
            <a:r>
              <a:rPr lang="vi" sz="2400" b="0" i="0" u="none" strike="noStrike" cap="none" dirty="0">
                <a:solidFill>
                  <a:srgbClr val="7030A0"/>
                </a:solidFill>
                <a:latin typeface="Bitter SemiBold"/>
                <a:ea typeface="Bitter SemiBold"/>
                <a:cs typeface="Bitter SemiBold"/>
                <a:sym typeface="Bitter SemiBold"/>
              </a:rPr>
              <a:t>ản thiết kế</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tên</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lửa</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giấy</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sau</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đó</a:t>
            </a:r>
            <a:r>
              <a:rPr lang="en-US" sz="2400" b="0" i="0" u="none" strike="noStrike" cap="none" dirty="0">
                <a:solidFill>
                  <a:srgbClr val="7030A0"/>
                </a:solidFill>
                <a:latin typeface="Bitter SemiBold"/>
                <a:ea typeface="Bitter SemiBold"/>
                <a:cs typeface="Bitter SemiBold"/>
                <a:sym typeface="Bitter SemiBold"/>
              </a:rPr>
              <a:t> </a:t>
            </a:r>
            <a:r>
              <a:rPr lang="vi"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a:solidFill>
                  <a:srgbClr val="7030A0"/>
                </a:solidFill>
                <a:latin typeface="Bitter SemiBold"/>
                <a:ea typeface="Bitter SemiBold"/>
                <a:cs typeface="Bitter SemiBold"/>
                <a:sym typeface="Bitter SemiBold"/>
              </a:rPr>
              <a:t>c</a:t>
            </a:r>
            <a:r>
              <a:rPr lang="vi" sz="2400" b="0" i="0" u="none" strike="noStrike" cap="none" dirty="0">
                <a:solidFill>
                  <a:srgbClr val="7030A0"/>
                </a:solidFill>
                <a:latin typeface="Bitter SemiBold"/>
                <a:ea typeface="Bitter SemiBold"/>
                <a:cs typeface="Bitter SemiBold"/>
                <a:sym typeface="Bitter SemiBold"/>
              </a:rPr>
              <a:t>ác thành viên trong nhóm cùng nhau </a:t>
            </a:r>
            <a:r>
              <a:rPr lang="en-US" sz="2400" b="0" i="0" u="none" strike="noStrike" cap="none" dirty="0" err="1">
                <a:solidFill>
                  <a:srgbClr val="7030A0"/>
                </a:solidFill>
                <a:latin typeface="Bitter SemiBold"/>
                <a:ea typeface="Bitter SemiBold"/>
                <a:cs typeface="Bitter SemiBold"/>
                <a:sym typeface="Bitter SemiBold"/>
              </a:rPr>
              <a:t>thảo</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luận</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để</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bình</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chọn</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thiết</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kế</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tốt</a:t>
            </a:r>
            <a:r>
              <a:rPr lang="en-US" sz="2400" b="0" i="0" u="none" strike="noStrike" cap="none" dirty="0">
                <a:solidFill>
                  <a:srgbClr val="7030A0"/>
                </a:solidFill>
                <a:latin typeface="Bitter SemiBold"/>
                <a:ea typeface="Bitter SemiBold"/>
                <a:cs typeface="Bitter SemiBold"/>
                <a:sym typeface="Bitter SemiBold"/>
              </a:rPr>
              <a:t> </a:t>
            </a:r>
            <a:r>
              <a:rPr lang="en-US" sz="2400" b="0" i="0" u="none" strike="noStrike" cap="none" dirty="0" err="1">
                <a:solidFill>
                  <a:srgbClr val="7030A0"/>
                </a:solidFill>
                <a:latin typeface="Bitter SemiBold"/>
                <a:ea typeface="Bitter SemiBold"/>
                <a:cs typeface="Bitter SemiBold"/>
                <a:sym typeface="Bitter SemiBold"/>
              </a:rPr>
              <a:t>nhất</a:t>
            </a:r>
            <a:r>
              <a:rPr lang="vi" sz="2400" b="0" i="0" u="none" strike="noStrike" cap="none" dirty="0">
                <a:solidFill>
                  <a:srgbClr val="7030A0"/>
                </a:solidFill>
                <a:latin typeface="Bitter SemiBold"/>
                <a:ea typeface="Bitter SemiBold"/>
                <a:cs typeface="Bitter SemiBold"/>
                <a:sym typeface="Bitter SemiBold"/>
              </a:rPr>
              <a:t>.</a:t>
            </a:r>
            <a:endParaRPr sz="2400" b="0" i="0" u="none" strike="noStrike" cap="none" dirty="0">
              <a:solidFill>
                <a:srgbClr val="7030A0"/>
              </a:solidFill>
              <a:latin typeface="Bitter SemiBold"/>
              <a:ea typeface="Bitter SemiBold"/>
              <a:cs typeface="Bitter SemiBold"/>
              <a:sym typeface="Bitter SemiBold"/>
            </a:endParaRPr>
          </a:p>
        </p:txBody>
      </p:sp>
      <p:pic>
        <p:nvPicPr>
          <p:cNvPr id="199" name="Google Shape;199;p22"/>
          <p:cNvPicPr preferRelativeResize="0"/>
          <p:nvPr/>
        </p:nvPicPr>
        <p:blipFill rotWithShape="1">
          <a:blip r:embed="rId5">
            <a:alphaModFix/>
          </a:blip>
          <a:srcRect l="475" r="475"/>
          <a:stretch/>
        </p:blipFill>
        <p:spPr>
          <a:xfrm>
            <a:off x="8451550" y="4"/>
            <a:ext cx="692450" cy="978747"/>
          </a:xfrm>
          <a:prstGeom prst="rect">
            <a:avLst/>
          </a:prstGeom>
          <a:noFill/>
          <a:ln>
            <a:noFill/>
          </a:ln>
        </p:spPr>
      </p:pic>
      <p:pic>
        <p:nvPicPr>
          <p:cNvPr id="2" name="Google Shape;158;p19">
            <a:extLst>
              <a:ext uri="{FF2B5EF4-FFF2-40B4-BE49-F238E27FC236}">
                <a16:creationId xmlns:a16="http://schemas.microsoft.com/office/drawing/2014/main" id="{43D5D662-44EC-F45D-702A-BD2F7027B992}"/>
              </a:ext>
            </a:extLst>
          </p:cNvPr>
          <p:cNvPicPr preferRelativeResize="0"/>
          <p:nvPr/>
        </p:nvPicPr>
        <p:blipFill rotWithShape="1">
          <a:blip r:embed="rId6">
            <a:alphaModFix/>
          </a:blip>
          <a:srcRect l="7805" r="7805"/>
          <a:stretch/>
        </p:blipFill>
        <p:spPr>
          <a:xfrm>
            <a:off x="4572000" y="1348925"/>
            <a:ext cx="4012200" cy="3759900"/>
          </a:xfrm>
          <a:prstGeom prst="roundRect">
            <a:avLst>
              <a:gd name="adj" fmla="val 16667"/>
            </a:avLst>
          </a:prstGeom>
          <a:noFill/>
          <a:ln>
            <a:noFill/>
          </a:ln>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1000"/>
                                        <p:tgtEl>
                                          <p:spTgt spid="19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 calcmode="lin" valueType="num">
                                      <p:cBhvr additive="base">
                                        <p:cTn id="10" dur="1000"/>
                                        <p:tgtEl>
                                          <p:spTgt spid="198"/>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p:tgtEl>
                                          <p:spTgt spid="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B7BC772-F54A-595E-D522-85EF2EAC5F95}"/>
              </a:ext>
            </a:extLst>
          </p:cNvPr>
          <p:cNvGraphicFramePr>
            <a:graphicFrameLocks noGrp="1"/>
          </p:cNvGraphicFramePr>
          <p:nvPr>
            <p:extLst>
              <p:ext uri="{D42A27DB-BD31-4B8C-83A1-F6EECF244321}">
                <p14:modId xmlns:p14="http://schemas.microsoft.com/office/powerpoint/2010/main" val="19606890"/>
              </p:ext>
            </p:extLst>
          </p:nvPr>
        </p:nvGraphicFramePr>
        <p:xfrm>
          <a:off x="271221" y="539748"/>
          <a:ext cx="8583480" cy="4131757"/>
        </p:xfrm>
        <a:graphic>
          <a:graphicData uri="http://schemas.openxmlformats.org/drawingml/2006/table">
            <a:tbl>
              <a:tblPr firstRow="1" bandRow="1">
                <a:tableStyleId>{5C22544A-7EE6-4342-B048-85BDC9FD1C3A}</a:tableStyleId>
              </a:tblPr>
              <a:tblGrid>
                <a:gridCol w="812922">
                  <a:extLst>
                    <a:ext uri="{9D8B030D-6E8A-4147-A177-3AD203B41FA5}">
                      <a16:colId xmlns:a16="http://schemas.microsoft.com/office/drawing/2014/main" val="4136922754"/>
                    </a:ext>
                  </a:extLst>
                </a:gridCol>
                <a:gridCol w="1585992">
                  <a:extLst>
                    <a:ext uri="{9D8B030D-6E8A-4147-A177-3AD203B41FA5}">
                      <a16:colId xmlns:a16="http://schemas.microsoft.com/office/drawing/2014/main" val="610768304"/>
                    </a:ext>
                  </a:extLst>
                </a:gridCol>
                <a:gridCol w="1649750">
                  <a:extLst>
                    <a:ext uri="{9D8B030D-6E8A-4147-A177-3AD203B41FA5}">
                      <a16:colId xmlns:a16="http://schemas.microsoft.com/office/drawing/2014/main" val="2239032270"/>
                    </a:ext>
                  </a:extLst>
                </a:gridCol>
                <a:gridCol w="1203441">
                  <a:extLst>
                    <a:ext uri="{9D8B030D-6E8A-4147-A177-3AD203B41FA5}">
                      <a16:colId xmlns:a16="http://schemas.microsoft.com/office/drawing/2014/main" val="3962659363"/>
                    </a:ext>
                  </a:extLst>
                </a:gridCol>
                <a:gridCol w="3331375">
                  <a:extLst>
                    <a:ext uri="{9D8B030D-6E8A-4147-A177-3AD203B41FA5}">
                      <a16:colId xmlns:a16="http://schemas.microsoft.com/office/drawing/2014/main" val="516793983"/>
                    </a:ext>
                  </a:extLst>
                </a:gridCol>
              </a:tblGrid>
              <a:tr h="777608">
                <a:tc gridSpan="5">
                  <a:txBody>
                    <a:bodyPr/>
                    <a:lstStyle/>
                    <a:p>
                      <a:pPr algn="ctr"/>
                      <a:r>
                        <a:rPr lang="en-US" sz="3200" dirty="0">
                          <a:solidFill>
                            <a:srgbClr val="7030A0"/>
                          </a:solidFill>
                        </a:rPr>
                        <a:t>THIẾT KẾ TÊN LỬA GIẤY</a:t>
                      </a: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335953438"/>
                  </a:ext>
                </a:extLst>
              </a:tr>
              <a:tr h="1205965">
                <a:tc>
                  <a:txBody>
                    <a:bodyPr/>
                    <a:lstStyle/>
                    <a:p>
                      <a:r>
                        <a:rPr lang="en-US" sz="1600" b="1" dirty="0">
                          <a:solidFill>
                            <a:srgbClr val="7030A0"/>
                          </a:solidFill>
                        </a:rPr>
                        <a:t>SỐ TT</a:t>
                      </a:r>
                    </a:p>
                  </a:txBody>
                  <a:tcPr>
                    <a:solidFill>
                      <a:schemeClr val="accent1">
                        <a:lumMod val="40000"/>
                        <a:lumOff val="60000"/>
                      </a:schemeClr>
                    </a:solidFill>
                  </a:tcPr>
                </a:tc>
                <a:tc>
                  <a:txBody>
                    <a:bodyPr/>
                    <a:lstStyle/>
                    <a:p>
                      <a:r>
                        <a:rPr lang="en-US" sz="1600" b="1" dirty="0">
                          <a:solidFill>
                            <a:srgbClr val="7030A0"/>
                          </a:solidFill>
                        </a:rPr>
                        <a:t>CÁC BỘ PHẬN CỦA </a:t>
                      </a:r>
                    </a:p>
                    <a:p>
                      <a:r>
                        <a:rPr lang="en-US" sz="1600" b="1" dirty="0">
                          <a:solidFill>
                            <a:srgbClr val="7030A0"/>
                          </a:solidFill>
                        </a:rPr>
                        <a:t>TÊN LỬA</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7030A0"/>
                          </a:solidFill>
                        </a:rPr>
                        <a:t> MÀU SẮC</a:t>
                      </a:r>
                    </a:p>
                    <a:p>
                      <a:r>
                        <a:rPr lang="en-US" sz="1600" b="1" dirty="0">
                          <a:solidFill>
                            <a:srgbClr val="7030A0"/>
                          </a:solidFill>
                        </a:rPr>
                        <a:t>KÍCH THƯỚC,</a:t>
                      </a:r>
                    </a:p>
                    <a:p>
                      <a:r>
                        <a:rPr lang="en-US" sz="1600" b="1" dirty="0">
                          <a:solidFill>
                            <a:srgbClr val="7030A0"/>
                          </a:solidFill>
                        </a:rPr>
                        <a:t>        (CM)</a:t>
                      </a:r>
                    </a:p>
                    <a:p>
                      <a:endParaRPr lang="en-US" sz="1600" b="1" dirty="0">
                        <a:solidFill>
                          <a:srgbClr val="7030A0"/>
                        </a:solidFill>
                      </a:endParaRPr>
                    </a:p>
                  </a:txBody>
                  <a:tcPr>
                    <a:solidFill>
                      <a:schemeClr val="accent3">
                        <a:lumMod val="20000"/>
                        <a:lumOff val="80000"/>
                      </a:schemeClr>
                    </a:solidFill>
                  </a:tcPr>
                </a:tc>
                <a:tc>
                  <a:txBody>
                    <a:bodyPr/>
                    <a:lstStyle/>
                    <a:p>
                      <a:pPr algn="ctr"/>
                      <a:r>
                        <a:rPr lang="en-US" sz="1600" b="1" dirty="0">
                          <a:solidFill>
                            <a:srgbClr val="7030A0"/>
                          </a:solidFill>
                        </a:rPr>
                        <a:t>  CHẤT     LIỆU</a:t>
                      </a:r>
                    </a:p>
                  </a:txBody>
                  <a:tcPr>
                    <a:solidFill>
                      <a:schemeClr val="accent3">
                        <a:lumMod val="20000"/>
                        <a:lumOff val="80000"/>
                      </a:schemeClr>
                    </a:solidFill>
                  </a:tcPr>
                </a:tc>
                <a:tc>
                  <a:txBody>
                    <a:bodyPr/>
                    <a:lstStyle/>
                    <a:p>
                      <a:r>
                        <a:rPr lang="en-US" sz="1600" b="1" dirty="0">
                          <a:solidFill>
                            <a:srgbClr val="7030A0"/>
                          </a:solidFill>
                        </a:rPr>
                        <a:t>   HÌNH DÁNG CỦA TÊN LỬA</a:t>
                      </a:r>
                    </a:p>
                  </a:txBody>
                  <a:tcPr>
                    <a:solidFill>
                      <a:schemeClr val="accent3">
                        <a:lumMod val="20000"/>
                        <a:lumOff val="80000"/>
                      </a:schemeClr>
                    </a:solidFill>
                  </a:tcPr>
                </a:tc>
                <a:extLst>
                  <a:ext uri="{0D108BD9-81ED-4DB2-BD59-A6C34878D82A}">
                    <a16:rowId xmlns:a16="http://schemas.microsoft.com/office/drawing/2014/main" val="2181875589"/>
                  </a:ext>
                </a:extLst>
              </a:tr>
              <a:tr h="1074092">
                <a:tc>
                  <a:txBody>
                    <a:bodyPr/>
                    <a:lstStyle/>
                    <a:p>
                      <a:endParaRPr lang="en-US" dirty="0"/>
                    </a:p>
                  </a:txBody>
                  <a:tcPr>
                    <a:solidFill>
                      <a:schemeClr val="accent1">
                        <a:lumMod val="40000"/>
                        <a:lumOff val="6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2228236062"/>
                  </a:ext>
                </a:extLst>
              </a:tr>
              <a:tr h="1074092">
                <a:tc>
                  <a:txBody>
                    <a:bodyPr/>
                    <a:lstStyle/>
                    <a:p>
                      <a:endParaRPr lang="en-US" dirty="0"/>
                    </a:p>
                  </a:txBody>
                  <a:tcPr>
                    <a:solidFill>
                      <a:schemeClr val="accent1">
                        <a:lumMod val="40000"/>
                        <a:lumOff val="6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2096945257"/>
                  </a:ext>
                </a:extLst>
              </a:tr>
            </a:tbl>
          </a:graphicData>
        </a:graphic>
      </p:graphicFrame>
      <p:cxnSp>
        <p:nvCxnSpPr>
          <p:cNvPr id="4" name="Straight Connector 3">
            <a:extLst>
              <a:ext uri="{FF2B5EF4-FFF2-40B4-BE49-F238E27FC236}">
                <a16:creationId xmlns:a16="http://schemas.microsoft.com/office/drawing/2014/main" id="{AC231223-2B18-BD6F-BACA-FC817877E86F}"/>
              </a:ext>
            </a:extLst>
          </p:cNvPr>
          <p:cNvCxnSpPr>
            <a:cxnSpLocks/>
          </p:cNvCxnSpPr>
          <p:nvPr/>
        </p:nvCxnSpPr>
        <p:spPr>
          <a:xfrm>
            <a:off x="1069383" y="1270861"/>
            <a:ext cx="0" cy="3441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C351203F-4B64-5D01-F72E-E42E1CED2CF5}"/>
              </a:ext>
            </a:extLst>
          </p:cNvPr>
          <p:cNvCxnSpPr>
            <a:cxnSpLocks/>
          </p:cNvCxnSpPr>
          <p:nvPr/>
        </p:nvCxnSpPr>
        <p:spPr>
          <a:xfrm>
            <a:off x="5545810" y="1270861"/>
            <a:ext cx="0" cy="3441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39594D30-97D1-34A7-8460-9EEAA894389C}"/>
              </a:ext>
            </a:extLst>
          </p:cNvPr>
          <p:cNvCxnSpPr>
            <a:cxnSpLocks/>
          </p:cNvCxnSpPr>
          <p:nvPr/>
        </p:nvCxnSpPr>
        <p:spPr>
          <a:xfrm>
            <a:off x="4305300" y="1270861"/>
            <a:ext cx="0" cy="3441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5D0E14D7-4766-15B4-F9C7-5A24A000B468}"/>
              </a:ext>
            </a:extLst>
          </p:cNvPr>
          <p:cNvCxnSpPr>
            <a:cxnSpLocks/>
          </p:cNvCxnSpPr>
          <p:nvPr/>
        </p:nvCxnSpPr>
        <p:spPr>
          <a:xfrm>
            <a:off x="2688956" y="1331886"/>
            <a:ext cx="0" cy="338015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E84BBB90-43AD-9F7D-FE31-2C698806A004}"/>
              </a:ext>
            </a:extLst>
          </p:cNvPr>
          <p:cNvCxnSpPr>
            <a:cxnSpLocks/>
          </p:cNvCxnSpPr>
          <p:nvPr/>
        </p:nvCxnSpPr>
        <p:spPr>
          <a:xfrm>
            <a:off x="276386" y="539748"/>
            <a:ext cx="0" cy="4172297"/>
          </a:xfrm>
          <a:prstGeom prst="line">
            <a:avLst/>
          </a:prstGeom>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9D48EC93-7FA7-59E7-5D6E-120334506DDC}"/>
              </a:ext>
            </a:extLst>
          </p:cNvPr>
          <p:cNvPicPr>
            <a:picLocks noChangeAspect="1"/>
          </p:cNvPicPr>
          <p:nvPr/>
        </p:nvPicPr>
        <p:blipFill>
          <a:blip r:embed="rId3"/>
          <a:stretch>
            <a:fillRect/>
          </a:stretch>
        </p:blipFill>
        <p:spPr>
          <a:xfrm rot="5400000">
            <a:off x="4433503" y="-3888032"/>
            <a:ext cx="146856" cy="8874372"/>
          </a:xfrm>
          <a:prstGeom prst="rect">
            <a:avLst/>
          </a:prstGeom>
        </p:spPr>
      </p:pic>
      <p:pic>
        <p:nvPicPr>
          <p:cNvPr id="13" name="Picture 12">
            <a:extLst>
              <a:ext uri="{FF2B5EF4-FFF2-40B4-BE49-F238E27FC236}">
                <a16:creationId xmlns:a16="http://schemas.microsoft.com/office/drawing/2014/main" id="{34323EE7-FB3A-ECB4-E7E6-8E4D58633734}"/>
              </a:ext>
            </a:extLst>
          </p:cNvPr>
          <p:cNvPicPr>
            <a:picLocks noChangeAspect="1"/>
          </p:cNvPicPr>
          <p:nvPr/>
        </p:nvPicPr>
        <p:blipFill>
          <a:blip r:embed="rId4"/>
          <a:stretch>
            <a:fillRect/>
          </a:stretch>
        </p:blipFill>
        <p:spPr>
          <a:xfrm>
            <a:off x="133727" y="1226717"/>
            <a:ext cx="8876545" cy="146317"/>
          </a:xfrm>
          <a:prstGeom prst="rect">
            <a:avLst/>
          </a:prstGeom>
        </p:spPr>
      </p:pic>
      <p:pic>
        <p:nvPicPr>
          <p:cNvPr id="14" name="Picture 13">
            <a:extLst>
              <a:ext uri="{FF2B5EF4-FFF2-40B4-BE49-F238E27FC236}">
                <a16:creationId xmlns:a16="http://schemas.microsoft.com/office/drawing/2014/main" id="{7B728CCB-6A13-5608-E9BB-2326D0359C06}"/>
              </a:ext>
            </a:extLst>
          </p:cNvPr>
          <p:cNvPicPr>
            <a:picLocks noChangeAspect="1"/>
          </p:cNvPicPr>
          <p:nvPr/>
        </p:nvPicPr>
        <p:blipFill>
          <a:blip r:embed="rId4"/>
          <a:stretch>
            <a:fillRect/>
          </a:stretch>
        </p:blipFill>
        <p:spPr>
          <a:xfrm>
            <a:off x="124688" y="4638887"/>
            <a:ext cx="8876545" cy="146317"/>
          </a:xfrm>
          <a:prstGeom prst="rect">
            <a:avLst/>
          </a:prstGeom>
        </p:spPr>
      </p:pic>
      <p:pic>
        <p:nvPicPr>
          <p:cNvPr id="31" name="Picture 30">
            <a:extLst>
              <a:ext uri="{FF2B5EF4-FFF2-40B4-BE49-F238E27FC236}">
                <a16:creationId xmlns:a16="http://schemas.microsoft.com/office/drawing/2014/main" id="{A2C0D925-CE74-F89A-AA8E-BDCBC4E01398}"/>
              </a:ext>
            </a:extLst>
          </p:cNvPr>
          <p:cNvPicPr>
            <a:picLocks noChangeAspect="1"/>
          </p:cNvPicPr>
          <p:nvPr/>
        </p:nvPicPr>
        <p:blipFill>
          <a:blip r:embed="rId5"/>
          <a:stretch>
            <a:fillRect/>
          </a:stretch>
        </p:blipFill>
        <p:spPr>
          <a:xfrm>
            <a:off x="8734802" y="489063"/>
            <a:ext cx="109738" cy="4273666"/>
          </a:xfrm>
          <a:prstGeom prst="rect">
            <a:avLst/>
          </a:prstGeom>
        </p:spPr>
      </p:pic>
      <p:cxnSp>
        <p:nvCxnSpPr>
          <p:cNvPr id="35" name="Straight Connector 34">
            <a:extLst>
              <a:ext uri="{FF2B5EF4-FFF2-40B4-BE49-F238E27FC236}">
                <a16:creationId xmlns:a16="http://schemas.microsoft.com/office/drawing/2014/main" id="{27AC6306-F541-0E65-1B3F-9D191EC18064}"/>
              </a:ext>
            </a:extLst>
          </p:cNvPr>
          <p:cNvCxnSpPr/>
          <p:nvPr/>
        </p:nvCxnSpPr>
        <p:spPr>
          <a:xfrm>
            <a:off x="271221" y="2184292"/>
            <a:ext cx="4034079"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789DFBC-41A3-FC39-D675-CD1611EF0782}"/>
              </a:ext>
            </a:extLst>
          </p:cNvPr>
          <p:cNvCxnSpPr/>
          <p:nvPr/>
        </p:nvCxnSpPr>
        <p:spPr>
          <a:xfrm>
            <a:off x="271221" y="3080611"/>
            <a:ext cx="4034079"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B69DE08-A387-F906-9FEA-1B497E600CE6}"/>
              </a:ext>
            </a:extLst>
          </p:cNvPr>
          <p:cNvCxnSpPr/>
          <p:nvPr/>
        </p:nvCxnSpPr>
        <p:spPr>
          <a:xfrm>
            <a:off x="271221" y="4031173"/>
            <a:ext cx="4034079" cy="0"/>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10590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8927F-3BB9-CF88-BA67-43C30635790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F4835B-04AC-A875-BB9D-EAFB27217848}"/>
              </a:ext>
            </a:extLst>
          </p:cNvPr>
          <p:cNvGraphicFramePr>
            <a:graphicFrameLocks noGrp="1"/>
          </p:cNvGraphicFramePr>
          <p:nvPr>
            <p:extLst>
              <p:ext uri="{D42A27DB-BD31-4B8C-83A1-F6EECF244321}">
                <p14:modId xmlns:p14="http://schemas.microsoft.com/office/powerpoint/2010/main" val="3652253822"/>
              </p:ext>
            </p:extLst>
          </p:nvPr>
        </p:nvGraphicFramePr>
        <p:xfrm>
          <a:off x="271221" y="539748"/>
          <a:ext cx="8583480" cy="4131757"/>
        </p:xfrm>
        <a:graphic>
          <a:graphicData uri="http://schemas.openxmlformats.org/drawingml/2006/table">
            <a:tbl>
              <a:tblPr firstRow="1" bandRow="1">
                <a:tableStyleId>{5C22544A-7EE6-4342-B048-85BDC9FD1C3A}</a:tableStyleId>
              </a:tblPr>
              <a:tblGrid>
                <a:gridCol w="812922">
                  <a:extLst>
                    <a:ext uri="{9D8B030D-6E8A-4147-A177-3AD203B41FA5}">
                      <a16:colId xmlns:a16="http://schemas.microsoft.com/office/drawing/2014/main" val="4136922754"/>
                    </a:ext>
                  </a:extLst>
                </a:gridCol>
                <a:gridCol w="1310345">
                  <a:extLst>
                    <a:ext uri="{9D8B030D-6E8A-4147-A177-3AD203B41FA5}">
                      <a16:colId xmlns:a16="http://schemas.microsoft.com/office/drawing/2014/main" val="610768304"/>
                    </a:ext>
                  </a:extLst>
                </a:gridCol>
                <a:gridCol w="1925397">
                  <a:extLst>
                    <a:ext uri="{9D8B030D-6E8A-4147-A177-3AD203B41FA5}">
                      <a16:colId xmlns:a16="http://schemas.microsoft.com/office/drawing/2014/main" val="2239032270"/>
                    </a:ext>
                  </a:extLst>
                </a:gridCol>
                <a:gridCol w="1203441">
                  <a:extLst>
                    <a:ext uri="{9D8B030D-6E8A-4147-A177-3AD203B41FA5}">
                      <a16:colId xmlns:a16="http://schemas.microsoft.com/office/drawing/2014/main" val="3962659363"/>
                    </a:ext>
                  </a:extLst>
                </a:gridCol>
                <a:gridCol w="3331375">
                  <a:extLst>
                    <a:ext uri="{9D8B030D-6E8A-4147-A177-3AD203B41FA5}">
                      <a16:colId xmlns:a16="http://schemas.microsoft.com/office/drawing/2014/main" val="516793983"/>
                    </a:ext>
                  </a:extLst>
                </a:gridCol>
              </a:tblGrid>
              <a:tr h="777608">
                <a:tc gridSpan="5">
                  <a:txBody>
                    <a:bodyPr/>
                    <a:lstStyle/>
                    <a:p>
                      <a:pPr algn="ctr"/>
                      <a:r>
                        <a:rPr lang="en-US" sz="3200" dirty="0">
                          <a:solidFill>
                            <a:srgbClr val="7030A0"/>
                          </a:solidFill>
                        </a:rPr>
                        <a:t>THIẾT KẾ TÊN LỬA GIẤY</a:t>
                      </a: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335953438"/>
                  </a:ext>
                </a:extLst>
              </a:tr>
              <a:tr h="1205965">
                <a:tc>
                  <a:txBody>
                    <a:bodyPr/>
                    <a:lstStyle/>
                    <a:p>
                      <a:r>
                        <a:rPr lang="en-US" sz="1600" b="1" dirty="0">
                          <a:solidFill>
                            <a:srgbClr val="7030A0"/>
                          </a:solidFill>
                        </a:rPr>
                        <a:t>SỐ TT</a:t>
                      </a:r>
                    </a:p>
                  </a:txBody>
                  <a:tcPr>
                    <a:solidFill>
                      <a:schemeClr val="accent1">
                        <a:lumMod val="40000"/>
                        <a:lumOff val="60000"/>
                      </a:schemeClr>
                    </a:solidFill>
                  </a:tcPr>
                </a:tc>
                <a:tc>
                  <a:txBody>
                    <a:bodyPr/>
                    <a:lstStyle/>
                    <a:p>
                      <a:r>
                        <a:rPr lang="en-US" sz="1600" b="1" dirty="0">
                          <a:solidFill>
                            <a:srgbClr val="7030A0"/>
                          </a:solidFill>
                        </a:rPr>
                        <a:t>CÁC BỘ PHẬN CỦA </a:t>
                      </a:r>
                    </a:p>
                    <a:p>
                      <a:r>
                        <a:rPr lang="en-US" sz="1600" b="1" dirty="0">
                          <a:solidFill>
                            <a:srgbClr val="7030A0"/>
                          </a:solidFill>
                        </a:rPr>
                        <a:t>TÊN LỬA</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7030A0"/>
                          </a:solidFill>
                        </a:rPr>
                        <a:t> HÌNH DÁNG, MÀU SẮC, KÍCH</a:t>
                      </a:r>
                    </a:p>
                    <a:p>
                      <a:r>
                        <a:rPr lang="en-US" sz="1600" b="1" dirty="0">
                          <a:solidFill>
                            <a:srgbClr val="7030A0"/>
                          </a:solidFill>
                        </a:rPr>
                        <a:t>THƯỚC (CM)</a:t>
                      </a:r>
                    </a:p>
                    <a:p>
                      <a:endParaRPr lang="en-US" sz="1600" b="1" dirty="0">
                        <a:solidFill>
                          <a:srgbClr val="7030A0"/>
                        </a:solidFill>
                      </a:endParaRPr>
                    </a:p>
                  </a:txBody>
                  <a:tcPr>
                    <a:solidFill>
                      <a:schemeClr val="accent3">
                        <a:lumMod val="20000"/>
                        <a:lumOff val="80000"/>
                      </a:schemeClr>
                    </a:solidFill>
                  </a:tcPr>
                </a:tc>
                <a:tc>
                  <a:txBody>
                    <a:bodyPr/>
                    <a:lstStyle/>
                    <a:p>
                      <a:pPr algn="ctr"/>
                      <a:r>
                        <a:rPr lang="en-US" sz="1600" b="1" dirty="0">
                          <a:solidFill>
                            <a:srgbClr val="7030A0"/>
                          </a:solidFill>
                        </a:rPr>
                        <a:t>  CHẤT     LIỆU</a:t>
                      </a:r>
                    </a:p>
                  </a:txBody>
                  <a:tcPr>
                    <a:solidFill>
                      <a:schemeClr val="accent3">
                        <a:lumMod val="20000"/>
                        <a:lumOff val="80000"/>
                      </a:schemeClr>
                    </a:solidFill>
                  </a:tcPr>
                </a:tc>
                <a:tc>
                  <a:txBody>
                    <a:bodyPr/>
                    <a:lstStyle/>
                    <a:p>
                      <a:r>
                        <a:rPr lang="en-US" sz="1600" b="1" dirty="0">
                          <a:solidFill>
                            <a:srgbClr val="7030A0"/>
                          </a:solidFill>
                        </a:rPr>
                        <a:t>   HÌNH DÁNG CỦA TÊN LỬA</a:t>
                      </a:r>
                    </a:p>
                  </a:txBody>
                  <a:tcPr>
                    <a:solidFill>
                      <a:schemeClr val="accent3">
                        <a:lumMod val="20000"/>
                        <a:lumOff val="80000"/>
                      </a:schemeClr>
                    </a:solidFill>
                  </a:tcPr>
                </a:tc>
                <a:extLst>
                  <a:ext uri="{0D108BD9-81ED-4DB2-BD59-A6C34878D82A}">
                    <a16:rowId xmlns:a16="http://schemas.microsoft.com/office/drawing/2014/main" val="2181875589"/>
                  </a:ext>
                </a:extLst>
              </a:tr>
              <a:tr h="1074092">
                <a:tc>
                  <a:txBody>
                    <a:bodyPr/>
                    <a:lstStyle/>
                    <a:p>
                      <a:endParaRPr lang="en-US" dirty="0"/>
                    </a:p>
                  </a:txBody>
                  <a:tcPr>
                    <a:solidFill>
                      <a:schemeClr val="accent1">
                        <a:lumMod val="40000"/>
                        <a:lumOff val="6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2228236062"/>
                  </a:ext>
                </a:extLst>
              </a:tr>
              <a:tr h="1074092">
                <a:tc>
                  <a:txBody>
                    <a:bodyPr/>
                    <a:lstStyle/>
                    <a:p>
                      <a:endParaRPr lang="en-US" dirty="0"/>
                    </a:p>
                  </a:txBody>
                  <a:tcPr>
                    <a:solidFill>
                      <a:schemeClr val="accent1">
                        <a:lumMod val="40000"/>
                        <a:lumOff val="6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2096945257"/>
                  </a:ext>
                </a:extLst>
              </a:tr>
            </a:tbl>
          </a:graphicData>
        </a:graphic>
      </p:graphicFrame>
      <p:cxnSp>
        <p:nvCxnSpPr>
          <p:cNvPr id="4" name="Straight Connector 3">
            <a:extLst>
              <a:ext uri="{FF2B5EF4-FFF2-40B4-BE49-F238E27FC236}">
                <a16:creationId xmlns:a16="http://schemas.microsoft.com/office/drawing/2014/main" id="{601384CE-49AF-274C-2396-0ACA1FC8D921}"/>
              </a:ext>
            </a:extLst>
          </p:cNvPr>
          <p:cNvCxnSpPr>
            <a:cxnSpLocks/>
          </p:cNvCxnSpPr>
          <p:nvPr/>
        </p:nvCxnSpPr>
        <p:spPr>
          <a:xfrm>
            <a:off x="1069383" y="1270861"/>
            <a:ext cx="0" cy="3441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126BD945-8902-D17D-25F5-E1F323A14CD9}"/>
              </a:ext>
            </a:extLst>
          </p:cNvPr>
          <p:cNvCxnSpPr>
            <a:cxnSpLocks/>
          </p:cNvCxnSpPr>
          <p:nvPr/>
        </p:nvCxnSpPr>
        <p:spPr>
          <a:xfrm>
            <a:off x="5545810" y="1270861"/>
            <a:ext cx="0" cy="3441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71620EF7-C9A3-6920-D8C4-E50F16886724}"/>
              </a:ext>
            </a:extLst>
          </p:cNvPr>
          <p:cNvCxnSpPr>
            <a:cxnSpLocks/>
          </p:cNvCxnSpPr>
          <p:nvPr/>
        </p:nvCxnSpPr>
        <p:spPr>
          <a:xfrm>
            <a:off x="4421537" y="1270861"/>
            <a:ext cx="0" cy="3441184"/>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67E99E32-13F5-92AA-F5A1-BF3831092645}"/>
              </a:ext>
            </a:extLst>
          </p:cNvPr>
          <p:cNvCxnSpPr>
            <a:cxnSpLocks/>
          </p:cNvCxnSpPr>
          <p:nvPr/>
        </p:nvCxnSpPr>
        <p:spPr>
          <a:xfrm>
            <a:off x="2309893" y="1258728"/>
            <a:ext cx="0" cy="338015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77B75128-13ED-65DD-A324-C453A614432B}"/>
              </a:ext>
            </a:extLst>
          </p:cNvPr>
          <p:cNvCxnSpPr>
            <a:cxnSpLocks/>
          </p:cNvCxnSpPr>
          <p:nvPr/>
        </p:nvCxnSpPr>
        <p:spPr>
          <a:xfrm>
            <a:off x="276386" y="539748"/>
            <a:ext cx="0" cy="4172297"/>
          </a:xfrm>
          <a:prstGeom prst="line">
            <a:avLst/>
          </a:prstGeom>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C4822BBA-CA08-AD34-8C64-DFA2ACCBCF74}"/>
              </a:ext>
            </a:extLst>
          </p:cNvPr>
          <p:cNvPicPr>
            <a:picLocks noChangeAspect="1"/>
          </p:cNvPicPr>
          <p:nvPr/>
        </p:nvPicPr>
        <p:blipFill>
          <a:blip r:embed="rId3"/>
          <a:stretch>
            <a:fillRect/>
          </a:stretch>
        </p:blipFill>
        <p:spPr>
          <a:xfrm rot="5400000">
            <a:off x="4433503" y="-3888032"/>
            <a:ext cx="146856" cy="8874372"/>
          </a:xfrm>
          <a:prstGeom prst="rect">
            <a:avLst/>
          </a:prstGeom>
        </p:spPr>
      </p:pic>
      <p:pic>
        <p:nvPicPr>
          <p:cNvPr id="13" name="Picture 12">
            <a:extLst>
              <a:ext uri="{FF2B5EF4-FFF2-40B4-BE49-F238E27FC236}">
                <a16:creationId xmlns:a16="http://schemas.microsoft.com/office/drawing/2014/main" id="{92A910B2-27B1-8872-3103-1A0A76AB7162}"/>
              </a:ext>
            </a:extLst>
          </p:cNvPr>
          <p:cNvPicPr>
            <a:picLocks noChangeAspect="1"/>
          </p:cNvPicPr>
          <p:nvPr/>
        </p:nvPicPr>
        <p:blipFill>
          <a:blip r:embed="rId4"/>
          <a:stretch>
            <a:fillRect/>
          </a:stretch>
        </p:blipFill>
        <p:spPr>
          <a:xfrm>
            <a:off x="133727" y="1226717"/>
            <a:ext cx="8876545" cy="146317"/>
          </a:xfrm>
          <a:prstGeom prst="rect">
            <a:avLst/>
          </a:prstGeom>
        </p:spPr>
      </p:pic>
      <p:pic>
        <p:nvPicPr>
          <p:cNvPr id="14" name="Picture 13">
            <a:extLst>
              <a:ext uri="{FF2B5EF4-FFF2-40B4-BE49-F238E27FC236}">
                <a16:creationId xmlns:a16="http://schemas.microsoft.com/office/drawing/2014/main" id="{A7A329CB-652D-44E1-6F95-A442BFF6473A}"/>
              </a:ext>
            </a:extLst>
          </p:cNvPr>
          <p:cNvPicPr>
            <a:picLocks noChangeAspect="1"/>
          </p:cNvPicPr>
          <p:nvPr/>
        </p:nvPicPr>
        <p:blipFill>
          <a:blip r:embed="rId4"/>
          <a:stretch>
            <a:fillRect/>
          </a:stretch>
        </p:blipFill>
        <p:spPr>
          <a:xfrm>
            <a:off x="124688" y="4638887"/>
            <a:ext cx="8876545" cy="146317"/>
          </a:xfrm>
          <a:prstGeom prst="rect">
            <a:avLst/>
          </a:prstGeom>
        </p:spPr>
      </p:pic>
      <p:pic>
        <p:nvPicPr>
          <p:cNvPr id="31" name="Picture 30">
            <a:extLst>
              <a:ext uri="{FF2B5EF4-FFF2-40B4-BE49-F238E27FC236}">
                <a16:creationId xmlns:a16="http://schemas.microsoft.com/office/drawing/2014/main" id="{1984FC82-F8A7-6201-7304-AAFA91B0ACE0}"/>
              </a:ext>
            </a:extLst>
          </p:cNvPr>
          <p:cNvPicPr>
            <a:picLocks noChangeAspect="1"/>
          </p:cNvPicPr>
          <p:nvPr/>
        </p:nvPicPr>
        <p:blipFill>
          <a:blip r:embed="rId5"/>
          <a:stretch>
            <a:fillRect/>
          </a:stretch>
        </p:blipFill>
        <p:spPr>
          <a:xfrm>
            <a:off x="8734802" y="489063"/>
            <a:ext cx="109738" cy="4273666"/>
          </a:xfrm>
          <a:prstGeom prst="rect">
            <a:avLst/>
          </a:prstGeom>
        </p:spPr>
      </p:pic>
      <p:cxnSp>
        <p:nvCxnSpPr>
          <p:cNvPr id="35" name="Straight Connector 34">
            <a:extLst>
              <a:ext uri="{FF2B5EF4-FFF2-40B4-BE49-F238E27FC236}">
                <a16:creationId xmlns:a16="http://schemas.microsoft.com/office/drawing/2014/main" id="{FBF47FFC-1BDB-DD67-DCB2-31F1AEECE441}"/>
              </a:ext>
            </a:extLst>
          </p:cNvPr>
          <p:cNvCxnSpPr/>
          <p:nvPr/>
        </p:nvCxnSpPr>
        <p:spPr>
          <a:xfrm>
            <a:off x="271221" y="2205591"/>
            <a:ext cx="4034079"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ADD70C5-986E-9327-34E1-B69697753EC8}"/>
              </a:ext>
            </a:extLst>
          </p:cNvPr>
          <p:cNvCxnSpPr/>
          <p:nvPr/>
        </p:nvCxnSpPr>
        <p:spPr>
          <a:xfrm>
            <a:off x="271221" y="3080611"/>
            <a:ext cx="4034079"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8932233-76FA-09AC-32B3-B3D922F3583A}"/>
              </a:ext>
            </a:extLst>
          </p:cNvPr>
          <p:cNvCxnSpPr/>
          <p:nvPr/>
        </p:nvCxnSpPr>
        <p:spPr>
          <a:xfrm>
            <a:off x="271221" y="4031173"/>
            <a:ext cx="4034079"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D760750-957E-490F-761B-E388A945B34F}"/>
              </a:ext>
            </a:extLst>
          </p:cNvPr>
          <p:cNvSpPr txBox="1"/>
          <p:nvPr/>
        </p:nvSpPr>
        <p:spPr>
          <a:xfrm>
            <a:off x="457200" y="2293749"/>
            <a:ext cx="297694" cy="400110"/>
          </a:xfrm>
          <a:prstGeom prst="rect">
            <a:avLst/>
          </a:prstGeom>
          <a:noFill/>
        </p:spPr>
        <p:txBody>
          <a:bodyPr wrap="square" rtlCol="0">
            <a:spAutoFit/>
          </a:bodyPr>
          <a:lstStyle/>
          <a:p>
            <a:r>
              <a:rPr lang="en-US" sz="2000" dirty="0">
                <a:solidFill>
                  <a:srgbClr val="7030A0"/>
                </a:solidFill>
              </a:rPr>
              <a:t>1</a:t>
            </a:r>
          </a:p>
        </p:txBody>
      </p:sp>
      <p:sp>
        <p:nvSpPr>
          <p:cNvPr id="11" name="TextBox 10">
            <a:extLst>
              <a:ext uri="{FF2B5EF4-FFF2-40B4-BE49-F238E27FC236}">
                <a16:creationId xmlns:a16="http://schemas.microsoft.com/office/drawing/2014/main" id="{138C5EB0-AB82-F118-F345-996998667348}"/>
              </a:ext>
            </a:extLst>
          </p:cNvPr>
          <p:cNvSpPr txBox="1"/>
          <p:nvPr/>
        </p:nvSpPr>
        <p:spPr>
          <a:xfrm>
            <a:off x="534692" y="3176491"/>
            <a:ext cx="333213" cy="400110"/>
          </a:xfrm>
          <a:prstGeom prst="rect">
            <a:avLst/>
          </a:prstGeom>
          <a:noFill/>
        </p:spPr>
        <p:txBody>
          <a:bodyPr wrap="square" rtlCol="0">
            <a:spAutoFit/>
          </a:bodyPr>
          <a:lstStyle/>
          <a:p>
            <a:r>
              <a:rPr lang="en-US" sz="2000" dirty="0">
                <a:solidFill>
                  <a:srgbClr val="7030A0"/>
                </a:solidFill>
              </a:rPr>
              <a:t>2</a:t>
            </a:r>
          </a:p>
        </p:txBody>
      </p:sp>
      <p:sp>
        <p:nvSpPr>
          <p:cNvPr id="15" name="TextBox 14">
            <a:extLst>
              <a:ext uri="{FF2B5EF4-FFF2-40B4-BE49-F238E27FC236}">
                <a16:creationId xmlns:a16="http://schemas.microsoft.com/office/drawing/2014/main" id="{ACEAF60F-757F-043E-5B64-19CDFA38CBAF}"/>
              </a:ext>
            </a:extLst>
          </p:cNvPr>
          <p:cNvSpPr txBox="1"/>
          <p:nvPr/>
        </p:nvSpPr>
        <p:spPr>
          <a:xfrm>
            <a:off x="534692" y="4119062"/>
            <a:ext cx="333212" cy="400110"/>
          </a:xfrm>
          <a:prstGeom prst="rect">
            <a:avLst/>
          </a:prstGeom>
          <a:noFill/>
        </p:spPr>
        <p:txBody>
          <a:bodyPr wrap="square" rtlCol="0">
            <a:spAutoFit/>
          </a:bodyPr>
          <a:lstStyle/>
          <a:p>
            <a:r>
              <a:rPr lang="en-US" sz="2000" dirty="0">
                <a:solidFill>
                  <a:srgbClr val="7030A0"/>
                </a:solidFill>
              </a:rPr>
              <a:t>3</a:t>
            </a:r>
          </a:p>
        </p:txBody>
      </p:sp>
      <p:sp>
        <p:nvSpPr>
          <p:cNvPr id="16" name="TextBox 15">
            <a:extLst>
              <a:ext uri="{FF2B5EF4-FFF2-40B4-BE49-F238E27FC236}">
                <a16:creationId xmlns:a16="http://schemas.microsoft.com/office/drawing/2014/main" id="{CC727721-AE8B-2DC7-A267-86A8A8729A9B}"/>
              </a:ext>
            </a:extLst>
          </p:cNvPr>
          <p:cNvSpPr txBox="1"/>
          <p:nvPr/>
        </p:nvSpPr>
        <p:spPr>
          <a:xfrm>
            <a:off x="1279958" y="2356962"/>
            <a:ext cx="883403" cy="400110"/>
          </a:xfrm>
          <a:prstGeom prst="rect">
            <a:avLst/>
          </a:prstGeom>
          <a:noFill/>
        </p:spPr>
        <p:txBody>
          <a:bodyPr wrap="square" rtlCol="0">
            <a:spAutoFit/>
          </a:bodyPr>
          <a:lstStyle/>
          <a:p>
            <a:r>
              <a:rPr lang="en-US" sz="2000" dirty="0" err="1">
                <a:solidFill>
                  <a:srgbClr val="7030A0"/>
                </a:solidFill>
              </a:rPr>
              <a:t>Đầu</a:t>
            </a:r>
            <a:endParaRPr lang="en-US" sz="2000" dirty="0">
              <a:solidFill>
                <a:srgbClr val="7030A0"/>
              </a:solidFill>
            </a:endParaRPr>
          </a:p>
        </p:txBody>
      </p:sp>
      <p:sp>
        <p:nvSpPr>
          <p:cNvPr id="17" name="TextBox 16">
            <a:extLst>
              <a:ext uri="{FF2B5EF4-FFF2-40B4-BE49-F238E27FC236}">
                <a16:creationId xmlns:a16="http://schemas.microsoft.com/office/drawing/2014/main" id="{A5A085B4-A47F-3A23-5F1C-B5BF4B533322}"/>
              </a:ext>
            </a:extLst>
          </p:cNvPr>
          <p:cNvSpPr txBox="1"/>
          <p:nvPr/>
        </p:nvSpPr>
        <p:spPr>
          <a:xfrm>
            <a:off x="1328981" y="3184413"/>
            <a:ext cx="980912" cy="400110"/>
          </a:xfrm>
          <a:prstGeom prst="rect">
            <a:avLst/>
          </a:prstGeom>
          <a:noFill/>
        </p:spPr>
        <p:txBody>
          <a:bodyPr wrap="square" rtlCol="0">
            <a:spAutoFit/>
          </a:bodyPr>
          <a:lstStyle/>
          <a:p>
            <a:r>
              <a:rPr lang="en-US" sz="2000" dirty="0" err="1">
                <a:solidFill>
                  <a:srgbClr val="7030A0"/>
                </a:solidFill>
              </a:rPr>
              <a:t>Thân</a:t>
            </a:r>
            <a:endParaRPr lang="en-US" sz="2000" dirty="0">
              <a:solidFill>
                <a:srgbClr val="7030A0"/>
              </a:solidFill>
            </a:endParaRPr>
          </a:p>
        </p:txBody>
      </p:sp>
      <p:sp>
        <p:nvSpPr>
          <p:cNvPr id="18" name="TextBox 17">
            <a:extLst>
              <a:ext uri="{FF2B5EF4-FFF2-40B4-BE49-F238E27FC236}">
                <a16:creationId xmlns:a16="http://schemas.microsoft.com/office/drawing/2014/main" id="{60F41CA6-A649-BBCC-C098-7F79A3C7C3A6}"/>
              </a:ext>
            </a:extLst>
          </p:cNvPr>
          <p:cNvSpPr txBox="1"/>
          <p:nvPr/>
        </p:nvSpPr>
        <p:spPr>
          <a:xfrm>
            <a:off x="1230406" y="4103351"/>
            <a:ext cx="922794" cy="400110"/>
          </a:xfrm>
          <a:prstGeom prst="rect">
            <a:avLst/>
          </a:prstGeom>
          <a:noFill/>
        </p:spPr>
        <p:txBody>
          <a:bodyPr wrap="square" rtlCol="0">
            <a:spAutoFit/>
          </a:bodyPr>
          <a:lstStyle/>
          <a:p>
            <a:r>
              <a:rPr lang="en-US" sz="2000" dirty="0" err="1">
                <a:solidFill>
                  <a:srgbClr val="7030A0"/>
                </a:solidFill>
              </a:rPr>
              <a:t>Cánh</a:t>
            </a:r>
            <a:r>
              <a:rPr lang="en-US" dirty="0"/>
              <a:t> </a:t>
            </a:r>
          </a:p>
        </p:txBody>
      </p:sp>
      <p:sp>
        <p:nvSpPr>
          <p:cNvPr id="19" name="TextBox 18">
            <a:extLst>
              <a:ext uri="{FF2B5EF4-FFF2-40B4-BE49-F238E27FC236}">
                <a16:creationId xmlns:a16="http://schemas.microsoft.com/office/drawing/2014/main" id="{2C2EE156-9487-7DA2-3A72-AB808FB45E7B}"/>
              </a:ext>
            </a:extLst>
          </p:cNvPr>
          <p:cNvSpPr txBox="1"/>
          <p:nvPr/>
        </p:nvSpPr>
        <p:spPr>
          <a:xfrm>
            <a:off x="2265480" y="2263998"/>
            <a:ext cx="2250393" cy="707886"/>
          </a:xfrm>
          <a:prstGeom prst="rect">
            <a:avLst/>
          </a:prstGeom>
          <a:noFill/>
        </p:spPr>
        <p:txBody>
          <a:bodyPr wrap="square" rtlCol="0">
            <a:spAutoFit/>
          </a:bodyPr>
          <a:lstStyle/>
          <a:p>
            <a:r>
              <a:rPr lang="en-US" sz="2000" dirty="0" err="1">
                <a:solidFill>
                  <a:srgbClr val="7030A0"/>
                </a:solidFill>
              </a:rPr>
              <a:t>Hình</a:t>
            </a:r>
            <a:r>
              <a:rPr lang="en-US" sz="2000" dirty="0">
                <a:solidFill>
                  <a:srgbClr val="7030A0"/>
                </a:solidFill>
              </a:rPr>
              <a:t> </a:t>
            </a:r>
            <a:r>
              <a:rPr lang="en-US" sz="2000" dirty="0" err="1">
                <a:solidFill>
                  <a:srgbClr val="7030A0"/>
                </a:solidFill>
              </a:rPr>
              <a:t>nón</a:t>
            </a:r>
            <a:r>
              <a:rPr lang="en-US" sz="2000" dirty="0">
                <a:solidFill>
                  <a:srgbClr val="7030A0"/>
                </a:solidFill>
              </a:rPr>
              <a:t>, d = 10, </a:t>
            </a:r>
            <a:r>
              <a:rPr lang="en-US" sz="2000" dirty="0" err="1">
                <a:solidFill>
                  <a:srgbClr val="7030A0"/>
                </a:solidFill>
              </a:rPr>
              <a:t>màu</a:t>
            </a:r>
            <a:r>
              <a:rPr lang="en-US" sz="2000" dirty="0">
                <a:solidFill>
                  <a:srgbClr val="7030A0"/>
                </a:solidFill>
              </a:rPr>
              <a:t> </a:t>
            </a:r>
            <a:r>
              <a:rPr lang="en-US" sz="2000" dirty="0" err="1">
                <a:solidFill>
                  <a:srgbClr val="7030A0"/>
                </a:solidFill>
              </a:rPr>
              <a:t>hồng</a:t>
            </a:r>
            <a:r>
              <a:rPr lang="en-US" sz="2000" dirty="0">
                <a:solidFill>
                  <a:srgbClr val="7030A0"/>
                </a:solidFill>
              </a:rPr>
              <a:t>. </a:t>
            </a:r>
          </a:p>
        </p:txBody>
      </p:sp>
      <p:sp>
        <p:nvSpPr>
          <p:cNvPr id="20" name="TextBox 19">
            <a:extLst>
              <a:ext uri="{FF2B5EF4-FFF2-40B4-BE49-F238E27FC236}">
                <a16:creationId xmlns:a16="http://schemas.microsoft.com/office/drawing/2014/main" id="{6AD99763-2603-9C62-15B4-6F8456F03254}"/>
              </a:ext>
            </a:extLst>
          </p:cNvPr>
          <p:cNvSpPr txBox="1"/>
          <p:nvPr/>
        </p:nvSpPr>
        <p:spPr>
          <a:xfrm>
            <a:off x="2410631" y="3068769"/>
            <a:ext cx="1910167" cy="1015663"/>
          </a:xfrm>
          <a:prstGeom prst="rect">
            <a:avLst/>
          </a:prstGeom>
          <a:noFill/>
        </p:spPr>
        <p:txBody>
          <a:bodyPr wrap="square" rtlCol="0">
            <a:spAutoFit/>
          </a:bodyPr>
          <a:lstStyle/>
          <a:p>
            <a:r>
              <a:rPr lang="en-US" sz="2000" dirty="0" err="1">
                <a:solidFill>
                  <a:srgbClr val="7030A0"/>
                </a:solidFill>
              </a:rPr>
              <a:t>Hình</a:t>
            </a:r>
            <a:r>
              <a:rPr lang="en-US" sz="2000" dirty="0">
                <a:solidFill>
                  <a:srgbClr val="7030A0"/>
                </a:solidFill>
              </a:rPr>
              <a:t> </a:t>
            </a:r>
            <a:r>
              <a:rPr lang="en-US" sz="2000" dirty="0" err="1">
                <a:solidFill>
                  <a:srgbClr val="7030A0"/>
                </a:solidFill>
              </a:rPr>
              <a:t>trụ</a:t>
            </a:r>
            <a:r>
              <a:rPr lang="en-US" sz="2000" dirty="0">
                <a:solidFill>
                  <a:srgbClr val="7030A0"/>
                </a:solidFill>
              </a:rPr>
              <a:t> </a:t>
            </a:r>
            <a:r>
              <a:rPr lang="en-US" sz="2000" dirty="0" err="1">
                <a:solidFill>
                  <a:srgbClr val="7030A0"/>
                </a:solidFill>
              </a:rPr>
              <a:t>tròn</a:t>
            </a:r>
            <a:r>
              <a:rPr lang="en-US" sz="2000" dirty="0">
                <a:solidFill>
                  <a:srgbClr val="7030A0"/>
                </a:solidFill>
              </a:rPr>
              <a:t>; d= 2, </a:t>
            </a:r>
            <a:r>
              <a:rPr lang="en-US" sz="2000" dirty="0" err="1">
                <a:solidFill>
                  <a:srgbClr val="7030A0"/>
                </a:solidFill>
              </a:rPr>
              <a:t>dài</a:t>
            </a:r>
            <a:r>
              <a:rPr lang="en-US" sz="2000" dirty="0">
                <a:solidFill>
                  <a:srgbClr val="7030A0"/>
                </a:solidFill>
              </a:rPr>
              <a:t> 24, </a:t>
            </a:r>
            <a:r>
              <a:rPr lang="en-US" sz="2000" dirty="0" err="1">
                <a:solidFill>
                  <a:srgbClr val="7030A0"/>
                </a:solidFill>
              </a:rPr>
              <a:t>màu</a:t>
            </a:r>
            <a:r>
              <a:rPr lang="en-US" sz="2000" dirty="0">
                <a:solidFill>
                  <a:srgbClr val="7030A0"/>
                </a:solidFill>
              </a:rPr>
              <a:t> </a:t>
            </a:r>
            <a:r>
              <a:rPr lang="en-US" sz="2000" dirty="0" err="1">
                <a:solidFill>
                  <a:srgbClr val="7030A0"/>
                </a:solidFill>
              </a:rPr>
              <a:t>tím</a:t>
            </a:r>
            <a:endParaRPr lang="en-US" sz="2000" dirty="0">
              <a:solidFill>
                <a:srgbClr val="7030A0"/>
              </a:solidFill>
            </a:endParaRPr>
          </a:p>
        </p:txBody>
      </p:sp>
      <p:sp>
        <p:nvSpPr>
          <p:cNvPr id="21" name="TextBox 20">
            <a:extLst>
              <a:ext uri="{FF2B5EF4-FFF2-40B4-BE49-F238E27FC236}">
                <a16:creationId xmlns:a16="http://schemas.microsoft.com/office/drawing/2014/main" id="{FB4ADCCD-FC87-1DD1-A9C4-D4B1F200C909}"/>
              </a:ext>
            </a:extLst>
          </p:cNvPr>
          <p:cNvSpPr txBox="1"/>
          <p:nvPr/>
        </p:nvSpPr>
        <p:spPr>
          <a:xfrm>
            <a:off x="2332790" y="4045006"/>
            <a:ext cx="1132076" cy="400110"/>
          </a:xfrm>
          <a:prstGeom prst="rect">
            <a:avLst/>
          </a:prstGeom>
          <a:noFill/>
        </p:spPr>
        <p:txBody>
          <a:bodyPr wrap="square" rtlCol="0">
            <a:spAutoFit/>
          </a:bodyPr>
          <a:lstStyle/>
          <a:p>
            <a:r>
              <a:rPr lang="en-US" sz="2000" dirty="0" err="1">
                <a:solidFill>
                  <a:srgbClr val="7030A0"/>
                </a:solidFill>
              </a:rPr>
              <a:t>Hình</a:t>
            </a:r>
            <a:r>
              <a:rPr lang="en-US" dirty="0"/>
              <a:t> </a:t>
            </a:r>
          </a:p>
        </p:txBody>
      </p:sp>
      <p:sp>
        <p:nvSpPr>
          <p:cNvPr id="22" name="Isosceles Triangle 21">
            <a:extLst>
              <a:ext uri="{FF2B5EF4-FFF2-40B4-BE49-F238E27FC236}">
                <a16:creationId xmlns:a16="http://schemas.microsoft.com/office/drawing/2014/main" id="{993E3EDA-737D-A840-7E5E-811709DCE69E}"/>
              </a:ext>
            </a:extLst>
          </p:cNvPr>
          <p:cNvSpPr/>
          <p:nvPr/>
        </p:nvSpPr>
        <p:spPr>
          <a:xfrm>
            <a:off x="3008718" y="4155308"/>
            <a:ext cx="231775" cy="1795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6A6A6D2-69D3-9C1C-116D-297AC442EAD8}"/>
              </a:ext>
            </a:extLst>
          </p:cNvPr>
          <p:cNvSpPr txBox="1"/>
          <p:nvPr/>
        </p:nvSpPr>
        <p:spPr>
          <a:xfrm>
            <a:off x="2552378" y="4072346"/>
            <a:ext cx="2091625" cy="707886"/>
          </a:xfrm>
          <a:prstGeom prst="rect">
            <a:avLst/>
          </a:prstGeom>
          <a:noFill/>
        </p:spPr>
        <p:txBody>
          <a:bodyPr wrap="square" rtlCol="0">
            <a:spAutoFit/>
          </a:bodyPr>
          <a:lstStyle/>
          <a:p>
            <a:r>
              <a:rPr lang="en-US" sz="2000" dirty="0">
                <a:solidFill>
                  <a:srgbClr val="7030A0"/>
                </a:solidFill>
              </a:rPr>
              <a:t>         </a:t>
            </a:r>
            <a:r>
              <a:rPr lang="en-US" sz="2000" dirty="0" err="1">
                <a:solidFill>
                  <a:srgbClr val="7030A0"/>
                </a:solidFill>
              </a:rPr>
              <a:t>Màu</a:t>
            </a:r>
            <a:r>
              <a:rPr lang="en-US" sz="2000" dirty="0">
                <a:solidFill>
                  <a:srgbClr val="7030A0"/>
                </a:solidFill>
              </a:rPr>
              <a:t> </a:t>
            </a:r>
            <a:r>
              <a:rPr lang="en-US" sz="2000" dirty="0" err="1">
                <a:solidFill>
                  <a:srgbClr val="7030A0"/>
                </a:solidFill>
              </a:rPr>
              <a:t>hồng</a:t>
            </a:r>
            <a:r>
              <a:rPr lang="en-US" sz="2000" dirty="0">
                <a:solidFill>
                  <a:srgbClr val="7030A0"/>
                </a:solidFill>
              </a:rPr>
              <a:t> </a:t>
            </a:r>
          </a:p>
          <a:p>
            <a:r>
              <a:rPr lang="en-US" sz="2000" dirty="0">
                <a:solidFill>
                  <a:srgbClr val="7030A0"/>
                </a:solidFill>
              </a:rPr>
              <a:t>a = 8; b =4</a:t>
            </a:r>
          </a:p>
        </p:txBody>
      </p:sp>
      <p:sp>
        <p:nvSpPr>
          <p:cNvPr id="3" name="TextBox 2">
            <a:extLst>
              <a:ext uri="{FF2B5EF4-FFF2-40B4-BE49-F238E27FC236}">
                <a16:creationId xmlns:a16="http://schemas.microsoft.com/office/drawing/2014/main" id="{3AFCD1A7-F3E2-884A-48ED-543DAE8CDFFC}"/>
              </a:ext>
            </a:extLst>
          </p:cNvPr>
          <p:cNvSpPr txBox="1"/>
          <p:nvPr/>
        </p:nvSpPr>
        <p:spPr>
          <a:xfrm>
            <a:off x="4719233" y="2693859"/>
            <a:ext cx="753311" cy="400110"/>
          </a:xfrm>
          <a:prstGeom prst="rect">
            <a:avLst/>
          </a:prstGeom>
          <a:noFill/>
        </p:spPr>
        <p:txBody>
          <a:bodyPr wrap="square" rtlCol="0">
            <a:spAutoFit/>
          </a:bodyPr>
          <a:lstStyle/>
          <a:p>
            <a:r>
              <a:rPr lang="en-US" sz="2000" dirty="0" err="1">
                <a:solidFill>
                  <a:srgbClr val="7030A0"/>
                </a:solidFill>
              </a:rPr>
              <a:t>Giấy</a:t>
            </a:r>
            <a:endParaRPr lang="en-US" sz="2000" dirty="0">
              <a:solidFill>
                <a:srgbClr val="7030A0"/>
              </a:solidFill>
            </a:endParaRPr>
          </a:p>
        </p:txBody>
      </p:sp>
      <p:pic>
        <p:nvPicPr>
          <p:cNvPr id="25" name="Picture 24">
            <a:extLst>
              <a:ext uri="{FF2B5EF4-FFF2-40B4-BE49-F238E27FC236}">
                <a16:creationId xmlns:a16="http://schemas.microsoft.com/office/drawing/2014/main" id="{F982B11E-003F-7EC4-402B-FD1160E8AA56}"/>
              </a:ext>
            </a:extLst>
          </p:cNvPr>
          <p:cNvPicPr>
            <a:picLocks noChangeAspect="1"/>
          </p:cNvPicPr>
          <p:nvPr/>
        </p:nvPicPr>
        <p:blipFill>
          <a:blip r:embed="rId6"/>
          <a:stretch>
            <a:fillRect/>
          </a:stretch>
        </p:blipFill>
        <p:spPr>
          <a:xfrm>
            <a:off x="6437804" y="1939575"/>
            <a:ext cx="1426238" cy="2695886"/>
          </a:xfrm>
          <a:prstGeom prst="rect">
            <a:avLst/>
          </a:prstGeom>
        </p:spPr>
      </p:pic>
    </p:spTree>
    <p:custDataLst>
      <p:tags r:id="rId1"/>
    </p:custDataLst>
    <p:extLst>
      <p:ext uri="{BB962C8B-B14F-4D97-AF65-F5344CB8AC3E}">
        <p14:creationId xmlns:p14="http://schemas.microsoft.com/office/powerpoint/2010/main" val="16990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heel(1)">
                                      <p:cBhvr>
                                        <p:cTn id="40" dur="2000"/>
                                        <p:tgtEl>
                                          <p:spTgt spid="18"/>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heel(1)">
                                      <p:cBhvr>
                                        <p:cTn id="43" dur="2000"/>
                                        <p:tgtEl>
                                          <p:spTgt spid="23"/>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2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19" grpId="0"/>
      <p:bldP spid="20" grpId="0"/>
      <p:bldP spid="21" grpId="0"/>
      <p:bldP spid="22" grpId="0" animBg="1"/>
      <p:bldP spid="23"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TotalTime>
  <Words>738</Words>
  <Application>Microsoft Office PowerPoint</Application>
  <PresentationFormat>On-screen Show (16:9)</PresentationFormat>
  <Paragraphs>83</Paragraphs>
  <Slides>21</Slides>
  <Notes>13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Anton</vt:lpstr>
      <vt:lpstr>Arial</vt:lpstr>
      <vt:lpstr>Bitter SemiBold</vt:lpstr>
      <vt:lpstr>Century Gothic</vt:lpstr>
      <vt:lpstr>Hammersmith One</vt:lpstr>
      <vt:lpstr>Hind Vadodara</vt:lpstr>
      <vt:lpstr>Times New Roman</vt:lpstr>
      <vt:lpstr>Wingdings 3</vt:lpstr>
      <vt:lpstr>Simple Light</vt:lpstr>
      <vt:lpstr>Hindi Language Academy by Slidesgo</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write cuong</cp:lastModifiedBy>
  <cp:revision>42</cp:revision>
  <dcterms:modified xsi:type="dcterms:W3CDTF">2026-02-05T04:00:32Z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51F560D1-DC2B-471F-B2AF-94AD15707382</vt:lpwstr>
  </property>
  <property fmtid="{D5CDD505-2E9C-101B-9397-08002B2CF9AE}" pid="3" name="ArticulatePath">
    <vt:lpwstr>Bài học STEM 16_TÊN LỬA GIẤY</vt:lpwstr>
  </property>
</Properties>
</file>