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1"/>
  </p:notesMasterIdLst>
  <p:sldIdLst>
    <p:sldId id="364" r:id="rId2"/>
    <p:sldId id="374" r:id="rId3"/>
    <p:sldId id="375" r:id="rId4"/>
    <p:sldId id="376" r:id="rId5"/>
    <p:sldId id="377" r:id="rId6"/>
    <p:sldId id="379" r:id="rId7"/>
    <p:sldId id="378" r:id="rId8"/>
    <p:sldId id="335" r:id="rId9"/>
    <p:sldId id="272" r:id="rId10"/>
  </p:sldIdLst>
  <p:sldSz cx="12192000" cy="6858000"/>
  <p:notesSz cx="6858000" cy="9144000"/>
  <p:embeddedFontLst>
    <p:embeddedFont>
      <p:font typeface="VNI-Times" panose="020B0604020202020204"/>
      <p:regular r:id="rId12"/>
      <p:bold r:id="rId13"/>
      <p:italic r:id="rId14"/>
      <p:boldItalic r:id="rId15"/>
    </p:embeddedFont>
    <p:embeddedFont>
      <p:font typeface="HP001 4 hàng" panose="020B0604020202020204" charset="0"/>
      <p:regular r:id="rId16"/>
      <p:bold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.VnArabia" panose="020B7200000000000000"/>
      <p:regular r:id="rId24"/>
    </p:embeddedFont>
  </p:embeddedFontLst>
  <p:custDataLst>
    <p:tags r:id="rId2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FFFF"/>
    <a:srgbClr val="0000FF"/>
    <a:srgbClr val="CC0099"/>
    <a:srgbClr val="00CC00"/>
    <a:srgbClr val="CCFFFF"/>
    <a:srgbClr val="FF00FF"/>
    <a:srgbClr val="66FF33"/>
    <a:srgbClr val="CC00FF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354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4BB1ED-94C5-4575-820A-2E8F5A43D4BB}" type="datetimeFigureOut">
              <a:rPr lang="en-US" smtClean="0"/>
              <a:t>2/5/2026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9CE12-2E7E-4671-BBCC-25F4567A7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420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F49CC1-C383-4BF6-A788-73EA5FCFE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362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26C60B-89ED-4133-8EE0-C91C79849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449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CCAC2-C11B-42DA-9982-CA73ADBF7E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45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0D285A-D898-4BB4-8AB5-5227801CA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357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89D4DB-1E55-4020-94AA-175DE147A5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722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C06E3B-9705-45B6-BB5A-2598CCCD7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460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1BF0C8-3A19-49E8-B74F-7B42EA8094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082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2494AD-07C0-4DE4-88E9-4C10C60BE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140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3581EF-2B59-4E8F-AA1B-4B9601026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634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93B8C7-90BC-4577-9946-2D12EDC696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355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8960F6-828A-429F-A37D-56FA2C72A4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395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DCB329D-5FB0-4C22-AFB9-6DD85D6D88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69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GIF"/><Relationship Id="rId2" Type="http://schemas.openxmlformats.org/officeDocument/2006/relationships/audio" Target="file:///D:\E\T&#224;i%20li&#7879;u%202025-2026\T&#226;m\POWERPOINT\LTVC.C&#225;ch%20n&#7889;i%20c&#225;c%20v&#7871;%20c&#226;u%20gh&#233;p\Thieunhithegioilienhoan.mp3" TargetMode="External"/><Relationship Id="rId1" Type="http://schemas.microsoft.com/office/2007/relationships/media" Target="file:///D:\E\T&#224;i%20li&#7879;u%202025-2026\T&#226;m\POWERPOINT\LTVC.C&#225;ch%20n&#7889;i%20c&#225;c%20v&#7871;%20c&#226;u%20gh&#233;p\Thieunhithegioilienhoan.mp3" TargetMode="Externa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audio" Target="../media/audio2.wav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 w="82550">
            <a:solidFill>
              <a:srgbClr val="FFFF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536950" y="0"/>
            <a:ext cx="511810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200" dirty="0">
                <a:latin typeface="Arial" panose="020B0604020202020204" pitchFamily="34" charset="0"/>
              </a:rPr>
              <a:t>Thứ Năm, ngày 29 tháng 01 năm 2026.</a:t>
            </a:r>
            <a:endParaRPr lang="en-US" sz="2200" dirty="0">
              <a:latin typeface="Arial" panose="020B060402020202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4997236" y="304801"/>
            <a:ext cx="2209800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200" u="sng" dirty="0" err="1">
                <a:latin typeface="Arial" panose="020B0604020202020204" pitchFamily="34" charset="0"/>
              </a:rPr>
              <a:t>Tiếng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việt</a:t>
            </a:r>
            <a:endParaRPr lang="en-US" sz="2200" u="sng" dirty="0">
              <a:latin typeface="Arial" panose="020B0604020202020204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181100" y="1371600"/>
            <a:ext cx="9486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nêu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vế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ghép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: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208087" y="2072843"/>
            <a:ext cx="9486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i="1" dirty="0"/>
              <a:t>a) </a:t>
            </a:r>
            <a:r>
              <a:rPr lang="vi-VN" i="1" dirty="0"/>
              <a:t>Trời nắng đẹp, cả nhà đi dã ngoại ở công viên.</a:t>
            </a:r>
            <a:endParaRPr lang="en-US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188645" y="3525751"/>
            <a:ext cx="9486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i="1" dirty="0"/>
              <a:t>b) </a:t>
            </a:r>
            <a:r>
              <a:rPr lang="en-US" i="1" dirty="0" err="1"/>
              <a:t>Mẹ</a:t>
            </a:r>
            <a:r>
              <a:rPr lang="en-US" i="1" dirty="0"/>
              <a:t> </a:t>
            </a:r>
            <a:r>
              <a:rPr lang="en-US" i="1" dirty="0" err="1"/>
              <a:t>ngồi</a:t>
            </a:r>
            <a:r>
              <a:rPr lang="en-US" i="1" dirty="0"/>
              <a:t> </a:t>
            </a:r>
            <a:r>
              <a:rPr lang="en-US" i="1" dirty="0" err="1"/>
              <a:t>giữa</a:t>
            </a:r>
            <a:r>
              <a:rPr lang="en-US" i="1" dirty="0"/>
              <a:t> </a:t>
            </a:r>
            <a:r>
              <a:rPr lang="en-US" i="1" dirty="0" err="1"/>
              <a:t>tấm</a:t>
            </a:r>
            <a:r>
              <a:rPr lang="en-US" i="1" dirty="0"/>
              <a:t> </a:t>
            </a:r>
            <a:r>
              <a:rPr lang="en-US" i="1" dirty="0" err="1"/>
              <a:t>thảm</a:t>
            </a:r>
            <a:r>
              <a:rPr lang="en-US" i="1" dirty="0"/>
              <a:t> </a:t>
            </a:r>
            <a:r>
              <a:rPr lang="en-US" i="1" dirty="0" err="1"/>
              <a:t>nhựa</a:t>
            </a:r>
            <a:r>
              <a:rPr lang="en-US" i="1" dirty="0"/>
              <a:t>, </a:t>
            </a:r>
            <a:r>
              <a:rPr lang="en-US" i="1" dirty="0" err="1"/>
              <a:t>còn</a:t>
            </a:r>
            <a:r>
              <a:rPr lang="en-US" i="1" dirty="0"/>
              <a:t> </a:t>
            </a:r>
            <a:r>
              <a:rPr lang="en-US" i="1" dirty="0" err="1"/>
              <a:t>ba</a:t>
            </a:r>
            <a:r>
              <a:rPr lang="en-US" i="1" dirty="0"/>
              <a:t> con </a:t>
            </a:r>
            <a:r>
              <a:rPr lang="en-US" i="1" dirty="0" err="1"/>
              <a:t>ngồi</a:t>
            </a:r>
            <a:r>
              <a:rPr lang="en-US" i="1" dirty="0"/>
              <a:t> </a:t>
            </a:r>
            <a:r>
              <a:rPr lang="en-US" i="1" dirty="0" err="1"/>
              <a:t>xung</a:t>
            </a:r>
            <a:r>
              <a:rPr lang="en-US" i="1" dirty="0"/>
              <a:t> </a:t>
            </a:r>
            <a:r>
              <a:rPr lang="en-US" i="1" dirty="0" err="1"/>
              <a:t>quanh</a:t>
            </a:r>
            <a:r>
              <a:rPr lang="en-US" i="1" dirty="0"/>
              <a:t>.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3733800" y="2199410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214935" y="2433472"/>
            <a:ext cx="88688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i="1" dirty="0" err="1">
                <a:solidFill>
                  <a:srgbClr val="C00000"/>
                </a:solidFill>
                <a:latin typeface="Arial" panose="020B0604020202020204" pitchFamily="34" charset="0"/>
              </a:rPr>
              <a:t>Vế</a:t>
            </a:r>
            <a:r>
              <a:rPr lang="en-US" sz="2300" i="1" dirty="0">
                <a:solidFill>
                  <a:srgbClr val="C00000"/>
                </a:solidFill>
                <a:latin typeface="Arial" panose="020B0604020202020204" pitchFamily="34" charset="0"/>
              </a:rPr>
              <a:t> 1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344105" y="2449324"/>
            <a:ext cx="88688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i="1" dirty="0" err="1">
                <a:solidFill>
                  <a:srgbClr val="C00000"/>
                </a:solidFill>
                <a:latin typeface="Arial" panose="020B0604020202020204" pitchFamily="34" charset="0"/>
              </a:rPr>
              <a:t>Vế</a:t>
            </a:r>
            <a:r>
              <a:rPr lang="en-US" sz="2300" i="1" dirty="0">
                <a:solidFill>
                  <a:srgbClr val="C00000"/>
                </a:solidFill>
                <a:latin typeface="Arial" panose="020B0604020202020204" pitchFamily="34" charset="0"/>
              </a:rPr>
              <a:t> 2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208087" y="2068303"/>
            <a:ext cx="9486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i="1" dirty="0"/>
              <a:t>a) </a:t>
            </a:r>
            <a:r>
              <a:rPr lang="vi-VN" i="1" dirty="0">
                <a:solidFill>
                  <a:srgbClr val="0000FF"/>
                </a:solidFill>
              </a:rPr>
              <a:t>Trời nắng đẹp</a:t>
            </a:r>
            <a:r>
              <a:rPr lang="vi-VN" i="1" dirty="0"/>
              <a:t>, </a:t>
            </a:r>
            <a:r>
              <a:rPr lang="vi-VN" i="1" dirty="0">
                <a:solidFill>
                  <a:srgbClr val="0000FF"/>
                </a:solidFill>
              </a:rPr>
              <a:t>cả nhà đi dã ngoại ở công viên</a:t>
            </a:r>
            <a:r>
              <a:rPr lang="vi-VN" i="1" dirty="0"/>
              <a:t>.</a:t>
            </a:r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860097" y="3651550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192041" y="3529895"/>
            <a:ext cx="9486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i="1" dirty="0"/>
              <a:t>b) </a:t>
            </a:r>
            <a:r>
              <a:rPr lang="en-US" i="1" dirty="0" err="1">
                <a:solidFill>
                  <a:srgbClr val="0000FF"/>
                </a:solidFill>
              </a:rPr>
              <a:t>Mẹ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err="1">
                <a:solidFill>
                  <a:srgbClr val="0000FF"/>
                </a:solidFill>
              </a:rPr>
              <a:t>ngồi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err="1">
                <a:solidFill>
                  <a:srgbClr val="0000FF"/>
                </a:solidFill>
              </a:rPr>
              <a:t>giữa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err="1">
                <a:solidFill>
                  <a:srgbClr val="0000FF"/>
                </a:solidFill>
              </a:rPr>
              <a:t>tấm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err="1">
                <a:solidFill>
                  <a:srgbClr val="0000FF"/>
                </a:solidFill>
              </a:rPr>
              <a:t>thảm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err="1">
                <a:solidFill>
                  <a:srgbClr val="0000FF"/>
                </a:solidFill>
              </a:rPr>
              <a:t>nhựa</a:t>
            </a:r>
            <a:r>
              <a:rPr lang="en-US" i="1" dirty="0"/>
              <a:t>, </a:t>
            </a:r>
            <a:r>
              <a:rPr lang="en-US" i="1" dirty="0" err="1"/>
              <a:t>còn</a:t>
            </a:r>
            <a:r>
              <a:rPr lang="en-US" i="1" dirty="0"/>
              <a:t> </a:t>
            </a:r>
            <a:r>
              <a:rPr lang="en-US" i="1" dirty="0" err="1">
                <a:solidFill>
                  <a:srgbClr val="0000FF"/>
                </a:solidFill>
              </a:rPr>
              <a:t>ba</a:t>
            </a:r>
            <a:r>
              <a:rPr lang="en-US" i="1" dirty="0">
                <a:solidFill>
                  <a:srgbClr val="0000FF"/>
                </a:solidFill>
              </a:rPr>
              <a:t> con </a:t>
            </a:r>
            <a:r>
              <a:rPr lang="en-US" i="1" dirty="0" err="1">
                <a:solidFill>
                  <a:srgbClr val="0000FF"/>
                </a:solidFill>
              </a:rPr>
              <a:t>ngồi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err="1">
                <a:solidFill>
                  <a:srgbClr val="0000FF"/>
                </a:solidFill>
              </a:rPr>
              <a:t>xung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err="1">
                <a:solidFill>
                  <a:srgbClr val="0000FF"/>
                </a:solidFill>
              </a:rPr>
              <a:t>quanh</a:t>
            </a:r>
            <a:r>
              <a:rPr lang="en-US" i="1" dirty="0"/>
              <a:t>.</a:t>
            </a:r>
            <a:endParaRPr lang="en-US" dirty="0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051337" y="3973324"/>
            <a:ext cx="88688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i="1" dirty="0" err="1">
                <a:solidFill>
                  <a:srgbClr val="C00000"/>
                </a:solidFill>
                <a:latin typeface="Arial" panose="020B0604020202020204" pitchFamily="34" charset="0"/>
              </a:rPr>
              <a:t>Vế</a:t>
            </a:r>
            <a:r>
              <a:rPr lang="en-US" sz="2300" i="1" dirty="0">
                <a:solidFill>
                  <a:srgbClr val="C00000"/>
                </a:solidFill>
                <a:latin typeface="Arial" panose="020B0604020202020204" pitchFamily="34" charset="0"/>
              </a:rPr>
              <a:t> 1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7207036" y="3927115"/>
            <a:ext cx="88688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i="1" dirty="0" err="1">
                <a:solidFill>
                  <a:srgbClr val="C00000"/>
                </a:solidFill>
                <a:latin typeface="Arial" panose="020B0604020202020204" pitchFamily="34" charset="0"/>
              </a:rPr>
              <a:t>Vế</a:t>
            </a:r>
            <a:r>
              <a:rPr lang="en-US" sz="2300" i="1" dirty="0">
                <a:solidFill>
                  <a:srgbClr val="C00000"/>
                </a:solidFill>
                <a:latin typeface="Arial" panose="020B0604020202020204" pitchFamily="34" charset="0"/>
              </a:rPr>
              <a:t> 2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8325830" y="2162141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10058400" y="3651550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2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 w="82550">
            <a:solidFill>
              <a:srgbClr val="FFFF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5" name="Text Box 2"/>
          <p:cNvSpPr txBox="1">
            <a:spLocks noChangeArrowheads="1"/>
          </p:cNvSpPr>
          <p:nvPr/>
        </p:nvSpPr>
        <p:spPr bwMode="auto">
          <a:xfrm>
            <a:off x="3536950" y="0"/>
            <a:ext cx="511810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200" dirty="0">
                <a:latin typeface="Arial" panose="020B0604020202020204" pitchFamily="34" charset="0"/>
              </a:rPr>
              <a:t>Thứ Năm, ngày 29 tháng 01 năm 2026.</a:t>
            </a:r>
            <a:endParaRPr lang="en-US" sz="2200" dirty="0">
              <a:latin typeface="Arial" panose="020B0604020202020204" pitchFamily="34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52400" y="1371600"/>
            <a:ext cx="6591300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b="1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en-US" sz="2300" i="1" dirty="0">
                <a:solidFill>
                  <a:srgbClr val="FF0000"/>
                </a:solidFill>
                <a:latin typeface="Arial" panose="020B0604020202020204" pitchFamily="34" charset="0"/>
              </a:rPr>
              <a:t>. </a:t>
            </a:r>
            <a:r>
              <a:rPr lang="en-US" sz="2300" dirty="0" err="1">
                <a:latin typeface="Arial" panose="020B0604020202020204" pitchFamily="34" charset="0"/>
              </a:rPr>
              <a:t>Tìm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các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vế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câu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trong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mỗi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câu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ghép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dưới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đây</a:t>
            </a:r>
            <a:r>
              <a:rPr lang="en-US" sz="2300" dirty="0">
                <a:latin typeface="Arial" panose="020B0604020202020204" pitchFamily="34" charset="0"/>
              </a:rPr>
              <a:t>: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133244" y="634343"/>
            <a:ext cx="46965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Cách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nối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các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vế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câu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ghép</a:t>
            </a:r>
            <a:endParaRPr 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51091" y="687923"/>
            <a:ext cx="231384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200" u="sng" dirty="0" err="1">
                <a:latin typeface="Arial" panose="020B0604020202020204" pitchFamily="34" charset="0"/>
              </a:rPr>
              <a:t>Luyện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từ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và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câu</a:t>
            </a:r>
            <a:r>
              <a:rPr lang="en-US" sz="2200" u="sng" dirty="0">
                <a:latin typeface="Arial" panose="020B0604020202020204" pitchFamily="34" charset="0"/>
              </a:rPr>
              <a:t>: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997236" y="304801"/>
            <a:ext cx="2209800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200" u="sng" dirty="0" err="1">
                <a:latin typeface="Arial" panose="020B0604020202020204" pitchFamily="34" charset="0"/>
              </a:rPr>
              <a:t>Tiếng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việt</a:t>
            </a:r>
            <a:endParaRPr lang="en-US" sz="2200" u="sng" dirty="0">
              <a:latin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079405"/>
            <a:ext cx="1819048" cy="352381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4800" y="1883475"/>
            <a:ext cx="873222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dirty="0">
                <a:latin typeface="Arial" panose="020B0604020202020204" pitchFamily="34" charset="0"/>
              </a:rPr>
              <a:t>a) </a:t>
            </a:r>
            <a:r>
              <a:rPr lang="en-US" sz="2300" dirty="0" err="1">
                <a:latin typeface="Arial" panose="020B0604020202020204" pitchFamily="34" charset="0"/>
              </a:rPr>
              <a:t>Trời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vẫn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còn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lạnh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lắm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và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những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thân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cây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vẫn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còn</a:t>
            </a:r>
            <a:r>
              <a:rPr lang="en-US" sz="2300" dirty="0">
                <a:latin typeface="Arial" panose="020B0604020202020204" pitchFamily="34" charset="0"/>
              </a:rPr>
              <a:t> run </a:t>
            </a:r>
            <a:r>
              <a:rPr lang="en-US" sz="2300" dirty="0" err="1">
                <a:latin typeface="Arial" panose="020B0604020202020204" pitchFamily="34" charset="0"/>
              </a:rPr>
              <a:t>rẩy</a:t>
            </a:r>
            <a:r>
              <a:rPr lang="en-US" sz="2300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04800" y="3285006"/>
            <a:ext cx="9711111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300" dirty="0">
                <a:latin typeface="Arial" panose="020B0604020202020204" pitchFamily="34" charset="0"/>
              </a:rPr>
              <a:t>c) </a:t>
            </a:r>
            <a:r>
              <a:rPr lang="en-US" sz="2300" dirty="0" err="1">
                <a:latin typeface="Arial" panose="020B0604020202020204" pitchFamily="34" charset="0"/>
              </a:rPr>
              <a:t>Buổi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chiều</a:t>
            </a:r>
            <a:r>
              <a:rPr lang="en-US" sz="2300" dirty="0">
                <a:latin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</a:rPr>
              <a:t>nắng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vừa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nhạt</a:t>
            </a:r>
            <a:r>
              <a:rPr lang="en-US" sz="2300" dirty="0">
                <a:latin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</a:rPr>
              <a:t>sương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đã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buông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nhanh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xuống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mặt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biển</a:t>
            </a:r>
            <a:r>
              <a:rPr lang="en-US" sz="2300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04800" y="2419012"/>
            <a:ext cx="11811000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300" dirty="0">
                <a:latin typeface="Arial" panose="020B0604020202020204" pitchFamily="34" charset="0"/>
              </a:rPr>
              <a:t>b) </a:t>
            </a:r>
            <a:r>
              <a:rPr lang="en-US" sz="2300" dirty="0" err="1">
                <a:latin typeface="Arial" panose="020B0604020202020204" pitchFamily="34" charset="0"/>
              </a:rPr>
              <a:t>Dù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Tuyết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chưa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một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lần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đến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Huế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nhưng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cô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vẫn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có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thể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hình</a:t>
            </a:r>
            <a:r>
              <a:rPr lang="en-US" sz="2300" dirty="0">
                <a:latin typeface="Arial" panose="020B0604020202020204" pitchFamily="34" charset="0"/>
              </a:rPr>
              <a:t> dung </a:t>
            </a:r>
            <a:r>
              <a:rPr lang="en-US" sz="2300" dirty="0" err="1">
                <a:latin typeface="Arial" panose="020B0604020202020204" pitchFamily="34" charset="0"/>
              </a:rPr>
              <a:t>ra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sự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thơ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mộng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của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dòng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sông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Hương</a:t>
            </a:r>
            <a:r>
              <a:rPr lang="en-US" sz="2300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04800" y="3850796"/>
            <a:ext cx="934182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300" dirty="0">
                <a:latin typeface="Arial" panose="020B0604020202020204" pitchFamily="34" charset="0"/>
              </a:rPr>
              <a:t>d) </a:t>
            </a:r>
            <a:r>
              <a:rPr lang="en-US" sz="2300" dirty="0" err="1">
                <a:latin typeface="Arial" panose="020B0604020202020204" pitchFamily="34" charset="0"/>
              </a:rPr>
              <a:t>Tháng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chạp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khô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héo</a:t>
            </a:r>
            <a:r>
              <a:rPr lang="en-US" sz="2300" dirty="0">
                <a:latin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</a:rPr>
              <a:t>hoa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kim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ngân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nở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vàng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từng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búi</a:t>
            </a:r>
            <a:r>
              <a:rPr lang="en-US" sz="2300" dirty="0">
                <a:latin typeface="Arial" panose="020B0604020202020204" pitchFamily="34" charset="0"/>
              </a:rPr>
              <a:t>.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1143000" y="1748057"/>
            <a:ext cx="1371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4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2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57305" y="1524000"/>
            <a:ext cx="11958495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sz="2300" dirty="0">
                <a:latin typeface="Arial" panose="020B0604020202020204" pitchFamily="34" charset="0"/>
              </a:rPr>
              <a:t>b) </a:t>
            </a:r>
            <a:r>
              <a:rPr lang="en-US" sz="2300" dirty="0" err="1">
                <a:latin typeface="Arial" panose="020B0604020202020204" pitchFamily="34" charset="0"/>
              </a:rPr>
              <a:t>Dù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Tuyết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chưa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một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lần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đến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Huế</a:t>
            </a:r>
            <a:r>
              <a:rPr lang="en-US" sz="2300" dirty="0">
                <a:latin typeface="Arial" panose="020B0604020202020204" pitchFamily="34" charset="0"/>
              </a:rPr>
              <a:t>  </a:t>
            </a:r>
            <a:r>
              <a:rPr lang="en-US" sz="2300" dirty="0" err="1">
                <a:latin typeface="Arial" panose="020B0604020202020204" pitchFamily="34" charset="0"/>
              </a:rPr>
              <a:t>nhưng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cô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vẫn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có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thể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hình</a:t>
            </a:r>
            <a:r>
              <a:rPr lang="en-US" sz="2300" dirty="0">
                <a:latin typeface="Arial" panose="020B0604020202020204" pitchFamily="34" charset="0"/>
              </a:rPr>
              <a:t> dung </a:t>
            </a:r>
            <a:r>
              <a:rPr lang="en-US" sz="2300" dirty="0" err="1">
                <a:latin typeface="Arial" panose="020B0604020202020204" pitchFamily="34" charset="0"/>
              </a:rPr>
              <a:t>ra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sự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thơ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mộng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của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dòng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sông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Hương</a:t>
            </a:r>
            <a:r>
              <a:rPr lang="en-US" sz="2300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48" name="Text Box 5"/>
          <p:cNvSpPr txBox="1">
            <a:spLocks noChangeArrowheads="1"/>
          </p:cNvSpPr>
          <p:nvPr/>
        </p:nvSpPr>
        <p:spPr bwMode="auto">
          <a:xfrm>
            <a:off x="157305" y="1520122"/>
            <a:ext cx="11958495" cy="108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sz="2300" dirty="0">
                <a:latin typeface="Arial" panose="020B0604020202020204" pitchFamily="34" charset="0"/>
              </a:rPr>
              <a:t>b) </a:t>
            </a:r>
            <a:r>
              <a:rPr lang="en-US" sz="2300" dirty="0" err="1">
                <a:latin typeface="Arial" panose="020B0604020202020204" pitchFamily="34" charset="0"/>
              </a:rPr>
              <a:t>Dù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Tuyết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chưa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một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lần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đến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Huế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en-US" sz="2300" dirty="0" err="1">
                <a:latin typeface="Arial" panose="020B0604020202020204" pitchFamily="34" charset="0"/>
              </a:rPr>
              <a:t>nhưng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cô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vẫn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có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thể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hình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dung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ra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sự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thơ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mộng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của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dòng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sông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Hương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222564" y="4800601"/>
            <a:ext cx="11359836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300" dirty="0">
                <a:latin typeface="Arial" panose="020B0604020202020204" pitchFamily="34" charset="0"/>
              </a:rPr>
              <a:t>                                                                            </a:t>
            </a:r>
            <a:r>
              <a:rPr lang="en-US" sz="2300" dirty="0" err="1">
                <a:latin typeface="Arial" panose="020B0604020202020204" pitchFamily="34" charset="0"/>
              </a:rPr>
              <a:t>cặp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từ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có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tác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dụng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nối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i="1" dirty="0" err="1">
                <a:solidFill>
                  <a:srgbClr val="0000FF"/>
                </a:solidFill>
                <a:latin typeface="Arial" panose="020B0604020202020204" pitchFamily="34" charset="0"/>
              </a:rPr>
              <a:t>vừa</a:t>
            </a:r>
            <a:r>
              <a:rPr lang="en-US" sz="2300" i="1" dirty="0">
                <a:solidFill>
                  <a:srgbClr val="0000FF"/>
                </a:solidFill>
                <a:latin typeface="Arial" panose="020B0604020202020204" pitchFamily="34" charset="0"/>
              </a:rPr>
              <a:t> … </a:t>
            </a:r>
            <a:r>
              <a:rPr lang="en-US" sz="2300" i="1" dirty="0" err="1">
                <a:solidFill>
                  <a:srgbClr val="0000FF"/>
                </a:solidFill>
                <a:latin typeface="Arial" panose="020B0604020202020204" pitchFamily="34" charset="0"/>
              </a:rPr>
              <a:t>đã</a:t>
            </a:r>
            <a:r>
              <a:rPr lang="en-US" sz="2300" i="1" dirty="0">
                <a:solidFill>
                  <a:srgbClr val="0000FF"/>
                </a:solidFill>
                <a:latin typeface="Arial" panose="020B0604020202020204" pitchFamily="34" charset="0"/>
              </a:rPr>
              <a:t> …</a:t>
            </a:r>
          </a:p>
        </p:txBody>
      </p:sp>
      <p:sp>
        <p:nvSpPr>
          <p:cNvPr id="5123" name="Rectangle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 w="82550">
            <a:solidFill>
              <a:srgbClr val="FFFF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76200" y="381000"/>
            <a:ext cx="6591300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b="1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en-US" sz="2300" i="1" dirty="0">
                <a:solidFill>
                  <a:srgbClr val="FF0000"/>
                </a:solidFill>
                <a:latin typeface="Arial" panose="020B0604020202020204" pitchFamily="34" charset="0"/>
              </a:rPr>
              <a:t>. </a:t>
            </a:r>
            <a:r>
              <a:rPr lang="en-US" sz="2300" dirty="0" err="1">
                <a:latin typeface="Arial" panose="020B0604020202020204" pitchFamily="34" charset="0"/>
              </a:rPr>
              <a:t>Tìm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các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vế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câu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trong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mỗi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câu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ghép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dưới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đây</a:t>
            </a:r>
            <a:r>
              <a:rPr lang="en-US" sz="2300" dirty="0">
                <a:latin typeface="Arial" panose="020B0604020202020204" pitchFamily="34" charset="0"/>
              </a:rPr>
              <a:t>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1"/>
            <a:ext cx="1819048" cy="352381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52400" y="902892"/>
            <a:ext cx="873222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dirty="0">
                <a:latin typeface="Arial" panose="020B0604020202020204" pitchFamily="34" charset="0"/>
              </a:rPr>
              <a:t>a) </a:t>
            </a:r>
            <a:r>
              <a:rPr lang="en-US" sz="2300" dirty="0" err="1">
                <a:latin typeface="Arial" panose="020B0604020202020204" pitchFamily="34" charset="0"/>
              </a:rPr>
              <a:t>Trời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vẫn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còn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lạnh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lắm</a:t>
            </a:r>
            <a:r>
              <a:rPr lang="en-US" sz="2300" dirty="0">
                <a:latin typeface="Arial" panose="020B0604020202020204" pitchFamily="34" charset="0"/>
              </a:rPr>
              <a:t>  </a:t>
            </a:r>
            <a:r>
              <a:rPr lang="en-US" sz="2300" dirty="0" err="1">
                <a:latin typeface="Arial" panose="020B0604020202020204" pitchFamily="34" charset="0"/>
              </a:rPr>
              <a:t>và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những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thân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cây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vẫn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còn</a:t>
            </a:r>
            <a:r>
              <a:rPr lang="en-US" sz="2300" dirty="0">
                <a:latin typeface="Arial" panose="020B0604020202020204" pitchFamily="34" charset="0"/>
              </a:rPr>
              <a:t> run </a:t>
            </a:r>
            <a:r>
              <a:rPr lang="en-US" sz="2300" dirty="0" err="1">
                <a:latin typeface="Arial" panose="020B0604020202020204" pitchFamily="34" charset="0"/>
              </a:rPr>
              <a:t>rẩy</a:t>
            </a:r>
            <a:r>
              <a:rPr lang="en-US" sz="2300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76096" y="2733529"/>
            <a:ext cx="9711111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300" dirty="0">
                <a:latin typeface="Arial" panose="020B0604020202020204" pitchFamily="34" charset="0"/>
              </a:rPr>
              <a:t>c) </a:t>
            </a:r>
            <a:r>
              <a:rPr lang="en-US" sz="2300" dirty="0" err="1">
                <a:latin typeface="Arial" panose="020B0604020202020204" pitchFamily="34" charset="0"/>
              </a:rPr>
              <a:t>Buổi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chiều</a:t>
            </a:r>
            <a:r>
              <a:rPr lang="en-US" sz="2300" dirty="0">
                <a:latin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</a:rPr>
              <a:t>nắng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vừa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nhạt</a:t>
            </a:r>
            <a:r>
              <a:rPr lang="en-US" sz="2300" dirty="0">
                <a:latin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</a:rPr>
              <a:t>sương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đã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buông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nhanh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xuống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mặt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biển</a:t>
            </a:r>
            <a:r>
              <a:rPr lang="en-US" sz="2300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57304" y="3362471"/>
            <a:ext cx="934182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300" dirty="0">
                <a:latin typeface="Arial" panose="020B0604020202020204" pitchFamily="34" charset="0"/>
              </a:rPr>
              <a:t>d) </a:t>
            </a:r>
            <a:r>
              <a:rPr lang="en-US" sz="2300" dirty="0" err="1">
                <a:latin typeface="Arial" panose="020B0604020202020204" pitchFamily="34" charset="0"/>
              </a:rPr>
              <a:t>Tháng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chạp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khô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héo</a:t>
            </a:r>
            <a:r>
              <a:rPr lang="en-US" sz="2300" dirty="0">
                <a:latin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</a:rPr>
              <a:t>hoa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kim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ngân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nở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vàng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từng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búi</a:t>
            </a:r>
            <a:r>
              <a:rPr lang="en-US" sz="2300" dirty="0">
                <a:latin typeface="Arial" panose="020B0604020202020204" pitchFamily="34" charset="0"/>
              </a:rPr>
              <a:t>.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1066800" y="747518"/>
            <a:ext cx="1371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54330" y="902312"/>
            <a:ext cx="873222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dirty="0">
                <a:latin typeface="Arial" panose="020B0604020202020204" pitchFamily="34" charset="0"/>
              </a:rPr>
              <a:t>a)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Trời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vẫn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còn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lạnh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lắm</a:t>
            </a:r>
            <a:r>
              <a:rPr lang="en-US" sz="2300" dirty="0">
                <a:latin typeface="Arial" panose="020B0604020202020204" pitchFamily="34" charset="0"/>
              </a:rPr>
              <a:t>  </a:t>
            </a:r>
            <a:r>
              <a:rPr lang="en-US" sz="2300" dirty="0" err="1">
                <a:latin typeface="Arial" panose="020B0604020202020204" pitchFamily="34" charset="0"/>
              </a:rPr>
              <a:t>và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những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thân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cây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vẫn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còn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run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rẩy</a:t>
            </a:r>
            <a:r>
              <a:rPr lang="en-US" sz="2300" dirty="0">
                <a:latin typeface="Arial" panose="020B0604020202020204" pitchFamily="34" charset="0"/>
              </a:rPr>
              <a:t>.</a:t>
            </a: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3377453" y="1009320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301266" y="1238895"/>
            <a:ext cx="88688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i="1" dirty="0" err="1">
                <a:solidFill>
                  <a:srgbClr val="C00000"/>
                </a:solidFill>
                <a:latin typeface="Arial" panose="020B0604020202020204" pitchFamily="34" charset="0"/>
              </a:rPr>
              <a:t>Vế</a:t>
            </a:r>
            <a:r>
              <a:rPr lang="en-US" sz="2300" i="1" dirty="0">
                <a:solidFill>
                  <a:srgbClr val="C00000"/>
                </a:solidFill>
                <a:latin typeface="Arial" panose="020B0604020202020204" pitchFamily="34" charset="0"/>
              </a:rPr>
              <a:t> 1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554996" y="1209529"/>
            <a:ext cx="88688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i="1" dirty="0" err="1">
                <a:solidFill>
                  <a:srgbClr val="C00000"/>
                </a:solidFill>
                <a:latin typeface="Arial" panose="020B0604020202020204" pitchFamily="34" charset="0"/>
              </a:rPr>
              <a:t>Vế</a:t>
            </a:r>
            <a:r>
              <a:rPr lang="en-US" sz="2300" i="1" dirty="0">
                <a:solidFill>
                  <a:srgbClr val="C00000"/>
                </a:solidFill>
                <a:latin typeface="Arial" panose="020B0604020202020204" pitchFamily="34" charset="0"/>
              </a:rPr>
              <a:t> 2</a:t>
            </a: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8101853" y="1025420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4875485" y="1707428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2705535" y="2187994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769786" y="1925255"/>
            <a:ext cx="88688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i="1" dirty="0" err="1">
                <a:solidFill>
                  <a:srgbClr val="C00000"/>
                </a:solidFill>
                <a:latin typeface="Arial" panose="020B0604020202020204" pitchFamily="34" charset="0"/>
              </a:rPr>
              <a:t>Vế</a:t>
            </a:r>
            <a:r>
              <a:rPr lang="en-US" sz="2300" i="1" dirty="0">
                <a:solidFill>
                  <a:srgbClr val="C00000"/>
                </a:solidFill>
                <a:latin typeface="Arial" panose="020B0604020202020204" pitchFamily="34" charset="0"/>
              </a:rPr>
              <a:t> 1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7434404" y="1915089"/>
            <a:ext cx="88688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i="1" dirty="0" err="1">
                <a:solidFill>
                  <a:srgbClr val="C00000"/>
                </a:solidFill>
                <a:latin typeface="Arial" panose="020B0604020202020204" pitchFamily="34" charset="0"/>
              </a:rPr>
              <a:t>Vế</a:t>
            </a:r>
            <a:r>
              <a:rPr lang="en-US" sz="2300" i="1" dirty="0">
                <a:solidFill>
                  <a:srgbClr val="C00000"/>
                </a:solidFill>
                <a:latin typeface="Arial" panose="020B0604020202020204" pitchFamily="34" charset="0"/>
              </a:rPr>
              <a:t> 2</a:t>
            </a:r>
          </a:p>
        </p:txBody>
      </p:sp>
      <p:cxnSp>
        <p:nvCxnSpPr>
          <p:cNvPr id="28" name="Straight Connector 27"/>
          <p:cNvCxnSpPr/>
          <p:nvPr/>
        </p:nvCxnSpPr>
        <p:spPr>
          <a:xfrm flipH="1">
            <a:off x="4044280" y="2819400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9307854" y="2815546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80964" y="2742017"/>
            <a:ext cx="9711111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300" dirty="0">
                <a:latin typeface="Arial" panose="020B0604020202020204" pitchFamily="34" charset="0"/>
              </a:rPr>
              <a:t>c) </a:t>
            </a:r>
            <a:r>
              <a:rPr lang="en-US" sz="2300" dirty="0" err="1">
                <a:latin typeface="Arial" panose="020B0604020202020204" pitchFamily="34" charset="0"/>
              </a:rPr>
              <a:t>Buổi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chiều</a:t>
            </a:r>
            <a:r>
              <a:rPr lang="en-US" sz="2300" dirty="0">
                <a:latin typeface="Arial" panose="020B0604020202020204" pitchFamily="34" charset="0"/>
              </a:rPr>
              <a:t>,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nắng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vừa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nhạt</a:t>
            </a:r>
            <a:r>
              <a:rPr lang="en-US" sz="2300" dirty="0">
                <a:latin typeface="Arial" panose="020B0604020202020204" pitchFamily="34" charset="0"/>
              </a:rPr>
              <a:t>,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sương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đã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buông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nhanh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xuống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mặt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biển</a:t>
            </a:r>
            <a:r>
              <a:rPr lang="en-US" sz="2300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2329005" y="3058924"/>
            <a:ext cx="854333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i="1" dirty="0" err="1">
                <a:solidFill>
                  <a:srgbClr val="C00000"/>
                </a:solidFill>
                <a:latin typeface="Arial" panose="020B0604020202020204" pitchFamily="34" charset="0"/>
              </a:rPr>
              <a:t>Vế</a:t>
            </a:r>
            <a:r>
              <a:rPr lang="en-US" sz="2300" i="1" dirty="0">
                <a:solidFill>
                  <a:srgbClr val="C00000"/>
                </a:solidFill>
                <a:latin typeface="Arial" panose="020B0604020202020204" pitchFamily="34" charset="0"/>
              </a:rPr>
              <a:t> 1</a:t>
            </a: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5832169" y="3004577"/>
            <a:ext cx="88688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i="1" dirty="0" err="1">
                <a:solidFill>
                  <a:srgbClr val="C00000"/>
                </a:solidFill>
                <a:latin typeface="Arial" panose="020B0604020202020204" pitchFamily="34" charset="0"/>
              </a:rPr>
              <a:t>Vế</a:t>
            </a:r>
            <a:r>
              <a:rPr lang="en-US" sz="2300" i="1" dirty="0">
                <a:solidFill>
                  <a:srgbClr val="C00000"/>
                </a:solidFill>
                <a:latin typeface="Arial" panose="020B0604020202020204" pitchFamily="34" charset="0"/>
              </a:rPr>
              <a:t> 2</a:t>
            </a:r>
          </a:p>
        </p:txBody>
      </p:sp>
      <p:cxnSp>
        <p:nvCxnSpPr>
          <p:cNvPr id="33" name="Straight Connector 32"/>
          <p:cNvCxnSpPr/>
          <p:nvPr/>
        </p:nvCxnSpPr>
        <p:spPr>
          <a:xfrm flipH="1">
            <a:off x="3283380" y="3437418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7491942" y="3446455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157304" y="3356753"/>
            <a:ext cx="934182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300" dirty="0">
                <a:latin typeface="Arial" panose="020B0604020202020204" pitchFamily="34" charset="0"/>
              </a:rPr>
              <a:t>d)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Tháng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chạp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khô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héo</a:t>
            </a:r>
            <a:r>
              <a:rPr lang="en-US" sz="2300" dirty="0">
                <a:latin typeface="Arial" panose="020B0604020202020204" pitchFamily="34" charset="0"/>
              </a:rPr>
              <a:t>,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hoa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kim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ngân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nở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vàng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từng</a:t>
            </a:r>
            <a:r>
              <a:rPr lang="en-US" sz="23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rgbClr val="0000FF"/>
                </a:solidFill>
                <a:latin typeface="Arial" panose="020B0604020202020204" pitchFamily="34" charset="0"/>
              </a:rPr>
              <a:t>búi</a:t>
            </a:r>
            <a:r>
              <a:rPr lang="en-US" sz="2300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1583851" y="3680517"/>
            <a:ext cx="88688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i="1" dirty="0" err="1">
                <a:solidFill>
                  <a:srgbClr val="C00000"/>
                </a:solidFill>
                <a:latin typeface="Arial" panose="020B0604020202020204" pitchFamily="34" charset="0"/>
              </a:rPr>
              <a:t>Vế</a:t>
            </a:r>
            <a:r>
              <a:rPr lang="en-US" sz="2300" i="1" dirty="0">
                <a:solidFill>
                  <a:srgbClr val="C00000"/>
                </a:solidFill>
                <a:latin typeface="Arial" panose="020B0604020202020204" pitchFamily="34" charset="0"/>
              </a:rPr>
              <a:t> 1</a:t>
            </a: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4837581" y="3651151"/>
            <a:ext cx="88688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i="1" dirty="0" err="1">
                <a:solidFill>
                  <a:srgbClr val="C00000"/>
                </a:solidFill>
                <a:latin typeface="Arial" panose="020B0604020202020204" pitchFamily="34" charset="0"/>
              </a:rPr>
              <a:t>Vế</a:t>
            </a:r>
            <a:r>
              <a:rPr lang="en-US" sz="2300" i="1" dirty="0">
                <a:solidFill>
                  <a:srgbClr val="C00000"/>
                </a:solidFill>
                <a:latin typeface="Arial" panose="020B0604020202020204" pitchFamily="34" charset="0"/>
              </a:rPr>
              <a:t> 2</a:t>
            </a: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144314" y="4125724"/>
            <a:ext cx="9254980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300" b="1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en-US" sz="2300" i="1" dirty="0">
                <a:solidFill>
                  <a:srgbClr val="FF0000"/>
                </a:solidFill>
                <a:latin typeface="Arial" panose="020B0604020202020204" pitchFamily="34" charset="0"/>
              </a:rPr>
              <a:t>. </a:t>
            </a:r>
            <a:r>
              <a:rPr lang="en-US" sz="2300" dirty="0" err="1">
                <a:latin typeface="Arial" panose="020B0604020202020204" pitchFamily="34" charset="0"/>
              </a:rPr>
              <a:t>Trong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mỗi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câu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trên</a:t>
            </a:r>
            <a:r>
              <a:rPr lang="en-US" sz="2300" dirty="0">
                <a:latin typeface="Arial" panose="020B0604020202020204" pitchFamily="34" charset="0"/>
              </a:rPr>
              <a:t>, </a:t>
            </a:r>
            <a:r>
              <a:rPr lang="en-US" sz="2300" dirty="0" err="1">
                <a:latin typeface="Arial" panose="020B0604020202020204" pitchFamily="34" charset="0"/>
              </a:rPr>
              <a:t>các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vế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câu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được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nối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với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nhau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bằng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cách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nào</a:t>
            </a:r>
            <a:r>
              <a:rPr lang="en-US" sz="2300" dirty="0">
                <a:latin typeface="Arial" panose="020B0604020202020204" pitchFamily="34" charset="0"/>
              </a:rPr>
              <a:t>?</a:t>
            </a:r>
          </a:p>
        </p:txBody>
      </p:sp>
      <p:sp>
        <p:nvSpPr>
          <p:cNvPr id="6" name="Oval 5"/>
          <p:cNvSpPr/>
          <p:nvPr/>
        </p:nvSpPr>
        <p:spPr>
          <a:xfrm>
            <a:off x="3520522" y="952936"/>
            <a:ext cx="381000" cy="367659"/>
          </a:xfrm>
          <a:prstGeom prst="ellipse">
            <a:avLst/>
          </a:prstGeom>
          <a:noFill/>
          <a:ln w="28575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545353" y="1690955"/>
            <a:ext cx="478920" cy="367659"/>
          </a:xfrm>
          <a:prstGeom prst="ellipse">
            <a:avLst/>
          </a:prstGeom>
          <a:noFill/>
          <a:ln w="28575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5052938" y="1684832"/>
            <a:ext cx="917769" cy="408522"/>
          </a:xfrm>
          <a:prstGeom prst="ellipse">
            <a:avLst/>
          </a:prstGeom>
          <a:noFill/>
          <a:ln w="28575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56348" y="2537922"/>
            <a:ext cx="3026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009900"/>
                </a:solidFill>
                <a:latin typeface="Arial" panose="020B0604020202020204" pitchFamily="34" charset="0"/>
              </a:rPr>
              <a:t>,</a:t>
            </a:r>
            <a:endParaRPr lang="en-US" sz="4000" b="1" dirty="0">
              <a:solidFill>
                <a:srgbClr val="0099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100335" y="3172407"/>
            <a:ext cx="3026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009900"/>
                </a:solidFill>
                <a:latin typeface="Arial" panose="020B0604020202020204" pitchFamily="34" charset="0"/>
              </a:rPr>
              <a:t>,</a:t>
            </a:r>
            <a:endParaRPr lang="en-US" sz="4000" b="1" dirty="0">
              <a:solidFill>
                <a:srgbClr val="009900"/>
              </a:solidFill>
            </a:endParaRP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177541" y="4802188"/>
            <a:ext cx="2922794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300" dirty="0">
                <a:latin typeface="Arial" panose="020B0604020202020204" pitchFamily="34" charset="0"/>
              </a:rPr>
              <a:t>- </a:t>
            </a:r>
            <a:r>
              <a:rPr lang="en-US" sz="2300" dirty="0" err="1">
                <a:latin typeface="Arial" panose="020B0604020202020204" pitchFamily="34" charset="0"/>
              </a:rPr>
              <a:t>Nối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bằng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kết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từ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i="1" dirty="0" err="1">
                <a:solidFill>
                  <a:srgbClr val="0000FF"/>
                </a:solidFill>
                <a:latin typeface="Arial" panose="020B0604020202020204" pitchFamily="34" charset="0"/>
              </a:rPr>
              <a:t>và</a:t>
            </a:r>
            <a:r>
              <a:rPr lang="en-US" sz="2300" dirty="0">
                <a:latin typeface="Arial" panose="020B0604020202020204" pitchFamily="34" charset="0"/>
              </a:rPr>
              <a:t>,</a:t>
            </a:r>
            <a:endParaRPr lang="en-US" sz="2300" i="1" dirty="0">
              <a:latin typeface="Arial" panose="020B0604020202020204" pitchFamily="34" charset="0"/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2871458" y="4799060"/>
            <a:ext cx="3826659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300" dirty="0" err="1">
                <a:latin typeface="Arial" panose="020B0604020202020204" pitchFamily="34" charset="0"/>
              </a:rPr>
              <a:t>cặp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kết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từ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i="1" dirty="0" err="1">
                <a:solidFill>
                  <a:srgbClr val="0000FF"/>
                </a:solidFill>
                <a:latin typeface="Arial" panose="020B0604020202020204" pitchFamily="34" charset="0"/>
              </a:rPr>
              <a:t>dù</a:t>
            </a:r>
            <a:r>
              <a:rPr lang="en-US" sz="2300" i="1" dirty="0">
                <a:solidFill>
                  <a:srgbClr val="0000FF"/>
                </a:solidFill>
                <a:latin typeface="Arial" panose="020B0604020202020204" pitchFamily="34" charset="0"/>
              </a:rPr>
              <a:t> … </a:t>
            </a:r>
            <a:r>
              <a:rPr lang="en-US" sz="2300" i="1" dirty="0" err="1">
                <a:solidFill>
                  <a:srgbClr val="0000FF"/>
                </a:solidFill>
                <a:latin typeface="Arial" panose="020B0604020202020204" pitchFamily="34" charset="0"/>
              </a:rPr>
              <a:t>nhưng</a:t>
            </a:r>
            <a:r>
              <a:rPr lang="en-US" sz="2300" i="1" dirty="0">
                <a:solidFill>
                  <a:srgbClr val="0000FF"/>
                </a:solidFill>
                <a:latin typeface="Arial" panose="020B0604020202020204" pitchFamily="34" charset="0"/>
              </a:rPr>
              <a:t>…</a:t>
            </a:r>
            <a:r>
              <a:rPr lang="en-US" sz="2300" dirty="0">
                <a:latin typeface="Arial" panose="020B0604020202020204" pitchFamily="34" charset="0"/>
              </a:rPr>
              <a:t>, </a:t>
            </a:r>
            <a:endParaRPr lang="en-US" sz="2300" i="1" dirty="0">
              <a:latin typeface="Arial" panose="020B0604020202020204" pitchFamily="34" charset="0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157297" y="5395185"/>
            <a:ext cx="9254980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300" dirty="0">
                <a:latin typeface="Arial" panose="020B0604020202020204" pitchFamily="34" charset="0"/>
              </a:rPr>
              <a:t>- </a:t>
            </a:r>
            <a:r>
              <a:rPr lang="en-US" sz="2300" dirty="0" err="1">
                <a:latin typeface="Arial" panose="020B0604020202020204" pitchFamily="34" charset="0"/>
              </a:rPr>
              <a:t>Nối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trực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tiếp</a:t>
            </a:r>
            <a:r>
              <a:rPr lang="en-US" sz="2300" dirty="0">
                <a:latin typeface="Arial" panose="020B0604020202020204" pitchFamily="34" charset="0"/>
              </a:rPr>
              <a:t> (</a:t>
            </a:r>
            <a:r>
              <a:rPr lang="en-US" sz="2300" dirty="0" err="1">
                <a:latin typeface="Arial" panose="020B0604020202020204" pitchFamily="34" charset="0"/>
              </a:rPr>
              <a:t>không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dùng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từ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nối</a:t>
            </a:r>
            <a:r>
              <a:rPr lang="en-US" sz="2300" dirty="0">
                <a:latin typeface="Arial" panose="020B0604020202020204" pitchFamily="34" charset="0"/>
              </a:rPr>
              <a:t>) </a:t>
            </a:r>
            <a:r>
              <a:rPr lang="en-US" sz="2300" dirty="0" err="1">
                <a:latin typeface="Arial" panose="020B0604020202020204" pitchFamily="34" charset="0"/>
              </a:rPr>
              <a:t>giữa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vế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câu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có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dấu</a:t>
            </a:r>
            <a:r>
              <a:rPr lang="en-US" sz="2300" dirty="0">
                <a:latin typeface="Arial" panose="020B0604020202020204" pitchFamily="34" charset="0"/>
              </a:rPr>
              <a:t> </a:t>
            </a:r>
            <a:r>
              <a:rPr lang="en-US" sz="2300" dirty="0" err="1">
                <a:latin typeface="Arial" panose="020B0604020202020204" pitchFamily="34" charset="0"/>
              </a:rPr>
              <a:t>phẩy</a:t>
            </a:r>
            <a:endParaRPr lang="en-US" sz="2300" i="1" dirty="0">
              <a:latin typeface="Arial" panose="020B0604020202020204" pitchFamily="34" charset="0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2782003" y="2815546"/>
            <a:ext cx="630893" cy="324043"/>
          </a:xfrm>
          <a:prstGeom prst="ellipse">
            <a:avLst/>
          </a:prstGeom>
          <a:noFill/>
          <a:ln w="28575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5043629" y="2784983"/>
            <a:ext cx="416606" cy="387425"/>
          </a:xfrm>
          <a:prstGeom prst="ellipse">
            <a:avLst/>
          </a:prstGeom>
          <a:noFill/>
          <a:ln w="28575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65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8" grpId="0"/>
      <p:bldP spid="43" grpId="0"/>
      <p:bldP spid="12" grpId="0"/>
      <p:bldP spid="16" grpId="0"/>
      <p:bldP spid="18" grpId="0"/>
      <p:bldP spid="19" grpId="0"/>
      <p:bldP spid="20" grpId="0"/>
      <p:bldP spid="21" grpId="0"/>
      <p:bldP spid="26" grpId="0"/>
      <p:bldP spid="27" grpId="0"/>
      <p:bldP spid="30" grpId="0"/>
      <p:bldP spid="31" grpId="0"/>
      <p:bldP spid="32" grpId="0"/>
      <p:bldP spid="35" grpId="0"/>
      <p:bldP spid="36" grpId="0"/>
      <p:bldP spid="37" grpId="0"/>
      <p:bldP spid="39" grpId="0"/>
      <p:bldP spid="6" grpId="0" animBg="1"/>
      <p:bldP spid="41" grpId="0" animBg="1"/>
      <p:bldP spid="42" grpId="0" animBg="1"/>
      <p:bldP spid="7" grpId="0"/>
      <p:bldP spid="44" grpId="0"/>
      <p:bldP spid="38" grpId="0"/>
      <p:bldP spid="40" grpId="0"/>
      <p:bldP spid="45" grpId="0"/>
      <p:bldP spid="46" grpId="0" animBg="1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rizontal Scroll 4"/>
          <p:cNvSpPr/>
          <p:nvPr/>
        </p:nvSpPr>
        <p:spPr>
          <a:xfrm>
            <a:off x="165243" y="1785787"/>
            <a:ext cx="11950557" cy="3011087"/>
          </a:xfrm>
          <a:prstGeom prst="horizontalScroll">
            <a:avLst>
              <a:gd name="adj" fmla="val 7767"/>
            </a:avLst>
          </a:prstGeom>
          <a:solidFill>
            <a:srgbClr val="00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3" name="Rectangle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 w="82550">
            <a:solidFill>
              <a:srgbClr val="FFFF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5" name="Text Box 2"/>
          <p:cNvSpPr txBox="1">
            <a:spLocks noChangeArrowheads="1"/>
          </p:cNvSpPr>
          <p:nvPr/>
        </p:nvSpPr>
        <p:spPr bwMode="auto">
          <a:xfrm>
            <a:off x="3536950" y="0"/>
            <a:ext cx="511810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200" dirty="0">
                <a:latin typeface="Arial" panose="020B0604020202020204" pitchFamily="34" charset="0"/>
              </a:rPr>
              <a:t>Thứ Năm, ngày 29 tháng 01 năm 2026.</a:t>
            </a:r>
            <a:endParaRPr lang="en-US" sz="2200" dirty="0">
              <a:latin typeface="Arial" panose="020B0604020202020204" pitchFamily="34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133244" y="634343"/>
            <a:ext cx="46965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Cách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nối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các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vế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câu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ghép</a:t>
            </a:r>
            <a:endParaRPr 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51091" y="687923"/>
            <a:ext cx="231384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200" u="sng" dirty="0" err="1">
                <a:latin typeface="Arial" panose="020B0604020202020204" pitchFamily="34" charset="0"/>
              </a:rPr>
              <a:t>Luyện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từ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và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câu</a:t>
            </a:r>
            <a:r>
              <a:rPr lang="en-US" sz="2200" u="sng" dirty="0">
                <a:latin typeface="Arial" panose="020B0604020202020204" pitchFamily="34" charset="0"/>
              </a:rPr>
              <a:t>: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997236" y="304801"/>
            <a:ext cx="2209800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200" u="sng" dirty="0" err="1">
                <a:latin typeface="Arial" panose="020B0604020202020204" pitchFamily="34" charset="0"/>
              </a:rPr>
              <a:t>Tiếng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việt</a:t>
            </a:r>
            <a:endParaRPr lang="en-US" sz="2200" u="sng" dirty="0">
              <a:latin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61" y="1079405"/>
            <a:ext cx="1819048" cy="352381"/>
          </a:xfrm>
          <a:prstGeom prst="rect">
            <a:avLst/>
          </a:prstGeom>
        </p:spPr>
      </p:pic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98956" y="1420312"/>
            <a:ext cx="6647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400" dirty="0" err="1">
                <a:latin typeface="Arial" panose="020B0604020202020204" pitchFamily="34" charset="0"/>
              </a:rPr>
              <a:t>Có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mấy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cách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nối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vế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câu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câu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ghép</a:t>
            </a:r>
            <a:r>
              <a:rPr lang="en-US" sz="2400" dirty="0">
                <a:latin typeface="Arial" panose="020B0604020202020204" pitchFamily="34" charset="0"/>
              </a:rPr>
              <a:t>?</a:t>
            </a:r>
            <a:endParaRPr lang="en-US" sz="2400" i="1" dirty="0">
              <a:latin typeface="Arial" panose="020B0604020202020204" pitchFamily="34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510274" y="2057400"/>
            <a:ext cx="6266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Có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hai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cách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nối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các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vế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câu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trong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câu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ghép</a:t>
            </a:r>
            <a:r>
              <a:rPr lang="en-US" sz="2400" dirty="0">
                <a:latin typeface="Arial" panose="020B0604020202020204" pitchFamily="34" charset="0"/>
              </a:rPr>
              <a:t>.</a:t>
            </a:r>
            <a:endParaRPr lang="en-US" sz="2400" i="1" dirty="0">
              <a:latin typeface="Arial" panose="020B0604020202020204" pitchFamily="34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98955" y="1443335"/>
            <a:ext cx="56830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400" dirty="0" err="1">
                <a:latin typeface="Arial" panose="020B0604020202020204" pitchFamily="34" charset="0"/>
              </a:rPr>
              <a:t>Đó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cách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nối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nào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câu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ghép</a:t>
            </a:r>
            <a:r>
              <a:rPr lang="en-US" sz="2400" dirty="0">
                <a:latin typeface="Arial" panose="020B0604020202020204" pitchFamily="34" charset="0"/>
              </a:rPr>
              <a:t>?</a:t>
            </a:r>
            <a:endParaRPr lang="en-US" sz="2400" i="1" dirty="0">
              <a:latin typeface="Arial" panose="020B0604020202020204" pitchFamily="34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510272" y="2598003"/>
            <a:ext cx="115293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1.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Nối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bằng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kết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từ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cặp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kết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từ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hoặc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những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cặp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từ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khác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có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tác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dụng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nối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(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vừa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…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đã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…;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chưa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…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đã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;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đâu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…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đấy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…;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càng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…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càng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…;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bao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nhiêu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…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bấy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nhiêu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;…)</a:t>
            </a:r>
            <a:endParaRPr lang="en-US" sz="2400" i="1" dirty="0">
              <a:latin typeface="Arial" panose="020B0604020202020204" pitchFamily="34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10272" y="3581400"/>
            <a:ext cx="115293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2.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Nối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trực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tiếp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(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không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dùng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từ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nối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).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Trong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trường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hợp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này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giữa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các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vế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câu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cần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có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dấu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phẩy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dấu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chấm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phẩy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hoặc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dấu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hai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chấm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.</a:t>
            </a:r>
            <a:endParaRPr lang="en-US" sz="2400" i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62" y="1481488"/>
            <a:ext cx="1663557" cy="382765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 flipH="1">
            <a:off x="2690955" y="4939376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172090" y="5173438"/>
            <a:ext cx="88688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i="1" dirty="0" err="1">
                <a:solidFill>
                  <a:srgbClr val="C00000"/>
                </a:solidFill>
                <a:latin typeface="Arial" panose="020B0604020202020204" pitchFamily="34" charset="0"/>
              </a:rPr>
              <a:t>Vế</a:t>
            </a:r>
            <a:r>
              <a:rPr lang="en-US" sz="2300" i="1" dirty="0">
                <a:solidFill>
                  <a:srgbClr val="C00000"/>
                </a:solidFill>
                <a:latin typeface="Arial" panose="020B0604020202020204" pitchFamily="34" charset="0"/>
              </a:rPr>
              <a:t> 1</a:t>
            </a: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4301260" y="5189290"/>
            <a:ext cx="88688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i="1" dirty="0" err="1">
                <a:solidFill>
                  <a:srgbClr val="C00000"/>
                </a:solidFill>
                <a:latin typeface="Arial" panose="020B0604020202020204" pitchFamily="34" charset="0"/>
              </a:rPr>
              <a:t>Vế</a:t>
            </a:r>
            <a:r>
              <a:rPr lang="en-US" sz="2300" i="1" dirty="0">
                <a:solidFill>
                  <a:srgbClr val="C00000"/>
                </a:solidFill>
                <a:latin typeface="Arial" panose="020B0604020202020204" pitchFamily="34" charset="0"/>
              </a:rPr>
              <a:t> 2</a:t>
            </a: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54398" y="4808269"/>
            <a:ext cx="9486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i="1" dirty="0"/>
              <a:t>a) </a:t>
            </a:r>
            <a:r>
              <a:rPr lang="vi-VN" i="1" dirty="0">
                <a:solidFill>
                  <a:srgbClr val="0000FF"/>
                </a:solidFill>
              </a:rPr>
              <a:t>Trời nắng đẹp</a:t>
            </a:r>
            <a:r>
              <a:rPr lang="vi-VN" i="1" dirty="0"/>
              <a:t>, </a:t>
            </a:r>
            <a:r>
              <a:rPr lang="vi-VN" i="1" dirty="0">
                <a:solidFill>
                  <a:srgbClr val="0000FF"/>
                </a:solidFill>
              </a:rPr>
              <a:t>cả nhà đi dã ngoại ở công viên</a:t>
            </a:r>
            <a:r>
              <a:rPr lang="vi-VN" i="1" dirty="0"/>
              <a:t>.</a:t>
            </a:r>
            <a:endParaRPr lang="en-US" dirty="0"/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4825259" y="5743743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18026" y="5644510"/>
            <a:ext cx="9486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i="1" dirty="0"/>
              <a:t>b) </a:t>
            </a:r>
            <a:r>
              <a:rPr lang="en-US" i="1" dirty="0" err="1">
                <a:solidFill>
                  <a:srgbClr val="0000FF"/>
                </a:solidFill>
              </a:rPr>
              <a:t>Mẹ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err="1">
                <a:solidFill>
                  <a:srgbClr val="0000FF"/>
                </a:solidFill>
              </a:rPr>
              <a:t>ngồi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err="1">
                <a:solidFill>
                  <a:srgbClr val="0000FF"/>
                </a:solidFill>
              </a:rPr>
              <a:t>giữa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err="1">
                <a:solidFill>
                  <a:srgbClr val="0000FF"/>
                </a:solidFill>
              </a:rPr>
              <a:t>tấm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err="1">
                <a:solidFill>
                  <a:srgbClr val="0000FF"/>
                </a:solidFill>
              </a:rPr>
              <a:t>thảm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err="1">
                <a:solidFill>
                  <a:srgbClr val="0000FF"/>
                </a:solidFill>
              </a:rPr>
              <a:t>nhựa</a:t>
            </a:r>
            <a:r>
              <a:rPr lang="en-US" i="1" dirty="0"/>
              <a:t>, </a:t>
            </a:r>
            <a:r>
              <a:rPr lang="en-US" i="1" dirty="0" err="1"/>
              <a:t>còn</a:t>
            </a:r>
            <a:r>
              <a:rPr lang="en-US" i="1" dirty="0"/>
              <a:t> </a:t>
            </a:r>
            <a:r>
              <a:rPr lang="en-US" i="1" dirty="0" err="1">
                <a:solidFill>
                  <a:srgbClr val="0000FF"/>
                </a:solidFill>
              </a:rPr>
              <a:t>ba</a:t>
            </a:r>
            <a:r>
              <a:rPr lang="en-US" i="1" dirty="0">
                <a:solidFill>
                  <a:srgbClr val="0000FF"/>
                </a:solidFill>
              </a:rPr>
              <a:t> con </a:t>
            </a:r>
            <a:r>
              <a:rPr lang="en-US" i="1" dirty="0" err="1">
                <a:solidFill>
                  <a:srgbClr val="0000FF"/>
                </a:solidFill>
              </a:rPr>
              <a:t>ngồi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err="1">
                <a:solidFill>
                  <a:srgbClr val="0000FF"/>
                </a:solidFill>
              </a:rPr>
              <a:t>xung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err="1">
                <a:solidFill>
                  <a:srgbClr val="0000FF"/>
                </a:solidFill>
              </a:rPr>
              <a:t>quanh</a:t>
            </a:r>
            <a:r>
              <a:rPr lang="en-US" i="1" dirty="0"/>
              <a:t>.</a:t>
            </a:r>
            <a:endParaRPr lang="en-US" dirty="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2016499" y="6065517"/>
            <a:ext cx="88688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i="1" dirty="0" err="1">
                <a:solidFill>
                  <a:srgbClr val="C00000"/>
                </a:solidFill>
                <a:latin typeface="Arial" panose="020B0604020202020204" pitchFamily="34" charset="0"/>
              </a:rPr>
              <a:t>Vế</a:t>
            </a:r>
            <a:r>
              <a:rPr lang="en-US" sz="2300" i="1" dirty="0">
                <a:solidFill>
                  <a:srgbClr val="C00000"/>
                </a:solidFill>
                <a:latin typeface="Arial" panose="020B0604020202020204" pitchFamily="34" charset="0"/>
              </a:rPr>
              <a:t> 1</a:t>
            </a: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6172198" y="6019308"/>
            <a:ext cx="886888" cy="44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2300" i="1" dirty="0" err="1">
                <a:solidFill>
                  <a:srgbClr val="C00000"/>
                </a:solidFill>
                <a:latin typeface="Arial" panose="020B0604020202020204" pitchFamily="34" charset="0"/>
              </a:rPr>
              <a:t>Vế</a:t>
            </a:r>
            <a:r>
              <a:rPr lang="en-US" sz="2300" i="1" dirty="0">
                <a:solidFill>
                  <a:srgbClr val="C00000"/>
                </a:solidFill>
                <a:latin typeface="Arial" panose="020B0604020202020204" pitchFamily="34" charset="0"/>
              </a:rPr>
              <a:t> 2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504874" y="4675359"/>
            <a:ext cx="3026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1" dirty="0">
                <a:solidFill>
                  <a:srgbClr val="009900"/>
                </a:solidFill>
                <a:latin typeface="Arial" panose="020B0604020202020204" pitchFamily="34" charset="0"/>
              </a:rPr>
              <a:t>,</a:t>
            </a:r>
            <a:endParaRPr lang="en-US" sz="4000" b="1" i="1" dirty="0">
              <a:solidFill>
                <a:srgbClr val="009900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4897848" y="5756146"/>
            <a:ext cx="605170" cy="399787"/>
          </a:xfrm>
          <a:prstGeom prst="ellipse">
            <a:avLst/>
          </a:prstGeom>
          <a:noFill/>
          <a:ln w="28575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4612578" y="5530769"/>
            <a:ext cx="3026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1" dirty="0">
                <a:solidFill>
                  <a:srgbClr val="009900"/>
                </a:solidFill>
                <a:latin typeface="Arial" panose="020B0604020202020204" pitchFamily="34" charset="0"/>
              </a:rPr>
              <a:t>,</a:t>
            </a:r>
            <a:endParaRPr lang="en-US" sz="4000" b="1" i="1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936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build="allAtOnce"/>
      <p:bldP spid="20" grpId="0"/>
      <p:bldP spid="21" grpId="0" build="allAtOnce"/>
      <p:bldP spid="22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1" grpId="0"/>
      <p:bldP spid="32" grpId="0" animBg="1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 w="82550">
            <a:solidFill>
              <a:srgbClr val="FFFF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82" y="1211998"/>
            <a:ext cx="12012717" cy="56460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200" y="37758"/>
            <a:ext cx="1876190" cy="361905"/>
          </a:xfrm>
          <a:prstGeom prst="rect">
            <a:avLst/>
          </a:prstGeom>
        </p:spPr>
      </p:pic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12137" y="381001"/>
            <a:ext cx="120036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400" b="1" i="1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en-US" sz="2400" i="1" dirty="0">
                <a:latin typeface="Arial" panose="020B0604020202020204" pitchFamily="34" charset="0"/>
              </a:rPr>
              <a:t>. </a:t>
            </a:r>
            <a:r>
              <a:rPr lang="en-US" sz="2400" i="1" dirty="0" err="1">
                <a:latin typeface="Arial" panose="020B0604020202020204" pitchFamily="34" charset="0"/>
              </a:rPr>
              <a:t>Gạch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dưới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các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câu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ghép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trong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mỗi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đoạn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văn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dưới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đây</a:t>
            </a:r>
            <a:r>
              <a:rPr lang="en-US" sz="2400" i="1" dirty="0">
                <a:latin typeface="Arial" panose="020B0604020202020204" pitchFamily="34" charset="0"/>
              </a:rPr>
              <a:t>. </a:t>
            </a:r>
            <a:r>
              <a:rPr lang="en-US" sz="2400" i="1" dirty="0" err="1">
                <a:latin typeface="Arial" panose="020B0604020202020204" pitchFamily="34" charset="0"/>
              </a:rPr>
              <a:t>Các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vế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câu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ghép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được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nối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với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nhau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bằng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cách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nào</a:t>
            </a:r>
            <a:r>
              <a:rPr lang="en-US" sz="2400" i="1" dirty="0">
                <a:latin typeface="Arial" panose="020B0604020202020204" pitchFamily="34" charset="0"/>
              </a:rPr>
              <a:t>?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762000"/>
            <a:ext cx="33832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351520" y="762000"/>
            <a:ext cx="3657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83259" y="1152978"/>
            <a:ext cx="32918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907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472440" y="1713145"/>
            <a:ext cx="630936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3" name="Rectangle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 w="82550">
            <a:solidFill>
              <a:srgbClr val="FFFF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209" y="19096"/>
            <a:ext cx="1876190" cy="361905"/>
          </a:xfrm>
          <a:prstGeom prst="rect">
            <a:avLst/>
          </a:prstGeom>
        </p:spPr>
      </p:pic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57477" y="381001"/>
            <a:ext cx="1195832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400" b="1" i="1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en-US" sz="2400" i="1" dirty="0">
                <a:latin typeface="Arial" panose="020B0604020202020204" pitchFamily="34" charset="0"/>
              </a:rPr>
              <a:t>. </a:t>
            </a:r>
            <a:r>
              <a:rPr lang="en-US" sz="2400" i="1" dirty="0" err="1">
                <a:latin typeface="Arial" panose="020B0604020202020204" pitchFamily="34" charset="0"/>
              </a:rPr>
              <a:t>Gạch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dưới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các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câu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ghép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trong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mỗi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đoạn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văn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dưới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đây</a:t>
            </a:r>
            <a:r>
              <a:rPr lang="en-US" sz="2400" i="1" dirty="0">
                <a:latin typeface="Arial" panose="020B0604020202020204" pitchFamily="34" charset="0"/>
              </a:rPr>
              <a:t>. </a:t>
            </a:r>
            <a:r>
              <a:rPr lang="en-US" sz="2400" i="1" dirty="0" err="1">
                <a:latin typeface="Arial" panose="020B0604020202020204" pitchFamily="34" charset="0"/>
              </a:rPr>
              <a:t>Các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vế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câu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ghép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được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nối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với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nhau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bằng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cách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nào</a:t>
            </a:r>
            <a:r>
              <a:rPr lang="en-US" sz="2400" i="1" dirty="0">
                <a:latin typeface="Arial" panose="020B0604020202020204" pitchFamily="34" charset="0"/>
              </a:rPr>
              <a:t>?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6200" y="1290666"/>
            <a:ext cx="1203960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</a:rPr>
              <a:t>a) </a:t>
            </a:r>
            <a:r>
              <a:rPr lang="en-US" sz="2400" dirty="0" err="1">
                <a:latin typeface="Arial" panose="020B0604020202020204" pitchFamily="34" charset="0"/>
              </a:rPr>
              <a:t>Hoa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bưởi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hoa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cây</a:t>
            </a:r>
            <a:r>
              <a:rPr lang="en-US" sz="2400" dirty="0">
                <a:latin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</a:rPr>
              <a:t>còn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hoa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nhài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hoa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bụi</a:t>
            </a:r>
            <a:r>
              <a:rPr lang="en-US" sz="2400" dirty="0">
                <a:latin typeface="Arial" panose="020B0604020202020204" pitchFamily="34" charset="0"/>
              </a:rPr>
              <a:t>. </a:t>
            </a:r>
            <a:r>
              <a:rPr lang="en-US" sz="2400" dirty="0" err="1">
                <a:latin typeface="Arial" panose="020B0604020202020204" pitchFamily="34" charset="0"/>
              </a:rPr>
              <a:t>Hoa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cây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có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sức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sống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mạnh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mẽ</a:t>
            </a:r>
            <a:r>
              <a:rPr lang="en-US" sz="2400" dirty="0">
                <a:latin typeface="Arial" panose="020B0604020202020204" pitchFamily="34" charset="0"/>
              </a:rPr>
              <a:t>. </a:t>
            </a:r>
            <a:r>
              <a:rPr lang="en-US" sz="2400" dirty="0" err="1">
                <a:latin typeface="Arial" panose="020B0604020202020204" pitchFamily="34" charset="0"/>
              </a:rPr>
              <a:t>Hoa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bụi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có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chút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gì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giản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dị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hơn</a:t>
            </a:r>
            <a:r>
              <a:rPr lang="en-US" sz="2400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12210" y="2938681"/>
            <a:ext cx="12003590" cy="182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sz="2350" dirty="0">
                <a:latin typeface="Arial" panose="020B0604020202020204" pitchFamily="34" charset="0"/>
              </a:rPr>
              <a:t>b) </a:t>
            </a:r>
            <a:r>
              <a:rPr lang="en-US" sz="2350" dirty="0" err="1">
                <a:latin typeface="Arial" panose="020B0604020202020204" pitchFamily="34" charset="0"/>
              </a:rPr>
              <a:t>Mới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đây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thôi</a:t>
            </a:r>
            <a:r>
              <a:rPr lang="en-US" sz="2350" dirty="0">
                <a:latin typeface="Arial" panose="020B0604020202020204" pitchFamily="34" charset="0"/>
              </a:rPr>
              <a:t>, </a:t>
            </a:r>
            <a:r>
              <a:rPr lang="en-US" sz="2350" dirty="0" err="1">
                <a:latin typeface="Arial" panose="020B0604020202020204" pitchFamily="34" charset="0"/>
              </a:rPr>
              <a:t>đồng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lúa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phơi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một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màu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vàng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chanh</a:t>
            </a:r>
            <a:r>
              <a:rPr lang="en-US" sz="2350" dirty="0">
                <a:latin typeface="Arial" panose="020B0604020202020204" pitchFamily="34" charset="0"/>
              </a:rPr>
              <a:t>; </a:t>
            </a:r>
            <a:r>
              <a:rPr lang="en-US" sz="2350" dirty="0" err="1">
                <a:latin typeface="Arial" panose="020B0604020202020204" pitchFamily="34" charset="0"/>
              </a:rPr>
              <a:t>còn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bây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giờ</a:t>
            </a:r>
            <a:r>
              <a:rPr lang="en-US" sz="2350" dirty="0">
                <a:latin typeface="Arial" panose="020B0604020202020204" pitchFamily="34" charset="0"/>
              </a:rPr>
              <a:t>, </a:t>
            </a:r>
            <a:r>
              <a:rPr lang="en-US" sz="2350" dirty="0" err="1">
                <a:latin typeface="Arial" panose="020B0604020202020204" pitchFamily="34" charset="0"/>
              </a:rPr>
              <a:t>nó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đã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rực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lên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màu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vàng</a:t>
            </a:r>
            <a:r>
              <a:rPr lang="en-US" sz="2350" dirty="0">
                <a:latin typeface="Arial" panose="020B0604020202020204" pitchFamily="34" charset="0"/>
              </a:rPr>
              <a:t> cam </a:t>
            </a:r>
            <a:r>
              <a:rPr lang="en-US" sz="2350" dirty="0" err="1">
                <a:latin typeface="Arial" panose="020B0604020202020204" pitchFamily="34" charset="0"/>
              </a:rPr>
              <a:t>rồi</a:t>
            </a:r>
            <a:r>
              <a:rPr lang="en-US" sz="2350" dirty="0">
                <a:latin typeface="Arial" panose="020B0604020202020204" pitchFamily="34" charset="0"/>
              </a:rPr>
              <a:t>. </a:t>
            </a:r>
            <a:r>
              <a:rPr lang="en-US" sz="2350" dirty="0" err="1">
                <a:latin typeface="Arial" panose="020B0604020202020204" pitchFamily="34" charset="0"/>
              </a:rPr>
              <a:t>Mặt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Trời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từ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từ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trôi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về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phía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những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dãy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núi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mờ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xa</a:t>
            </a:r>
            <a:r>
              <a:rPr lang="en-US" sz="2350" dirty="0">
                <a:latin typeface="Arial" panose="020B0604020202020204" pitchFamily="34" charset="0"/>
              </a:rPr>
              <a:t>. </a:t>
            </a:r>
            <a:r>
              <a:rPr lang="en-US" sz="2350" dirty="0" err="1">
                <a:latin typeface="Arial" panose="020B0604020202020204" pitchFamily="34" charset="0"/>
              </a:rPr>
              <a:t>Dường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như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đồng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lúa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và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Mặt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Trời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đang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có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một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sự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đua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tài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thầm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kín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nào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đấy</a:t>
            </a:r>
            <a:r>
              <a:rPr lang="en-US" sz="2350" dirty="0">
                <a:latin typeface="Arial" panose="020B0604020202020204" pitchFamily="34" charset="0"/>
              </a:rPr>
              <a:t>. </a:t>
            </a:r>
            <a:r>
              <a:rPr lang="en-US" sz="2350" dirty="0" err="1">
                <a:latin typeface="Arial" panose="020B0604020202020204" pitchFamily="34" charset="0"/>
              </a:rPr>
              <a:t>Mặt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Trời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càng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xuống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thấp</a:t>
            </a:r>
            <a:r>
              <a:rPr lang="en-US" sz="2350" dirty="0">
                <a:latin typeface="Arial" panose="020B0604020202020204" pitchFamily="34" charset="0"/>
              </a:rPr>
              <a:t>, </a:t>
            </a:r>
            <a:r>
              <a:rPr lang="en-US" sz="2350" dirty="0" err="1">
                <a:latin typeface="Arial" panose="020B0604020202020204" pitchFamily="34" charset="0"/>
              </a:rPr>
              <a:t>cánh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đồng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càng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dâng</a:t>
            </a:r>
            <a:r>
              <a:rPr lang="en-US" sz="2350" dirty="0">
                <a:latin typeface="Arial" panose="020B0604020202020204" pitchFamily="34" charset="0"/>
              </a:rPr>
              <a:t> </a:t>
            </a:r>
            <a:r>
              <a:rPr lang="en-US" sz="2350" dirty="0" err="1">
                <a:latin typeface="Arial" panose="020B0604020202020204" pitchFamily="34" charset="0"/>
              </a:rPr>
              <a:t>lên</a:t>
            </a:r>
            <a:r>
              <a:rPr lang="en-US" sz="2350" dirty="0">
                <a:latin typeface="Arial" panose="020B0604020202020204" pitchFamily="34" charset="0"/>
              </a:rPr>
              <a:t>.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3426589" y="1403664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3222456" y="1152978"/>
            <a:ext cx="3026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009900"/>
                </a:solidFill>
                <a:latin typeface="Arial" panose="020B0604020202020204" pitchFamily="34" charset="0"/>
              </a:rPr>
              <a:t>,</a:t>
            </a:r>
            <a:endParaRPr lang="en-US" sz="4000" b="1" dirty="0">
              <a:solidFill>
                <a:srgbClr val="009900"/>
              </a:solidFill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28599" y="2228615"/>
            <a:ext cx="9372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Các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vế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câu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ghép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được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nối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bằng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kết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từ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còn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kết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hợp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với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dấu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phẩy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.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591493" y="3361853"/>
            <a:ext cx="114300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57476" y="3810000"/>
            <a:ext cx="173736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71473" y="5024735"/>
            <a:ext cx="118217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400" u="sng" dirty="0" err="1">
                <a:latin typeface="Arial" panose="020B0604020202020204" pitchFamily="34" charset="0"/>
              </a:rPr>
              <a:t>Câu</a:t>
            </a:r>
            <a:r>
              <a:rPr lang="en-US" sz="2400" u="sng" dirty="0">
                <a:latin typeface="Arial" panose="020B0604020202020204" pitchFamily="34" charset="0"/>
              </a:rPr>
              <a:t> </a:t>
            </a:r>
            <a:r>
              <a:rPr lang="en-US" sz="2400" u="sng" dirty="0" err="1">
                <a:latin typeface="Arial" panose="020B0604020202020204" pitchFamily="34" charset="0"/>
              </a:rPr>
              <a:t>ghép</a:t>
            </a:r>
            <a:r>
              <a:rPr lang="en-US" sz="2400" u="sng" dirty="0">
                <a:latin typeface="Arial" panose="020B0604020202020204" pitchFamily="34" charset="0"/>
              </a:rPr>
              <a:t> 1: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Các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vế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câu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ghép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được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nối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bằng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kết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từ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còn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kết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hợp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với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dấu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chấm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phẩy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.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6964016" y="4215069"/>
            <a:ext cx="50292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38647" y="5562600"/>
            <a:ext cx="1197715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400" u="sng" dirty="0" err="1">
                <a:latin typeface="Arial" panose="020B0604020202020204" pitchFamily="34" charset="0"/>
              </a:rPr>
              <a:t>Câu</a:t>
            </a:r>
            <a:r>
              <a:rPr lang="en-US" sz="2400" u="sng" dirty="0">
                <a:latin typeface="Arial" panose="020B0604020202020204" pitchFamily="34" charset="0"/>
              </a:rPr>
              <a:t> </a:t>
            </a:r>
            <a:r>
              <a:rPr lang="en-US" sz="2400" u="sng" dirty="0" err="1">
                <a:latin typeface="Arial" panose="020B0604020202020204" pitchFamily="34" charset="0"/>
              </a:rPr>
              <a:t>ghép</a:t>
            </a:r>
            <a:r>
              <a:rPr lang="en-US" sz="2400" u="sng" dirty="0">
                <a:latin typeface="Arial" panose="020B0604020202020204" pitchFamily="34" charset="0"/>
              </a:rPr>
              <a:t> 2: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Các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vế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câu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ghép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được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nối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bằng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cặp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từ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càng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…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càng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…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kết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hợp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với</a:t>
            </a: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dấu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Arial" panose="020B0604020202020204" pitchFamily="34" charset="0"/>
              </a:rPr>
              <a:t>phẩy</a:t>
            </a:r>
            <a:r>
              <a:rPr lang="en-US" sz="2400" i="1" dirty="0">
                <a:solidFill>
                  <a:srgbClr val="0000FF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535011" y="1361068"/>
            <a:ext cx="559911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còn</a:t>
            </a:r>
            <a:endParaRPr lang="en-US" sz="2400" i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7501401" y="3052184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7619994" y="3010213"/>
            <a:ext cx="559911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còn</a:t>
            </a:r>
            <a:endParaRPr lang="en-US" sz="2400" i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383000" y="2925066"/>
            <a:ext cx="91440" cy="49244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r>
              <a:rPr lang="en-US" sz="3200" b="1" dirty="0">
                <a:solidFill>
                  <a:srgbClr val="009900"/>
                </a:solidFill>
                <a:latin typeface="Arial" panose="020B0604020202020204" pitchFamily="34" charset="0"/>
              </a:rPr>
              <a:t>;</a:t>
            </a:r>
            <a:endParaRPr lang="en-US" sz="3200" b="1" dirty="0">
              <a:solidFill>
                <a:srgbClr val="009900"/>
              </a:solidFill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8219661" y="3867572"/>
            <a:ext cx="674254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càng</a:t>
            </a:r>
            <a:endParaRPr lang="en-US" sz="2400" i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97446" y="4293170"/>
            <a:ext cx="674254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400" dirty="0" err="1">
                <a:solidFill>
                  <a:srgbClr val="0000FF"/>
                </a:solidFill>
                <a:latin typeface="Arial" panose="020B0604020202020204" pitchFamily="34" charset="0"/>
              </a:rPr>
              <a:t>càng</a:t>
            </a:r>
            <a:endParaRPr lang="en-US" sz="2400" i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0443692" y="3787251"/>
            <a:ext cx="134299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3200" b="1" dirty="0">
                <a:solidFill>
                  <a:srgbClr val="009900"/>
                </a:solidFill>
                <a:latin typeface="Arial" panose="020B0604020202020204" pitchFamily="34" charset="0"/>
              </a:rPr>
              <a:t>,</a:t>
            </a:r>
            <a:endParaRPr lang="en-US" sz="3200" b="1" dirty="0">
              <a:solidFill>
                <a:srgbClr val="009900"/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10515600" y="3941072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55320" y="762000"/>
            <a:ext cx="33832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351520" y="762000"/>
            <a:ext cx="3657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28599" y="1152978"/>
            <a:ext cx="32918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97446" y="4662502"/>
            <a:ext cx="192024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6812280" y="1393110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986505" y="3483144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2143874" y="4300835"/>
            <a:ext cx="91440" cy="457200"/>
          </a:xfrm>
          <a:prstGeom prst="line">
            <a:avLst/>
          </a:prstGeom>
          <a:ln w="4445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785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  <p:bldP spid="18" grpId="0"/>
      <p:bldP spid="20" grpId="0"/>
      <p:bldP spid="24" grpId="0" animBg="1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 w="82550">
            <a:solidFill>
              <a:srgbClr val="FFFF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5" name="Text Box 2"/>
          <p:cNvSpPr txBox="1">
            <a:spLocks noChangeArrowheads="1"/>
          </p:cNvSpPr>
          <p:nvPr/>
        </p:nvSpPr>
        <p:spPr bwMode="auto">
          <a:xfrm>
            <a:off x="3536950" y="0"/>
            <a:ext cx="511810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200" dirty="0">
                <a:latin typeface="Arial" panose="020B0604020202020204" pitchFamily="34" charset="0"/>
              </a:rPr>
              <a:t>Thứ Năm, ngày 29 tháng 01 năm 2026.</a:t>
            </a:r>
            <a:endParaRPr lang="en-US" sz="2200" dirty="0">
              <a:latin typeface="Arial" panose="020B0604020202020204" pitchFamily="34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133244" y="634343"/>
            <a:ext cx="46965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Cách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nối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các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vế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câu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ghép</a:t>
            </a:r>
            <a:endParaRPr 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51091" y="687923"/>
            <a:ext cx="231384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200" u="sng" dirty="0" err="1">
                <a:latin typeface="Arial" panose="020B0604020202020204" pitchFamily="34" charset="0"/>
              </a:rPr>
              <a:t>Luyện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từ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và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câu</a:t>
            </a:r>
            <a:r>
              <a:rPr lang="en-US" sz="2200" u="sng" dirty="0">
                <a:latin typeface="Arial" panose="020B0604020202020204" pitchFamily="34" charset="0"/>
              </a:rPr>
              <a:t>: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997236" y="304801"/>
            <a:ext cx="2209800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200" u="sng" dirty="0" err="1">
                <a:latin typeface="Arial" panose="020B0604020202020204" pitchFamily="34" charset="0"/>
              </a:rPr>
              <a:t>Tiếng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việt</a:t>
            </a:r>
            <a:endParaRPr lang="en-US" sz="2200" u="sng" dirty="0">
              <a:latin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166" y="1079405"/>
            <a:ext cx="1819048" cy="3523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4167" y="1403022"/>
            <a:ext cx="1663557" cy="3827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4166" y="1761834"/>
            <a:ext cx="1876190" cy="361905"/>
          </a:xfrm>
          <a:prstGeom prst="rect">
            <a:avLst/>
          </a:prstGeom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93387" y="2147821"/>
            <a:ext cx="119224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en-US" sz="2400" b="1" i="1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en-US" sz="2400" i="1" dirty="0">
                <a:latin typeface="Arial" panose="020B0604020202020204" pitchFamily="34" charset="0"/>
              </a:rPr>
              <a:t>. </a:t>
            </a:r>
            <a:r>
              <a:rPr lang="en-US" sz="2400" i="1" dirty="0" err="1">
                <a:latin typeface="Arial" panose="020B0604020202020204" pitchFamily="34" charset="0"/>
              </a:rPr>
              <a:t>Hãy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 smtClean="0">
                <a:latin typeface="Arial" panose="020B0604020202020204" pitchFamily="34" charset="0"/>
              </a:rPr>
              <a:t>điền</a:t>
            </a:r>
            <a:r>
              <a:rPr lang="en-US" sz="2400" i="1" dirty="0" smtClean="0">
                <a:latin typeface="Arial" panose="020B0604020202020204" pitchFamily="34" charset="0"/>
              </a:rPr>
              <a:t> </a:t>
            </a:r>
            <a:r>
              <a:rPr lang="en-US" sz="2400" i="1" dirty="0" err="1" smtClean="0">
                <a:latin typeface="Arial" panose="020B0604020202020204" pitchFamily="34" charset="0"/>
              </a:rPr>
              <a:t>vào</a:t>
            </a:r>
            <a:r>
              <a:rPr lang="en-US" sz="2400" i="1" dirty="0" smtClean="0">
                <a:latin typeface="Arial" panose="020B0604020202020204" pitchFamily="34" charset="0"/>
              </a:rPr>
              <a:t> </a:t>
            </a:r>
            <a:r>
              <a:rPr lang="en-US" sz="2400" i="1" dirty="0" err="1" smtClean="0">
                <a:latin typeface="Arial" panose="020B0604020202020204" pitchFamily="34" charset="0"/>
              </a:rPr>
              <a:t>chỗ</a:t>
            </a:r>
            <a:r>
              <a:rPr lang="en-US" sz="2400" i="1" dirty="0" smtClean="0">
                <a:latin typeface="Arial" panose="020B0604020202020204" pitchFamily="34" charset="0"/>
              </a:rPr>
              <a:t> </a:t>
            </a:r>
            <a:r>
              <a:rPr lang="en-US" sz="2400" i="1" dirty="0" err="1" smtClean="0">
                <a:latin typeface="Arial" panose="020B0604020202020204" pitchFamily="34" charset="0"/>
              </a:rPr>
              <a:t>chấm</a:t>
            </a:r>
            <a:r>
              <a:rPr lang="en-US" sz="2400" i="1" dirty="0" smtClean="0">
                <a:latin typeface="Arial" panose="020B0604020202020204" pitchFamily="34" charset="0"/>
              </a:rPr>
              <a:t> </a:t>
            </a:r>
            <a:r>
              <a:rPr lang="en-US" sz="2400" i="1" dirty="0" err="1" smtClean="0">
                <a:latin typeface="Arial" panose="020B0604020202020204" pitchFamily="34" charset="0"/>
              </a:rPr>
              <a:t>một</a:t>
            </a:r>
            <a:r>
              <a:rPr lang="en-US" sz="2400" i="1" dirty="0" smtClean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kết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từ</a:t>
            </a:r>
            <a:r>
              <a:rPr lang="en-US" sz="2400" i="1" dirty="0">
                <a:latin typeface="Arial" panose="020B0604020202020204" pitchFamily="34" charset="0"/>
              </a:rPr>
              <a:t> (</a:t>
            </a:r>
            <a:r>
              <a:rPr lang="en-US" sz="2400" i="1" dirty="0" err="1">
                <a:latin typeface="Arial" panose="020B0604020202020204" pitchFamily="34" charset="0"/>
              </a:rPr>
              <a:t>hoặc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dấu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câu</a:t>
            </a:r>
            <a:r>
              <a:rPr lang="en-US" sz="2400" i="1" dirty="0">
                <a:latin typeface="Arial" panose="020B0604020202020204" pitchFamily="34" charset="0"/>
              </a:rPr>
              <a:t>) </a:t>
            </a:r>
            <a:r>
              <a:rPr lang="en-US" sz="2400" i="1" dirty="0" err="1">
                <a:latin typeface="Arial" panose="020B0604020202020204" pitchFamily="34" charset="0"/>
              </a:rPr>
              <a:t>và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vế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câu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phù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hợp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để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tạo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thành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câu</a:t>
            </a:r>
            <a:r>
              <a:rPr lang="en-US" sz="2400" i="1" dirty="0">
                <a:latin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</a:rPr>
              <a:t>ghép</a:t>
            </a:r>
            <a:r>
              <a:rPr lang="en-US" sz="2400" i="1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52400" y="3032732"/>
            <a:ext cx="54102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</a:rPr>
              <a:t>a) </a:t>
            </a:r>
            <a:r>
              <a:rPr lang="en-US" sz="2400" dirty="0" err="1">
                <a:latin typeface="Arial" panose="020B0604020202020204" pitchFamily="34" charset="0"/>
              </a:rPr>
              <a:t>Chim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chóc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hát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smtClean="0">
                <a:latin typeface="Arial" panose="020B0604020202020204" pitchFamily="34" charset="0"/>
              </a:rPr>
              <a:t>ca . . . . . . .   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93387" y="3822213"/>
            <a:ext cx="7883813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</a:rPr>
              <a:t>b) </a:t>
            </a:r>
            <a:r>
              <a:rPr lang="en-US" sz="2400" dirty="0" err="1">
                <a:latin typeface="Arial" panose="020B0604020202020204" pitchFamily="34" charset="0"/>
              </a:rPr>
              <a:t>Vừa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tháng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trước</a:t>
            </a:r>
            <a:r>
              <a:rPr lang="en-US" sz="2400" dirty="0">
                <a:latin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</a:rPr>
              <a:t>lúa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còn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xanh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</a:rPr>
              <a:t>mướt</a:t>
            </a:r>
            <a:r>
              <a:rPr lang="en-US" sz="2400" dirty="0" smtClean="0">
                <a:latin typeface="Arial" panose="020B0604020202020204" pitchFamily="34" charset="0"/>
              </a:rPr>
              <a:t> . . . . . . . .  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86401" y="4610650"/>
            <a:ext cx="7204999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sz="2400" dirty="0">
                <a:latin typeface="Arial" panose="020B0604020202020204" pitchFamily="34" charset="0"/>
              </a:rPr>
              <a:t>c) </a:t>
            </a:r>
            <a:r>
              <a:rPr lang="en-US" sz="2400" dirty="0" err="1">
                <a:latin typeface="Arial" panose="020B0604020202020204" pitchFamily="34" charset="0"/>
              </a:rPr>
              <a:t>Vì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trời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mưa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ngày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càng</a:t>
            </a:r>
            <a:r>
              <a:rPr lang="en-US" sz="2400" dirty="0">
                <a:latin typeface="Arial" panose="020B0604020202020204" pitchFamily="34" charset="0"/>
              </a:rPr>
              <a:t> to </a:t>
            </a:r>
            <a:r>
              <a:rPr lang="en-US" sz="2400" dirty="0" err="1" smtClean="0">
                <a:latin typeface="Arial" panose="020B0604020202020204" pitchFamily="34" charset="0"/>
              </a:rPr>
              <a:t>hơn</a:t>
            </a:r>
            <a:r>
              <a:rPr lang="en-US" sz="2400" dirty="0" smtClean="0">
                <a:latin typeface="Arial" panose="020B0604020202020204" pitchFamily="34" charset="0"/>
              </a:rPr>
              <a:t> . . . . . . . . . </a:t>
            </a:r>
            <a:endParaRPr lang="en-US" sz="2400" dirty="0">
              <a:latin typeface="Arial" panose="020B0604020202020204" pitchFamily="34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652279" y="2514600"/>
            <a:ext cx="46634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583803" y="2544417"/>
            <a:ext cx="18288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027505" y="2544417"/>
            <a:ext cx="10058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012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ChangeArrowheads="1"/>
          </p:cNvSpPr>
          <p:nvPr/>
        </p:nvSpPr>
        <p:spPr bwMode="auto">
          <a:xfrm>
            <a:off x="0" y="0"/>
            <a:ext cx="12115800" cy="6858000"/>
          </a:xfrm>
          <a:prstGeom prst="rect">
            <a:avLst/>
          </a:prstGeom>
          <a:noFill/>
          <a:ln w="82550">
            <a:solidFill>
              <a:srgbClr val="FFFF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152400" y="1331894"/>
            <a:ext cx="118872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Về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xem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lại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cách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nối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vế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câu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ghép</a:t>
            </a:r>
            <a:r>
              <a:rPr lang="en-US" dirty="0">
                <a:latin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</a:rPr>
              <a:t>vận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dụng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viết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nói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câu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ghép</a:t>
            </a:r>
            <a:r>
              <a:rPr lang="en-US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152402" y="2362201"/>
            <a:ext cx="1181099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dirty="0" err="1">
                <a:latin typeface="Arial" panose="020B0604020202020204" pitchFamily="34" charset="0"/>
              </a:rPr>
              <a:t>Chuẩn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bị</a:t>
            </a:r>
            <a:r>
              <a:rPr lang="en-US" dirty="0">
                <a:latin typeface="Arial" panose="020B0604020202020204" pitchFamily="34" charset="0"/>
              </a:rPr>
              <a:t>: </a:t>
            </a:r>
            <a:r>
              <a:rPr lang="vi-VN" dirty="0">
                <a:latin typeface="Arial" panose="020B0604020202020204" pitchFamily="34" charset="0"/>
              </a:rPr>
              <a:t>Bài viết 2: Luyện tập </a:t>
            </a:r>
            <a:r>
              <a:rPr lang="en-US" dirty="0" err="1">
                <a:latin typeface="Arial" panose="020B0604020202020204" pitchFamily="34" charset="0"/>
              </a:rPr>
              <a:t>tả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phong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cảnh</a:t>
            </a:r>
            <a:r>
              <a:rPr lang="en-US" dirty="0">
                <a:latin typeface="Arial" panose="020B0604020202020204" pitchFamily="34" charset="0"/>
              </a:rPr>
              <a:t> (</a:t>
            </a:r>
            <a:r>
              <a:rPr lang="en-US" dirty="0" err="1">
                <a:latin typeface="Arial" panose="020B0604020202020204" pitchFamily="34" charset="0"/>
              </a:rPr>
              <a:t>Viết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mở</a:t>
            </a:r>
            <a:r>
              <a:rPr lang="en-US" dirty="0">
                <a:latin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</a:rPr>
              <a:t>bài</a:t>
            </a:r>
            <a:r>
              <a:rPr lang="en-US" dirty="0">
                <a:latin typeface="Arial" panose="020B0604020202020204" pitchFamily="34" charset="0"/>
              </a:rPr>
              <a:t>).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051091" y="687923"/>
            <a:ext cx="231384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200" u="sng" dirty="0" err="1">
                <a:latin typeface="Arial" panose="020B0604020202020204" pitchFamily="34" charset="0"/>
              </a:rPr>
              <a:t>Luyện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từ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và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câu</a:t>
            </a:r>
            <a:r>
              <a:rPr lang="en-US" sz="2200" u="sng" dirty="0">
                <a:latin typeface="Arial" panose="020B0604020202020204" pitchFamily="34" charset="0"/>
              </a:rPr>
              <a:t>: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536950" y="0"/>
            <a:ext cx="511810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200" dirty="0">
                <a:latin typeface="Arial" panose="020B0604020202020204" pitchFamily="34" charset="0"/>
              </a:rPr>
              <a:t>Thứ Năm, ngày 29 tháng 01 năm 2026.</a:t>
            </a:r>
            <a:endParaRPr lang="en-US" sz="2200" dirty="0">
              <a:latin typeface="Arial" panose="020B0604020202020204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4997236" y="304801"/>
            <a:ext cx="2209800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200" u="sng" dirty="0" err="1">
                <a:latin typeface="Arial" panose="020B0604020202020204" pitchFamily="34" charset="0"/>
              </a:rPr>
              <a:t>Tiếng</a:t>
            </a:r>
            <a:r>
              <a:rPr lang="en-US" sz="2200" u="sng" dirty="0">
                <a:latin typeface="Arial" panose="020B0604020202020204" pitchFamily="34" charset="0"/>
              </a:rPr>
              <a:t> </a:t>
            </a:r>
            <a:r>
              <a:rPr lang="en-US" sz="2200" u="sng" dirty="0" err="1">
                <a:latin typeface="Arial" panose="020B0604020202020204" pitchFamily="34" charset="0"/>
              </a:rPr>
              <a:t>việt</a:t>
            </a:r>
            <a:endParaRPr lang="en-US" sz="2200" u="sng" dirty="0">
              <a:latin typeface="Arial" panose="020B0604020202020204" pitchFamily="34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133244" y="634343"/>
            <a:ext cx="46965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Cách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nối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các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vế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câu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</a:rPr>
              <a:t>ghép</a:t>
            </a:r>
            <a:endParaRPr 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4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4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4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4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4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4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00FF00"/>
            </a:gs>
            <a:gs pos="100000">
              <a:srgbClr val="00A9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rose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0" y="914400"/>
            <a:ext cx="4179888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660662" y="463550"/>
            <a:ext cx="5046664" cy="5334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b="1" dirty="0" err="1">
                <a:solidFill>
                  <a:schemeClr val="accent2"/>
                </a:solidFill>
                <a:latin typeface=".VnArabia" panose="020B7200000000000000" pitchFamily="34" charset="0"/>
              </a:rPr>
              <a:t>T</a:t>
            </a:r>
            <a:r>
              <a:rPr lang="en-US" sz="5400" dirty="0" err="1">
                <a:solidFill>
                  <a:schemeClr val="accent2"/>
                </a:solidFill>
                <a:latin typeface=".VnArabia" panose="020B7200000000000000" pitchFamily="34" charset="0"/>
              </a:rPr>
              <a:t>i</a:t>
            </a:r>
            <a:r>
              <a:rPr lang="en-US" sz="4000" b="1" dirty="0" err="1">
                <a:solidFill>
                  <a:schemeClr val="accent2"/>
                </a:solidFill>
                <a:latin typeface=".VnArabia" panose="020B7200000000000000" pitchFamily="34" charset="0"/>
              </a:rPr>
              <a:t>ẾT</a:t>
            </a:r>
            <a:r>
              <a:rPr lang="en-US" sz="4000" b="1" dirty="0">
                <a:solidFill>
                  <a:schemeClr val="accent2"/>
                </a:solidFill>
                <a:latin typeface=".VnArabia" panose="020B7200000000000000" pitchFamily="34" charset="0"/>
              </a:rPr>
              <a:t> HỌC KẾT THÚC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306050" y="4343401"/>
            <a:ext cx="751205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CC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sz="2400" b="1" i="1">
                <a:solidFill>
                  <a:srgbClr val="FFFF00"/>
                </a:solidFill>
                <a:latin typeface="HP001 4 hàng" panose="020B0603050302020204" pitchFamily="34" charset="0"/>
              </a:rPr>
              <a:t>Xin chân thành cảm ơn quý thầy cô đến dự giờ.</a:t>
            </a:r>
          </a:p>
          <a:p>
            <a:pPr algn="ctr" eaLnBrk="1" hangingPunct="1"/>
            <a:r>
              <a:rPr lang="en-US" sz="2400" b="1" i="1">
                <a:solidFill>
                  <a:srgbClr val="FFFF00"/>
                </a:solidFill>
                <a:latin typeface="HP001 4 hàng" panose="020B0603050302020204" pitchFamily="34" charset="0"/>
              </a:rPr>
              <a:t>Rất mong quý thầy cô góp ý xây dựng !</a:t>
            </a:r>
          </a:p>
        </p:txBody>
      </p:sp>
      <p:grpSp>
        <p:nvGrpSpPr>
          <p:cNvPr id="15365" name="Group 5"/>
          <p:cNvGrpSpPr/>
          <p:nvPr/>
        </p:nvGrpSpPr>
        <p:grpSpPr bwMode="auto">
          <a:xfrm>
            <a:off x="38876" y="6400800"/>
            <a:ext cx="12115800" cy="476250"/>
            <a:chOff x="0" y="4020"/>
            <a:chExt cx="5760" cy="300"/>
          </a:xfrm>
        </p:grpSpPr>
        <p:pic>
          <p:nvPicPr>
            <p:cNvPr id="15406" name="Picture 6" descr="pink_flower_divider_md_wht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020"/>
              <a:ext cx="2064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407" name="Picture 7" descr="pink_flower_divider_md_wht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4" y="4020"/>
              <a:ext cx="2064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408" name="Picture 8" descr="pink_flower_divider_md_wht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6" y="4020"/>
              <a:ext cx="2064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6" name="Picture 9" descr="0 (50)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082" y="6401091"/>
            <a:ext cx="5778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10" descr="0 (50)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949" y="6400801"/>
            <a:ext cx="5778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11" descr="0 (50)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0" y="6386415"/>
            <a:ext cx="5778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12" descr="0 (50)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2174" y="6400801"/>
            <a:ext cx="5778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1" name="AutoShape 13"/>
          <p:cNvSpPr>
            <a:spLocks noChangeArrowheads="1"/>
          </p:cNvSpPr>
          <p:nvPr/>
        </p:nvSpPr>
        <p:spPr bwMode="auto">
          <a:xfrm>
            <a:off x="1143001" y="3505200"/>
            <a:ext cx="436563" cy="431800"/>
          </a:xfrm>
          <a:prstGeom prst="irregularSeal1">
            <a:avLst/>
          </a:prstGeom>
          <a:gradFill rotWithShape="1">
            <a:gsLst>
              <a:gs pos="0">
                <a:srgbClr val="FF0066"/>
              </a:gs>
              <a:gs pos="100000">
                <a:srgbClr val="FF0000">
                  <a:alpha val="3998"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22" name="AutoShape 14"/>
          <p:cNvSpPr>
            <a:spLocks noChangeArrowheads="1"/>
          </p:cNvSpPr>
          <p:nvPr/>
        </p:nvSpPr>
        <p:spPr bwMode="auto">
          <a:xfrm>
            <a:off x="7227888" y="6172200"/>
            <a:ext cx="271462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23" name="AutoShape 15"/>
          <p:cNvSpPr>
            <a:spLocks noChangeArrowheads="1"/>
          </p:cNvSpPr>
          <p:nvPr/>
        </p:nvSpPr>
        <p:spPr bwMode="auto">
          <a:xfrm>
            <a:off x="3595689" y="6318250"/>
            <a:ext cx="587375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24" name="AutoShape 16"/>
          <p:cNvSpPr>
            <a:spLocks noChangeArrowheads="1"/>
          </p:cNvSpPr>
          <p:nvPr/>
        </p:nvSpPr>
        <p:spPr bwMode="auto">
          <a:xfrm>
            <a:off x="7681914" y="6454776"/>
            <a:ext cx="604837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25" name="AutoShape 17"/>
          <p:cNvSpPr>
            <a:spLocks noChangeArrowheads="1"/>
          </p:cNvSpPr>
          <p:nvPr/>
        </p:nvSpPr>
        <p:spPr bwMode="auto">
          <a:xfrm>
            <a:off x="1506539" y="3733800"/>
            <a:ext cx="587375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26" name="AutoShape 18"/>
          <p:cNvSpPr>
            <a:spLocks noChangeArrowheads="1"/>
          </p:cNvSpPr>
          <p:nvPr/>
        </p:nvSpPr>
        <p:spPr bwMode="auto">
          <a:xfrm>
            <a:off x="6227763" y="5791200"/>
            <a:ext cx="588962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27" name="AutoShape 19"/>
          <p:cNvSpPr>
            <a:spLocks noChangeArrowheads="1"/>
          </p:cNvSpPr>
          <p:nvPr/>
        </p:nvSpPr>
        <p:spPr bwMode="auto">
          <a:xfrm>
            <a:off x="12638088" y="1905000"/>
            <a:ext cx="544512" cy="3048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28" name="AutoShape 20"/>
          <p:cNvSpPr>
            <a:spLocks noChangeArrowheads="1"/>
          </p:cNvSpPr>
          <p:nvPr/>
        </p:nvSpPr>
        <p:spPr bwMode="auto">
          <a:xfrm>
            <a:off x="1143001" y="4953000"/>
            <a:ext cx="454025" cy="3048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29" name="AutoShape 21"/>
          <p:cNvSpPr>
            <a:spLocks noChangeArrowheads="1"/>
          </p:cNvSpPr>
          <p:nvPr/>
        </p:nvSpPr>
        <p:spPr bwMode="auto">
          <a:xfrm>
            <a:off x="12638088" y="4267200"/>
            <a:ext cx="544512" cy="3810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30" name="AutoShape 22"/>
          <p:cNvSpPr>
            <a:spLocks noChangeArrowheads="1"/>
          </p:cNvSpPr>
          <p:nvPr/>
        </p:nvSpPr>
        <p:spPr bwMode="auto">
          <a:xfrm>
            <a:off x="1143000" y="2209800"/>
            <a:ext cx="363538" cy="4572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31" name="AutoShape 23"/>
          <p:cNvSpPr>
            <a:spLocks noChangeArrowheads="1"/>
          </p:cNvSpPr>
          <p:nvPr/>
        </p:nvSpPr>
        <p:spPr bwMode="auto">
          <a:xfrm>
            <a:off x="12911138" y="5562600"/>
            <a:ext cx="271462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32" name="AutoShape 24"/>
          <p:cNvSpPr>
            <a:spLocks noChangeArrowheads="1"/>
          </p:cNvSpPr>
          <p:nvPr/>
        </p:nvSpPr>
        <p:spPr bwMode="auto">
          <a:xfrm>
            <a:off x="12365038" y="2819400"/>
            <a:ext cx="363537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33" name="AutoShape 25"/>
          <p:cNvSpPr>
            <a:spLocks noChangeArrowheads="1"/>
          </p:cNvSpPr>
          <p:nvPr/>
        </p:nvSpPr>
        <p:spPr bwMode="auto">
          <a:xfrm>
            <a:off x="3322638" y="5562600"/>
            <a:ext cx="36195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34" name="AutoShape 26"/>
          <p:cNvSpPr>
            <a:spLocks noChangeArrowheads="1"/>
          </p:cNvSpPr>
          <p:nvPr/>
        </p:nvSpPr>
        <p:spPr bwMode="auto">
          <a:xfrm>
            <a:off x="1143000" y="1524000"/>
            <a:ext cx="363538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35" name="AutoShape 27"/>
          <p:cNvSpPr>
            <a:spLocks noChangeArrowheads="1"/>
          </p:cNvSpPr>
          <p:nvPr/>
        </p:nvSpPr>
        <p:spPr bwMode="auto">
          <a:xfrm>
            <a:off x="2414588" y="4876800"/>
            <a:ext cx="36195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36" name="AutoShape 28"/>
          <p:cNvSpPr>
            <a:spLocks noChangeArrowheads="1"/>
          </p:cNvSpPr>
          <p:nvPr/>
        </p:nvSpPr>
        <p:spPr bwMode="auto">
          <a:xfrm>
            <a:off x="8770938" y="6553200"/>
            <a:ext cx="36195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37" name="AutoShape 29"/>
          <p:cNvSpPr>
            <a:spLocks noChangeArrowheads="1"/>
          </p:cNvSpPr>
          <p:nvPr/>
        </p:nvSpPr>
        <p:spPr bwMode="auto">
          <a:xfrm>
            <a:off x="12365038" y="1981200"/>
            <a:ext cx="460375" cy="439738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38" name="AutoShape 30"/>
          <p:cNvSpPr>
            <a:spLocks noChangeArrowheads="1"/>
          </p:cNvSpPr>
          <p:nvPr/>
        </p:nvSpPr>
        <p:spPr bwMode="auto">
          <a:xfrm>
            <a:off x="1506539" y="1524000"/>
            <a:ext cx="460375" cy="439738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39" name="AutoShape 31"/>
          <p:cNvSpPr>
            <a:spLocks noChangeArrowheads="1"/>
          </p:cNvSpPr>
          <p:nvPr/>
        </p:nvSpPr>
        <p:spPr bwMode="auto">
          <a:xfrm>
            <a:off x="5229225" y="6172200"/>
            <a:ext cx="363538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40" name="AutoShape 32"/>
          <p:cNvSpPr>
            <a:spLocks noChangeArrowheads="1"/>
          </p:cNvSpPr>
          <p:nvPr/>
        </p:nvSpPr>
        <p:spPr bwMode="auto">
          <a:xfrm>
            <a:off x="1597025" y="2590800"/>
            <a:ext cx="363538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41" name="AutoShape 33"/>
          <p:cNvSpPr>
            <a:spLocks noChangeArrowheads="1"/>
          </p:cNvSpPr>
          <p:nvPr/>
        </p:nvSpPr>
        <p:spPr bwMode="auto">
          <a:xfrm>
            <a:off x="2141539" y="1"/>
            <a:ext cx="606425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42" name="AutoShape 34"/>
          <p:cNvSpPr>
            <a:spLocks noChangeArrowheads="1"/>
          </p:cNvSpPr>
          <p:nvPr/>
        </p:nvSpPr>
        <p:spPr bwMode="auto">
          <a:xfrm>
            <a:off x="10313989" y="304801"/>
            <a:ext cx="606425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43" name="AutoShape 35"/>
          <p:cNvSpPr>
            <a:spLocks noChangeArrowheads="1"/>
          </p:cNvSpPr>
          <p:nvPr/>
        </p:nvSpPr>
        <p:spPr bwMode="auto">
          <a:xfrm>
            <a:off x="7227889" y="0"/>
            <a:ext cx="587375" cy="53975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44" name="AutoShape 36"/>
          <p:cNvSpPr>
            <a:spLocks noChangeArrowheads="1"/>
          </p:cNvSpPr>
          <p:nvPr/>
        </p:nvSpPr>
        <p:spPr bwMode="auto">
          <a:xfrm>
            <a:off x="1143001" y="838200"/>
            <a:ext cx="454025" cy="3810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45" name="AutoShape 37"/>
          <p:cNvSpPr>
            <a:spLocks noChangeArrowheads="1"/>
          </p:cNvSpPr>
          <p:nvPr/>
        </p:nvSpPr>
        <p:spPr bwMode="auto">
          <a:xfrm>
            <a:off x="9315451" y="0"/>
            <a:ext cx="271463" cy="3810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46" name="AutoShape 38"/>
          <p:cNvSpPr>
            <a:spLocks noChangeArrowheads="1"/>
          </p:cNvSpPr>
          <p:nvPr/>
        </p:nvSpPr>
        <p:spPr bwMode="auto">
          <a:xfrm>
            <a:off x="2687638" y="304800"/>
            <a:ext cx="271462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47" name="AutoShape 39"/>
          <p:cNvSpPr>
            <a:spLocks noChangeArrowheads="1"/>
          </p:cNvSpPr>
          <p:nvPr/>
        </p:nvSpPr>
        <p:spPr bwMode="auto">
          <a:xfrm>
            <a:off x="4138613" y="0"/>
            <a:ext cx="273050" cy="3810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48" name="AutoShape 40"/>
          <p:cNvSpPr>
            <a:spLocks noChangeArrowheads="1"/>
          </p:cNvSpPr>
          <p:nvPr/>
        </p:nvSpPr>
        <p:spPr bwMode="auto">
          <a:xfrm>
            <a:off x="10677525" y="457200"/>
            <a:ext cx="363538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49" name="AutoShape 41"/>
          <p:cNvSpPr>
            <a:spLocks noChangeArrowheads="1"/>
          </p:cNvSpPr>
          <p:nvPr/>
        </p:nvSpPr>
        <p:spPr bwMode="auto">
          <a:xfrm>
            <a:off x="5046664" y="0"/>
            <a:ext cx="365125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50" name="AutoShape 42"/>
          <p:cNvSpPr>
            <a:spLocks noChangeArrowheads="1"/>
          </p:cNvSpPr>
          <p:nvPr/>
        </p:nvSpPr>
        <p:spPr bwMode="auto">
          <a:xfrm>
            <a:off x="10494964" y="3581400"/>
            <a:ext cx="365125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51" name="AutoShape 43"/>
          <p:cNvSpPr>
            <a:spLocks noChangeArrowheads="1"/>
          </p:cNvSpPr>
          <p:nvPr/>
        </p:nvSpPr>
        <p:spPr bwMode="auto">
          <a:xfrm>
            <a:off x="3595689" y="304800"/>
            <a:ext cx="458787" cy="439738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52" name="AutoShape 44"/>
          <p:cNvSpPr>
            <a:spLocks noChangeArrowheads="1"/>
          </p:cNvSpPr>
          <p:nvPr/>
        </p:nvSpPr>
        <p:spPr bwMode="auto">
          <a:xfrm>
            <a:off x="8678863" y="381000"/>
            <a:ext cx="461962" cy="439738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53" name="WordArt 45" descr="Large grid"/>
          <p:cNvSpPr>
            <a:spLocks noChangeArrowheads="1" noChangeShapeType="1" noTextEdit="1"/>
          </p:cNvSpPr>
          <p:nvPr/>
        </p:nvSpPr>
        <p:spPr bwMode="auto">
          <a:xfrm>
            <a:off x="2628900" y="1371600"/>
            <a:ext cx="7016750" cy="1981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b="1" kern="10">
                <a:pattFill prst="lgGrid">
                  <a:fgClr>
                    <a:srgbClr val="FF0000"/>
                  </a:fgClr>
                  <a:bgClr>
                    <a:srgbClr val="000066"/>
                  </a:bgClr>
                </a:pattFill>
                <a:effectLst>
                  <a:outerShdw dist="74053" dir="1857825" algn="ctr" rotWithShape="0">
                    <a:srgbClr val="0000FF">
                      <a:alpha val="50000"/>
                    </a:srgbClr>
                  </a:outerShdw>
                </a:effectLst>
                <a:latin typeface="VNI-Times"/>
              </a:rPr>
              <a:t> KÍNH CHAØO QUYÙ THAÀY COÂ!</a:t>
            </a:r>
          </a:p>
        </p:txBody>
      </p:sp>
      <p:sp>
        <p:nvSpPr>
          <p:cNvPr id="15403" name="Rectangle 4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 w="82550">
            <a:solidFill>
              <a:srgbClr val="FFFF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7455" name="Thieunhithegioilienhoan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Thieunhithegioilienhoan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5170488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 dir="in"/>
    <p:sndAc>
      <p:stSnd>
        <p:snd r:embed="rId4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887" fill="hold"/>
                                        <p:tgtEl>
                                          <p:spTgt spid="174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1.63333 -0.00209 " pathEditMode="relative" rAng="0" ptsTypes="AA">
                                      <p:cBhvr>
                                        <p:cTn id="11" dur="2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67" y="-11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" presetClass="entr" presetSubtype="4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7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7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7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7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7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7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7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7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7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7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7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7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7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7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7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7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7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7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7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7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7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7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7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7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7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7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7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7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7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7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7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7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7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7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7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7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7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7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7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7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16" repeatCount="indefinite" fill="hold" grpId="0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0" fill="hold"/>
                                        <p:tgtEl>
                                          <p:spTgt spid="17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0" fill="hold"/>
                                        <p:tgtEl>
                                          <p:spTgt spid="17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6" dur="2068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2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55"/>
                </p:tgtEl>
              </p:cMediaNode>
            </p:audio>
            <p:audio>
              <p:cMediaNode vol="80000" showWhenStopped="0">
                <p:cTn id="2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411" grpId="0"/>
      <p:bldP spid="17411" grpId="1"/>
      <p:bldP spid="17412" grpId="0"/>
      <p:bldP spid="17412" grpId="1"/>
      <p:bldP spid="17421" grpId="0" animBg="1"/>
      <p:bldP spid="17422" grpId="0" animBg="1"/>
      <p:bldP spid="17423" grpId="0" animBg="1"/>
      <p:bldP spid="17424" grpId="0" animBg="1"/>
      <p:bldP spid="17425" grpId="0" animBg="1"/>
      <p:bldP spid="17426" grpId="0" animBg="1"/>
      <p:bldP spid="17430" grpId="0" animBg="1"/>
      <p:bldP spid="17431" grpId="0" animBg="1"/>
      <p:bldP spid="17441" grpId="0" animBg="1"/>
      <p:bldP spid="17442" grpId="0" animBg="1"/>
      <p:bldP spid="17443" grpId="0" animBg="1"/>
      <p:bldP spid="17446" grpId="0" animBg="1"/>
      <p:bldP spid="17447" grpId="0" animBg="1"/>
      <p:bldP spid="1745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68&quot;/&gt;&lt;/object&gt;&lt;object type=&quot;3&quot; unique_id=&quot;10005&quot;&gt;&lt;property id=&quot;20148&quot; value=&quot;5&quot;/&gt;&lt;property id=&quot;20300&quot; value=&quot;Slide 2&quot;/&gt;&lt;property id=&quot;20307&quot; value=&quot;269&quot;/&gt;&lt;/object&gt;&lt;object type=&quot;3&quot; unique_id=&quot;10006&quot;&gt;&lt;property id=&quot;20148&quot; value=&quot;5&quot;/&gt;&lt;property id=&quot;20300&quot; value=&quot;Slide 3&quot;/&gt;&lt;property id=&quot;20307&quot; value=&quot;256&quot;/&gt;&lt;/object&gt;&lt;object type=&quot;3&quot; unique_id=&quot;10007&quot;&gt;&lt;property id=&quot;20148&quot; value=&quot;5&quot;/&gt;&lt;property id=&quot;20300&quot; value=&quot;Slide 4&quot;/&gt;&lt;property id=&quot;20307&quot; value=&quot;329&quot;/&gt;&lt;/object&gt;&lt;object type=&quot;3&quot; unique_id=&quot;10008&quot;&gt;&lt;property id=&quot;20148&quot; value=&quot;5&quot;/&gt;&lt;property id=&quot;20300&quot; value=&quot;Slide 5&quot;/&gt;&lt;property id=&quot;20307&quot; value=&quot;349&quot;/&gt;&lt;/object&gt;&lt;object type=&quot;3&quot; unique_id=&quot;10009&quot;&gt;&lt;property id=&quot;20148&quot; value=&quot;5&quot;/&gt;&lt;property id=&quot;20300&quot; value=&quot;Slide 6&quot;/&gt;&lt;property id=&quot;20307&quot; value=&quot;343&quot;/&gt;&lt;/object&gt;&lt;object type=&quot;3&quot; unique_id=&quot;10010&quot;&gt;&lt;property id=&quot;20148&quot; value=&quot;5&quot;/&gt;&lt;property id=&quot;20300&quot; value=&quot;Slide 7&quot;/&gt;&lt;property id=&quot;20307&quot; value=&quot;345&quot;/&gt;&lt;/object&gt;&lt;object type=&quot;3&quot; unique_id=&quot;10011&quot;&gt;&lt;property id=&quot;20148&quot; value=&quot;5&quot;/&gt;&lt;property id=&quot;20300&quot; value=&quot;Slide 8&quot;/&gt;&lt;property id=&quot;20307&quot; value=&quot;346&quot;/&gt;&lt;/object&gt;&lt;object type=&quot;3&quot; unique_id=&quot;10012&quot;&gt;&lt;property id=&quot;20148&quot; value=&quot;5&quot;/&gt;&lt;property id=&quot;20300&quot; value=&quot;Slide 9&quot;/&gt;&lt;property id=&quot;20307&quot; value=&quot;341&quot;/&gt;&lt;/object&gt;&lt;object type=&quot;3&quot; unique_id=&quot;10013&quot;&gt;&lt;property id=&quot;20148&quot; value=&quot;5&quot;/&gt;&lt;property id=&quot;20300&quot; value=&quot;Slide 10&quot;/&gt;&lt;property id=&quot;20307&quot; value=&quot;348&quot;/&gt;&lt;/object&gt;&lt;object type=&quot;3&quot; unique_id=&quot;10014&quot;&gt;&lt;property id=&quot;20148&quot; value=&quot;5&quot;/&gt;&lt;property id=&quot;20300&quot; value=&quot;Slide 11&quot;/&gt;&lt;property id=&quot;20307&quot; value=&quot;267&quot;/&gt;&lt;/object&gt;&lt;object type=&quot;3&quot; unique_id=&quot;10015&quot;&gt;&lt;property id=&quot;20148&quot; value=&quot;5&quot;/&gt;&lt;property id=&quot;20300&quot; value=&quot;Slide 12&quot;/&gt;&lt;property id=&quot;20307&quot; value=&quot;350&quot;/&gt;&lt;/object&gt;&lt;object type=&quot;3&quot; unique_id=&quot;10016&quot;&gt;&lt;property id=&quot;20148&quot; value=&quot;5&quot;/&gt;&lt;property id=&quot;20300&quot; value=&quot;Slide 13&quot;/&gt;&lt;property id=&quot;20307&quot; value=&quot;335&quot;/&gt;&lt;/object&gt;&lt;object type=&quot;3&quot; unique_id=&quot;10017&quot;&gt;&lt;property id=&quot;20148&quot; value=&quot;5&quot;/&gt;&lt;property id=&quot;20300&quot; value=&quot;Slide 14 - &amp;quot;TiẾT HỌC KẾT THÚC&amp;quot;&quot;/&gt;&lt;property id=&quot;20307&quot; value=&quot;27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1694</TotalTime>
  <Words>1023</Words>
  <Application>Microsoft Office PowerPoint</Application>
  <PresentationFormat>Widescreen</PresentationFormat>
  <Paragraphs>93</Paragraphs>
  <Slides>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VNI-Times</vt:lpstr>
      <vt:lpstr>HP001 4 hàng</vt:lpstr>
      <vt:lpstr>Calibri Light</vt:lpstr>
      <vt:lpstr>Calibri</vt:lpstr>
      <vt:lpstr>.VnArabia</vt:lpstr>
      <vt:lpstr>Times New Roman</vt:lpstr>
      <vt:lpstr>Arial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TiẾT HỌC KẾT THÚC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winxp</dc:creator>
  <cp:lastModifiedBy>write cuong</cp:lastModifiedBy>
  <cp:revision>371</cp:revision>
  <dcterms:created xsi:type="dcterms:W3CDTF">2014-10-27T13:23:00Z</dcterms:created>
  <dcterms:modified xsi:type="dcterms:W3CDTF">2026-02-05T03:52:38Z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2057-11.2.0.8641</vt:lpwstr>
  </property>
</Properties>
</file>