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85" r:id="rId3"/>
    <p:sldId id="256" r:id="rId4"/>
    <p:sldId id="295" r:id="rId5"/>
    <p:sldId id="286" r:id="rId6"/>
    <p:sldId id="268" r:id="rId7"/>
    <p:sldId id="296" r:id="rId8"/>
    <p:sldId id="297" r:id="rId9"/>
    <p:sldId id="300" r:id="rId10"/>
    <p:sldId id="299" r:id="rId11"/>
    <p:sldId id="298" r:id="rId12"/>
    <p:sldId id="301" r:id="rId13"/>
    <p:sldId id="271" r:id="rId14"/>
    <p:sldId id="302" r:id="rId15"/>
    <p:sldId id="269" r:id="rId16"/>
    <p:sldId id="282" r:id="rId17"/>
    <p:sldId id="303" r:id="rId18"/>
    <p:sldId id="304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FDC7E"/>
    <a:srgbClr val="C4E59F"/>
    <a:srgbClr val="A9DA74"/>
    <a:srgbClr val="F6C6E3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9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- Audio: letter A, /</a:t>
            </a:r>
            <a:r>
              <a:rPr lang="en-US" altLang="en-US" i="1"/>
              <a:t>a</a:t>
            </a:r>
            <a:r>
              <a:rPr lang="en-US" altLang="en-US"/>
              <a:t>/, apple, ant</a:t>
            </a:r>
          </a:p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69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- Audio: letter A, /</a:t>
            </a:r>
            <a:r>
              <a:rPr lang="en-US" altLang="en-US" i="1"/>
              <a:t>a</a:t>
            </a:r>
            <a:r>
              <a:rPr lang="en-US" altLang="en-US"/>
              <a:t>/, apple, ant</a:t>
            </a:r>
          </a:p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39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</a:t>
            </a:r>
            <a:r>
              <a:rPr lang="en-US" baseline="0" dirty="0" err="1"/>
              <a:t>Tổng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98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61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1.pn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8.pn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7.mp3"/><Relationship Id="rId7" Type="http://schemas.openxmlformats.org/officeDocument/2006/relationships/image" Target="../media/image14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audio1.wav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8.png"/><Relationship Id="rId4" Type="http://schemas.openxmlformats.org/officeDocument/2006/relationships/audio" Target="../media/media7.mp3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9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1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3.png"/><Relationship Id="rId18" Type="http://schemas.microsoft.com/office/2007/relationships/hdphoto" Target="../media/hdphoto7.wdp"/><Relationship Id="rId3" Type="http://schemas.microsoft.com/office/2007/relationships/media" Target="../media/media11.mp3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2.xml"/><Relationship Id="rId12" Type="http://schemas.microsoft.com/office/2007/relationships/hdphoto" Target="../media/hdphoto4.wdp"/><Relationship Id="rId17" Type="http://schemas.openxmlformats.org/officeDocument/2006/relationships/image" Target="../media/image35.png"/><Relationship Id="rId2" Type="http://schemas.openxmlformats.org/officeDocument/2006/relationships/audio" Target="../media/media10.mp3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openxmlformats.org/officeDocument/2006/relationships/image" Target="../media/image32.png"/><Relationship Id="rId5" Type="http://schemas.microsoft.com/office/2007/relationships/media" Target="../media/media12.mp3"/><Relationship Id="rId15" Type="http://schemas.openxmlformats.org/officeDocument/2006/relationships/image" Target="../media/image34.png"/><Relationship Id="rId10" Type="http://schemas.openxmlformats.org/officeDocument/2006/relationships/image" Target="../media/image24.jpeg"/><Relationship Id="rId19" Type="http://schemas.openxmlformats.org/officeDocument/2006/relationships/image" Target="../media/image36.png"/><Relationship Id="rId4" Type="http://schemas.openxmlformats.org/officeDocument/2006/relationships/audio" Target="../media/media11.mp3"/><Relationship Id="rId9" Type="http://schemas.openxmlformats.org/officeDocument/2006/relationships/audio" Target="../media/audio2.wav"/><Relationship Id="rId1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27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phonics.hcm@vpbox.edu.vn" TargetMode="External"/><Relationship Id="rId5" Type="http://schemas.openxmlformats.org/officeDocument/2006/relationships/hyperlink" Target="mailto:phonics.hanoi@vpbox.edu.vn" TargetMode="Externa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.jpeg"/><Relationship Id="rId17" Type="http://schemas.openxmlformats.org/officeDocument/2006/relationships/audio" Target="../media/audio1.wav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jpeg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9.pn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0.pn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694" r="6608" b="-69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  <p:sndAc>
      <p:stSnd>
        <p:snd r:embed="rId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7203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0" y="7203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930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0600" cy="6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00200" y="5638800"/>
            <a:ext cx="685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>
                <a:latin typeface="Comic Sans MS" pitchFamily="66" charset="0"/>
              </a:rPr>
              <a:t>I see a little </a:t>
            </a:r>
            <a:r>
              <a:rPr lang="en-US" altLang="en-US" sz="5400" dirty="0">
                <a:solidFill>
                  <a:srgbClr val="FF0066"/>
                </a:solidFill>
                <a:latin typeface="Comic Sans MS" pitchFamily="66" charset="0"/>
              </a:rPr>
              <a:t>g</a:t>
            </a:r>
            <a:r>
              <a:rPr lang="en-US" altLang="en-US" sz="5400" dirty="0">
                <a:latin typeface="Comic Sans MS" pitchFamily="66" charset="0"/>
              </a:rPr>
              <a:t>oat.</a:t>
            </a:r>
          </a:p>
        </p:txBody>
      </p:sp>
      <p:pic>
        <p:nvPicPr>
          <p:cNvPr id="7" name="Track 44 (i se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5795665"/>
            <a:ext cx="609600" cy="6096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4486" y="1725229"/>
            <a:ext cx="5014914" cy="387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284021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7203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0" y="7203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930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0600" cy="6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00200" y="5638800"/>
            <a:ext cx="685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>
                <a:latin typeface="Comic Sans MS" pitchFamily="66" charset="0"/>
              </a:rPr>
              <a:t>It is eating </a:t>
            </a:r>
            <a:r>
              <a:rPr lang="en-US" altLang="en-US" sz="5400" dirty="0">
                <a:solidFill>
                  <a:srgbClr val="FF0066"/>
                </a:solidFill>
                <a:latin typeface="Comic Sans MS" pitchFamily="66" charset="0"/>
              </a:rPr>
              <a:t>g</a:t>
            </a:r>
            <a:r>
              <a:rPr lang="en-US" altLang="en-US" sz="5400" dirty="0">
                <a:latin typeface="Comic Sans MS" pitchFamily="66" charset="0"/>
              </a:rPr>
              <a:t>rass.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7" b="37266"/>
          <a:stretch/>
        </p:blipFill>
        <p:spPr bwMode="auto">
          <a:xfrm>
            <a:off x="1971204" y="1600200"/>
            <a:ext cx="4213049" cy="407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Track 44 (eating gras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445" y="57956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02040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7203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0" y="7203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85800"/>
            <a:ext cx="4944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0600" cy="6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44727" y="5311914"/>
            <a:ext cx="52136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Comic Sans MS" pitchFamily="66" charset="0"/>
              </a:rPr>
              <a:t>It is eating </a:t>
            </a:r>
            <a:r>
              <a:rPr lang="en-US" altLang="en-US" sz="4000" dirty="0">
                <a:solidFill>
                  <a:srgbClr val="FF0066"/>
                </a:solidFill>
                <a:latin typeface="Comic Sans MS" pitchFamily="66" charset="0"/>
              </a:rPr>
              <a:t>g</a:t>
            </a:r>
            <a:r>
              <a:rPr lang="en-US" altLang="en-US" sz="4000" dirty="0">
                <a:latin typeface="Comic Sans MS" pitchFamily="66" charset="0"/>
              </a:rPr>
              <a:t>rass.</a:t>
            </a:r>
          </a:p>
        </p:txBody>
      </p:sp>
      <p:pic>
        <p:nvPicPr>
          <p:cNvPr id="8" name="Track 44 (eating gras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87945" y="6019800"/>
            <a:ext cx="527256" cy="527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1295400"/>
            <a:ext cx="55889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>
                <a:ln w="11430"/>
              </a:rPr>
              <a:t>Let’s say and do actions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171742"/>
            <a:ext cx="3843184" cy="29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71742"/>
            <a:ext cx="3657600" cy="299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3071" y="5311914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Comic Sans MS" pitchFamily="66" charset="0"/>
              </a:rPr>
              <a:t>I see a little </a:t>
            </a:r>
            <a:r>
              <a:rPr lang="en-US" altLang="en-US" sz="4000" dirty="0">
                <a:solidFill>
                  <a:srgbClr val="FF0066"/>
                </a:solidFill>
                <a:latin typeface="Comic Sans MS" pitchFamily="66" charset="0"/>
              </a:rPr>
              <a:t>g</a:t>
            </a:r>
            <a:r>
              <a:rPr lang="en-US" altLang="en-US" sz="4000" dirty="0">
                <a:latin typeface="Comic Sans MS" pitchFamily="66" charset="0"/>
              </a:rPr>
              <a:t>oat.</a:t>
            </a:r>
          </a:p>
        </p:txBody>
      </p:sp>
      <p:pic>
        <p:nvPicPr>
          <p:cNvPr id="16" name="Track 44 (i see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05000" y="59436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7304"/>
      </p:ext>
    </p:extLst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4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2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/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71800" y="1371600"/>
            <a:ext cx="4047607" cy="6096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Role-play Activity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7000" y="-76200"/>
            <a:ext cx="10086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634217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78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40">
                        <a14:foregroundMark x1="37654" y1="25214" x2="45370" y2="25729"/>
                        <a14:backgroundMark x1="2160" y1="33962" x2="7099" y2="45798"/>
                        <a14:backgroundMark x1="58642" y1="39451" x2="87346" y2="42196"/>
                        <a14:backgroundMark x1="61420" y1="30703" x2="83951" y2="3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71725"/>
            <a:ext cx="249323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947" l="0" r="96413">
                        <a14:backgroundMark x1="8520" y1="27859" x2="16368" y2="7038"/>
                        <a14:backgroundMark x1="7175" y1="8504" x2="57399" y2="2933"/>
                        <a14:backgroundMark x1="58520" y1="14956" x2="76457" y2="40176"/>
                        <a14:backgroundMark x1="43049" y1="2933" x2="61883" y2="36950"/>
                        <a14:backgroundMark x1="9641" y1="2933" x2="9641" y2="38710"/>
                        <a14:backgroundMark x1="15022" y1="12903" x2="17713" y2="37830"/>
                        <a14:backgroundMark x1="18610" y1="7038" x2="23543" y2="13490"/>
                        <a14:backgroundMark x1="36996" y1="12610" x2="44619" y2="4985"/>
                        <a14:backgroundMark x1="32287" y1="14076" x2="38117" y2="12610"/>
                        <a14:backgroundMark x1="49552" y1="29912" x2="57399" y2="26393"/>
                        <a14:backgroundMark x1="41256" y1="22874" x2="44395" y2="19941"/>
                        <a14:backgroundMark x1="43498" y1="34897" x2="47758" y2="31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59" y="3505201"/>
            <a:ext cx="3941841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057400" y="2133600"/>
            <a:ext cx="3962401" cy="685800"/>
          </a:xfrm>
          <a:prstGeom prst="wedgeRoundRectCallout">
            <a:avLst>
              <a:gd name="adj1" fmla="val -58064"/>
              <a:gd name="adj2" fmla="val 5389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I see a little </a:t>
            </a:r>
            <a:r>
              <a:rPr lang="en-US" sz="4000" dirty="0">
                <a:solidFill>
                  <a:srgbClr val="FF0066"/>
                </a:solidFill>
              </a:rPr>
              <a:t>g</a:t>
            </a:r>
            <a:r>
              <a:rPr lang="en-US" sz="4000" dirty="0"/>
              <a:t>oat.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2057401" y="2971800"/>
            <a:ext cx="3810000" cy="685800"/>
          </a:xfrm>
          <a:prstGeom prst="wedgeRoundRectCallout">
            <a:avLst>
              <a:gd name="adj1" fmla="val -59925"/>
              <a:gd name="adj2" fmla="val -385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Hello, little </a:t>
            </a:r>
            <a:r>
              <a:rPr lang="en-US" sz="4000" dirty="0">
                <a:solidFill>
                  <a:srgbClr val="FF0066"/>
                </a:solidFill>
              </a:rPr>
              <a:t>g</a:t>
            </a:r>
            <a:r>
              <a:rPr lang="en-US" sz="4000" dirty="0"/>
              <a:t>oat.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4343400" y="4343400"/>
            <a:ext cx="1655672" cy="685800"/>
          </a:xfrm>
          <a:prstGeom prst="wedgeRoundRectCallout">
            <a:avLst>
              <a:gd name="adj1" fmla="val 69683"/>
              <a:gd name="adj2" fmla="val 1948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Hello.</a:t>
            </a:r>
          </a:p>
        </p:txBody>
      </p:sp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71800" y="1371600"/>
            <a:ext cx="4047607" cy="6096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Role-play Activity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7000" y="-76200"/>
            <a:ext cx="10086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63714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78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40">
                        <a14:foregroundMark x1="37654" y1="25214" x2="45370" y2="25729"/>
                        <a14:backgroundMark x1="2160" y1="33962" x2="7099" y2="45798"/>
                        <a14:backgroundMark x1="58642" y1="39451" x2="87346" y2="42196"/>
                        <a14:backgroundMark x1="61420" y1="30703" x2="83951" y2="3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5" y="2131753"/>
            <a:ext cx="249323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81" y="4943164"/>
            <a:ext cx="24955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2548777" y="2438400"/>
            <a:ext cx="3810000" cy="685800"/>
          </a:xfrm>
          <a:prstGeom prst="wedgeRoundRectCallout">
            <a:avLst>
              <a:gd name="adj1" fmla="val -60312"/>
              <a:gd name="adj2" fmla="val 5174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It is eating </a:t>
            </a:r>
            <a:r>
              <a:rPr lang="en-US" sz="4000" dirty="0">
                <a:solidFill>
                  <a:srgbClr val="FF0066"/>
                </a:solidFill>
              </a:rPr>
              <a:t>g</a:t>
            </a:r>
            <a:r>
              <a:rPr lang="en-US" sz="4000" dirty="0"/>
              <a:t>rass.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698" l="725" r="94203">
                        <a14:foregroundMark x1="68841" y1="26302" x2="71498" y2="33073"/>
                        <a14:backgroundMark x1="7005" y1="50521" x2="11836" y2="50521"/>
                        <a14:backgroundMark x1="24879" y1="44010" x2="49275" y2="39063"/>
                        <a14:backgroundMark x1="88889" y1="35156" x2="92995" y2="41146"/>
                        <a14:backgroundMark x1="85749" y1="51302" x2="91304" y2="50000"/>
                        <a14:backgroundMark x1="75121" y1="49479" x2="72464" y2="4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88" y="3644485"/>
            <a:ext cx="3657600" cy="299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615224"/>
      </p:ext>
    </p:extLst>
  </p:cSld>
  <p:clrMapOvr>
    <a:masterClrMapping/>
  </p:clrMapOvr>
  <p:transition spd="med">
    <p:pull/>
    <p:sndAc>
      <p:stSnd>
        <p:snd r:embed="rId3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71" y="1143000"/>
            <a:ext cx="7712729" cy="498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67641" y="83403"/>
            <a:ext cx="43845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 Lesson 2: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19800" y="83403"/>
            <a:ext cx="10086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Track 4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18987" y="240447"/>
            <a:ext cx="609600" cy="6096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3413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49091" y="5856864"/>
            <a:ext cx="598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</a:p>
        </p:txBody>
      </p:sp>
      <p:sp>
        <p:nvSpPr>
          <p:cNvPr id="5" name="Rectangle 4"/>
          <p:cNvSpPr/>
          <p:nvPr/>
        </p:nvSpPr>
        <p:spPr>
          <a:xfrm>
            <a:off x="6430193" y="85130"/>
            <a:ext cx="1124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144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600200"/>
            <a:ext cx="56705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number.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7848600" cy="439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Track 4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1464" y="1745397"/>
            <a:ext cx="609600" cy="6096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713413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20491" y="5856864"/>
            <a:ext cx="598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6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-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0609" y="-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</a:p>
        </p:txBody>
      </p:sp>
      <p:sp>
        <p:nvSpPr>
          <p:cNvPr id="5" name="Rectangle 4"/>
          <p:cNvSpPr/>
          <p:nvPr/>
        </p:nvSpPr>
        <p:spPr>
          <a:xfrm>
            <a:off x="6430193" y="-76200"/>
            <a:ext cx="1124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373" y="762000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295400"/>
            <a:ext cx="47554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number.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6" y="-27038"/>
            <a:ext cx="1078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436" l="0" r="100000">
                        <a14:foregroundMark x1="39430" y1="36364" x2="57720" y2="27972"/>
                        <a14:backgroundMark x1="11639" y1="8159" x2="43468" y2="233"/>
                        <a14:backgroundMark x1="89074" y1="4662" x2="99762" y2="25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2133600"/>
            <a:ext cx="291638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69476" y1="38955" x2="70387" y2="46081"/>
                        <a14:foregroundMark x1="66970" y1="38955" x2="69476" y2="48694"/>
                        <a14:foregroundMark x1="75854" y1="43468" x2="77449" y2="52257"/>
                        <a14:foregroundMark x1="63554" y1="6413" x2="69021" y2="6413"/>
                        <a14:foregroundMark x1="36219" y1="15677" x2="39636" y2="8314"/>
                        <a14:foregroundMark x1="36219" y1="7838" x2="39636" y2="7363"/>
                        <a14:foregroundMark x1="62642" y1="71496" x2="62642" y2="71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10" y="2252391"/>
            <a:ext cx="2974990" cy="285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18" y="2252391"/>
            <a:ext cx="2818882" cy="285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0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57800"/>
            <a:ext cx="12001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73" b="100000" l="4386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761" y="5234448"/>
            <a:ext cx="10858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73" b="100000" l="4386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35" y="5257800"/>
            <a:ext cx="10858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ck 45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38800" y="1393686"/>
            <a:ext cx="609600" cy="609600"/>
          </a:xfrm>
          <a:prstGeom prst="rect">
            <a:avLst/>
          </a:prstGeom>
        </p:spPr>
      </p:pic>
      <p:pic>
        <p:nvPicPr>
          <p:cNvPr id="10" name="Track 45 (2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896359" y="1371600"/>
            <a:ext cx="609600" cy="609600"/>
          </a:xfrm>
          <a:prstGeom prst="rect">
            <a:avLst/>
          </a:prstGeom>
        </p:spPr>
      </p:pic>
      <p:pic>
        <p:nvPicPr>
          <p:cNvPr id="11" name="Track 45 (3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210550" y="1371600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200" y="52578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1000" y="5232737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24936747"/>
      </p:ext>
    </p:extLst>
  </p:cSld>
  <p:clrMapOvr>
    <a:masterClrMapping/>
  </p:clrMapOvr>
  <p:transition spd="med">
    <p:pull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6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1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Document 3"/>
          <p:cNvSpPr/>
          <p:nvPr/>
        </p:nvSpPr>
        <p:spPr>
          <a:xfrm>
            <a:off x="1505120" y="2703254"/>
            <a:ext cx="5962480" cy="4002346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16213" y="282714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73009" y="273784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82593" y="282714"/>
            <a:ext cx="1124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4773" y="1120914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2000" y="1730514"/>
            <a:ext cx="47554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number.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7149" y="3669787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 see a little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335" y="2438400"/>
            <a:ext cx="1923695" cy="21374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875531" y="3669787"/>
            <a:ext cx="572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47608" y="5235714"/>
            <a:ext cx="939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It is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49127" y="5235714"/>
            <a:ext cx="572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4689" t="-1575" r="3533" b="29440"/>
          <a:stretch/>
        </p:blipFill>
        <p:spPr>
          <a:xfrm>
            <a:off x="3266831" y="4409884"/>
            <a:ext cx="1211433" cy="138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27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52"/>
            <a:ext cx="9144000" cy="664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427288" y="649288"/>
            <a:ext cx="6209632" cy="4494212"/>
            <a:chOff x="2503432" y="1580346"/>
            <a:chExt cx="589986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115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6"/>
                </a:rPr>
                <a:t>phonics.hcm@vpbox.edu.vn</a:t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  <p:sndAc>
      <p:stSnd>
        <p:snd r:embed="rId3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705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19557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58" y="3771867"/>
            <a:ext cx="3810000" cy="2813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744828"/>
            <a:ext cx="4114493" cy="29000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104968" cy="284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58" y="1152832"/>
            <a:ext cx="3505200" cy="257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-lett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245" y="1143000"/>
            <a:ext cx="609600" cy="609600"/>
          </a:xfrm>
          <a:prstGeom prst="rect">
            <a:avLst/>
          </a:prstGeom>
        </p:spPr>
      </p:pic>
      <p:pic>
        <p:nvPicPr>
          <p:cNvPr id="4" name="go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 rot="10800000">
            <a:off x="8448368" y="3920614"/>
            <a:ext cx="609600" cy="609600"/>
          </a:xfrm>
          <a:prstGeom prst="rect">
            <a:avLst/>
          </a:prstGeom>
        </p:spPr>
      </p:pic>
      <p:pic>
        <p:nvPicPr>
          <p:cNvPr id="5" name="gras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245" y="3838696"/>
            <a:ext cx="609600" cy="609600"/>
          </a:xfrm>
          <a:prstGeom prst="rect">
            <a:avLst/>
          </a:prstGeom>
        </p:spPr>
      </p:pic>
      <p:pic>
        <p:nvPicPr>
          <p:cNvPr id="9" name="g-sound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 rot="10800000">
            <a:off x="8382521" y="997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0" name="chimes.wav"/>
          </p:stSnd>
        </p:sndAc>
      </p:transition>
    </mc:Choice>
    <mc:Fallback xmlns="">
      <p:transition spd="slow"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7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705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19557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81000" y="1219200"/>
            <a:ext cx="6557809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sing and do the actions</a:t>
            </a:r>
          </a:p>
        </p:txBody>
      </p:sp>
      <p:pic>
        <p:nvPicPr>
          <p:cNvPr id="2" name="song (g-chan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67600" y="1319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3"/>
          <a:stretch/>
        </p:blipFill>
        <p:spPr bwMode="auto">
          <a:xfrm>
            <a:off x="-61998" y="-23813"/>
            <a:ext cx="9205998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64"/>
            <a:ext cx="1143000" cy="88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86922" y="-26878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535" y="949405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1986067463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0" y="-68997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334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0600" cy="6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8" y="1219200"/>
            <a:ext cx="3276600" cy="23094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024702" y="2057400"/>
            <a:ext cx="1309298" cy="615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19200"/>
            <a:ext cx="3089490" cy="2309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76785"/>
            <a:ext cx="4770120" cy="33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0" y="-68997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930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0600" cy="6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46" y="1774687"/>
            <a:ext cx="4248150" cy="39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78746" y="5638800"/>
            <a:ext cx="43554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>
                <a:latin typeface="Comic Sans MS" pitchFamily="66" charset="0"/>
              </a:rPr>
              <a:t>eating</a:t>
            </a:r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 g</a:t>
            </a:r>
            <a:r>
              <a:rPr lang="en-US" altLang="en-US" sz="5400" dirty="0">
                <a:latin typeface="Comic Sans MS" pitchFamily="66" charset="0"/>
              </a:rPr>
              <a:t>rass</a:t>
            </a:r>
          </a:p>
        </p:txBody>
      </p:sp>
    </p:spTree>
    <p:extLst>
      <p:ext uri="{BB962C8B-B14F-4D97-AF65-F5344CB8AC3E}">
        <p14:creationId xmlns:p14="http://schemas.microsoft.com/office/powerpoint/2010/main" val="323472984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1: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0" y="-68997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930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0600" cy="6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91453" cy="522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Track 4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84254" y="9070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38113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0" y="-68997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930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0600" cy="6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rack 4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84254" y="907026"/>
            <a:ext cx="609600" cy="609600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 rot="21030851">
            <a:off x="73742" y="1905000"/>
            <a:ext cx="4191000" cy="1752600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see?</a:t>
            </a:r>
          </a:p>
        </p:txBody>
      </p:sp>
      <p:sp>
        <p:nvSpPr>
          <p:cNvPr id="10" name="Cloud 9"/>
          <p:cNvSpPr/>
          <p:nvPr/>
        </p:nvSpPr>
        <p:spPr>
          <a:xfrm rot="419932">
            <a:off x="4616117" y="2306207"/>
            <a:ext cx="4191000" cy="17526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hear?</a:t>
            </a:r>
          </a:p>
        </p:txBody>
      </p:sp>
      <p:sp>
        <p:nvSpPr>
          <p:cNvPr id="11" name="Cloud 10"/>
          <p:cNvSpPr/>
          <p:nvPr/>
        </p:nvSpPr>
        <p:spPr>
          <a:xfrm rot="21433555">
            <a:off x="1371496" y="4092850"/>
            <a:ext cx="5733242" cy="24023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goat doing?</a:t>
            </a:r>
          </a:p>
        </p:txBody>
      </p:sp>
    </p:spTree>
    <p:extLst>
      <p:ext uri="{BB962C8B-B14F-4D97-AF65-F5344CB8AC3E}">
        <p14:creationId xmlns:p14="http://schemas.microsoft.com/office/powerpoint/2010/main" val="865693220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415</Words>
  <Application>Microsoft Office PowerPoint</Application>
  <PresentationFormat>On-screen Show (4:3)</PresentationFormat>
  <Paragraphs>102</Paragraphs>
  <Slides>19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Minh Tâm Phạm</cp:lastModifiedBy>
  <cp:revision>69</cp:revision>
  <dcterms:created xsi:type="dcterms:W3CDTF">2006-08-16T00:00:00Z</dcterms:created>
  <dcterms:modified xsi:type="dcterms:W3CDTF">2026-01-11T02:57:27Z</dcterms:modified>
</cp:coreProperties>
</file>