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84" r:id="rId3"/>
    <p:sldMasterId id="2147483696" r:id="rId4"/>
    <p:sldMasterId id="2147483708" r:id="rId5"/>
  </p:sldMasterIdLst>
  <p:notesMasterIdLst>
    <p:notesMasterId r:id="rId24"/>
  </p:notesMasterIdLst>
  <p:sldIdLst>
    <p:sldId id="256" r:id="rId6"/>
    <p:sldId id="257" r:id="rId7"/>
    <p:sldId id="258" r:id="rId8"/>
    <p:sldId id="297" r:id="rId9"/>
    <p:sldId id="298" r:id="rId10"/>
    <p:sldId id="259" r:id="rId11"/>
    <p:sldId id="260" r:id="rId12"/>
    <p:sldId id="472" r:id="rId13"/>
    <p:sldId id="299" r:id="rId14"/>
    <p:sldId id="261" r:id="rId15"/>
    <p:sldId id="262" r:id="rId16"/>
    <p:sldId id="300" r:id="rId17"/>
    <p:sldId id="278" r:id="rId18"/>
    <p:sldId id="263" r:id="rId19"/>
    <p:sldId id="264" r:id="rId20"/>
    <p:sldId id="265" r:id="rId21"/>
    <p:sldId id="471" r:id="rId22"/>
    <p:sldId id="269" r:id="rId23"/>
  </p:sldIdLst>
  <p:sldSz cx="12192000" cy="6858000"/>
  <p:notesSz cx="6858000" cy="9144000"/>
  <p:embeddedFontLst>
    <p:embeddedFont>
      <p:font typeface="Cambria Math" panose="02040503050406030204" pitchFamily="18" charset="0"/>
      <p:regular r:id="rId25"/>
    </p:embeddedFont>
    <p:embeddedFont>
      <p:font typeface="UTM Avo" panose="02040603050506020204" pitchFamily="18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EC91"/>
    <a:srgbClr val="FFFAF7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customschemas.google.com/relationships/presentationmetadata" Target="metadata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2284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8522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https://www.youtube.com/@hoc1biet10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C9BC2-C9DC-46E9-89FE-D9A19A127D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749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AC589BD1-7B02-404A-570E-2A2DF82D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>
            <a:extLst>
              <a:ext uri="{FF2B5EF4-FFF2-40B4-BE49-F238E27FC236}">
                <a16:creationId xmlns:a16="http://schemas.microsoft.com/office/drawing/2014/main" id="{F5BFC1D9-6D1A-868F-BE5B-06AE9D32CA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>
            <a:extLst>
              <a:ext uri="{FF2B5EF4-FFF2-40B4-BE49-F238E27FC236}">
                <a16:creationId xmlns:a16="http://schemas.microsoft.com/office/drawing/2014/main" id="{23188737-B2B2-46D3-1262-281F12AE9A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86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4592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2576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>
          <a:extLst>
            <a:ext uri="{FF2B5EF4-FFF2-40B4-BE49-F238E27FC236}">
              <a16:creationId xmlns:a16="http://schemas.microsoft.com/office/drawing/2014/main" id="{E81CFA32-0D86-3181-74CC-222CEEAAC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>
            <a:extLst>
              <a:ext uri="{FF2B5EF4-FFF2-40B4-BE49-F238E27FC236}">
                <a16:creationId xmlns:a16="http://schemas.microsoft.com/office/drawing/2014/main" id="{8681F166-E966-1309-A08E-7C0BDAFFA9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>
            <a:extLst>
              <a:ext uri="{FF2B5EF4-FFF2-40B4-BE49-F238E27FC236}">
                <a16:creationId xmlns:a16="http://schemas.microsoft.com/office/drawing/2014/main" id="{B69518C7-ED19-60A4-FD16-036A5C6D25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6962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895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60"/>
            </a:lvl1pPr>
            <a:lvl2pPr lvl="1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20"/>
            </a:lvl3pPr>
            <a:lvl4pPr lvl="3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4pPr>
            <a:lvl5pPr lvl="4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5pPr>
            <a:lvl6pPr lvl="5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6pPr>
            <a:lvl7pPr lvl="6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7pPr>
            <a:lvl8pPr lvl="7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8pPr>
            <a:lvl9pPr lvl="8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4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160">
                <a:solidFill>
                  <a:srgbClr val="888888"/>
                </a:solidFill>
              </a:defRPr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800">
                <a:solidFill>
                  <a:srgbClr val="888888"/>
                </a:solidFill>
              </a:defRPr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620">
                <a:solidFill>
                  <a:srgbClr val="888888"/>
                </a:solidFill>
              </a:defRPr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0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60" b="1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 b="1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20" b="1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60" b="1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 b="1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20" b="1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9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5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4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8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8862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880"/>
            </a:lvl1pPr>
            <a:lvl2pPr marL="822960" lvl="1" indent="-36576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520"/>
            </a:lvl2pPr>
            <a:lvl3pPr marL="1234440" lvl="2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160"/>
            </a:lvl3pPr>
            <a:lvl4pPr marL="1645920" lvl="3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4pPr>
            <a:lvl5pPr marL="2057400" lvl="4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5pPr>
            <a:lvl6pPr marL="2468880" lvl="5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6pPr>
            <a:lvl7pPr marL="2880360" lvl="6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7pPr>
            <a:lvl8pPr marL="3291840" lvl="7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8pPr>
            <a:lvl9pPr marL="3703320" lvl="8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60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80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8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60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80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4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5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F0F8-FDAF-CD05-8CB8-53A133918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63212-7B3F-F9B3-50CB-BE41745E5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7CE4-2362-65FB-7BB5-FBA0B463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18BEC-E65D-C58A-282E-164FA25C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889B9-942F-7FCA-6E43-F81B2F34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41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1BF3-57F1-21BC-8AB4-7096EB80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65EA6-00FE-189D-A6A2-DA005E7E1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D43E4-9470-95FB-C57F-3E01C799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078FC-61A4-1480-3449-42671351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757D9-7F5D-D1CA-7761-5A13A857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21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6C6E-6C2E-51AA-AFE8-D976DC2B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D4075-66F1-B93B-9336-E0D7C1AD8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C0DF4-EE4A-A5F6-0D78-763EE254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C687E-9A0F-68CA-2674-DE41E22E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D94E5-9EE3-42CE-E708-70A24BF6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84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E39D-AD05-D9E3-ACF1-085EE967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273A-2420-B3E1-9E42-9A13B1468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ECE24-FA8F-587A-9B58-E7F69E435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F670D-C151-81BE-7D91-F7D80E8B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79E4E-04CC-E9AB-A6E4-0EABA139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05289-E8C5-03C4-A127-CC4DEAE4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75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4146-313F-CFA0-1806-EFC97A9C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18E4-3711-2E71-FCCE-6D31F2AE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34387-4406-F381-80E8-CDB3D6B58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C03B1-FCB1-E07C-BF5D-088987459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A40BCE-98BF-7430-9762-EBE08EE96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69BCF-0B28-70D1-B470-2E89C3D7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B2AD1A-6BBE-8E53-8A92-42F4FE5A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33F1F-4B57-7470-669C-4C72BE1E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89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E35D-1334-7507-9CFB-20750AA8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0DCEE-09A7-2A09-29E4-ED389840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A3EB9-979E-201D-5EBA-ABE8A317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DDC01-FF54-F1BF-D6F5-BE0F3C84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55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C3F72-A9C3-9620-4F36-D2192953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A531F-274F-EDB9-C976-2C6B954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9475-EE37-2FC5-8F24-8385DE16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9277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7A974-C381-1251-EA3D-2805A64B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28F7-7ACF-FAC9-C324-8EF2D0694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CAF5B-2BD0-0230-A83B-AF490C6F4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84FB7-C497-90EC-AB03-C88E2F3E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2BB8F-9F97-310E-E200-713B453C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13373-2D55-AED3-D773-DF93B5CF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5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8DAE-D94C-AF5F-2FF5-71866D14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DD39B-196C-54B0-3FB9-768E177AA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2A17E-3282-F500-A08B-0497AF3D0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A3C32-F4FC-E9F9-7502-FF0711CE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DF649-38F5-9807-D64E-F1BE5CA4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5B632-EDCE-D463-4E51-68C25C85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99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EA2E-FCE0-11AD-7AAD-9603806A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DBA6E-30C9-FF67-4197-A4E8BE4DE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D9540-580F-C6CD-A393-75F4A19E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D53C5-A5B7-50BD-5B1F-5DB0BF5A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BE3B2-A15F-F793-1F8D-5F29336C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63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00913-5D8E-FFE7-D299-593BCA09A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34522-6381-8281-A20A-123CF2652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4AFF1-C43B-2809-2E8F-4CED7DD3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D5490-1AB9-E7A1-A5B3-84790423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C150A-4599-4DED-BFF5-71428221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90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65987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04363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26094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4913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2023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08398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29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56536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17025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20243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1030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085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D0527-997C-14A9-BFF0-40816630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36630-6411-2164-2EB2-3C4D34ACE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ED3C4-270B-A2E3-2F77-010112A65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CC34-66BF-4147-AE1C-B6130A559FC2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61155-52BE-40F5-7DF2-FD0D3F360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82322-FC2B-705E-9D15-85325C19B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88924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20600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4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4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hoc1biet1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3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3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hyperlink" Target="https://youtu.be/FmSqUfi5ZR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605187" y="1381760"/>
            <a:ext cx="10737785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20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57: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Phân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bằng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nhau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Tiết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1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AE02A77F-72D5-1BF1-C030-3EE08BA1B20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Quan sát hình vẽ, nêu các cặp phân số bằng nhau: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6D7344-BCF0-8118-CABF-A9DFBE8663ED}"/>
              </a:ext>
            </a:extLst>
          </p:cNvPr>
          <p:cNvGrpSpPr/>
          <p:nvPr/>
        </p:nvGrpSpPr>
        <p:grpSpPr>
          <a:xfrm>
            <a:off x="8251487" y="924336"/>
            <a:ext cx="3543300" cy="521354"/>
            <a:chOff x="10744200" y="849155"/>
            <a:chExt cx="6095510" cy="1042708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48627D7-2887-389C-8F53-4C80C2A4320A}"/>
                </a:ext>
              </a:extLst>
            </p:cNvPr>
            <p:cNvSpPr/>
            <p:nvPr/>
          </p:nvSpPr>
          <p:spPr>
            <a:xfrm>
              <a:off x="10744200" y="925841"/>
              <a:ext cx="6095510" cy="966022"/>
            </a:xfrm>
            <a:custGeom>
              <a:avLst/>
              <a:gdLst/>
              <a:ahLst/>
              <a:cxnLst/>
              <a:rect l="l" t="t" r="r" b="b"/>
              <a:pathLst>
                <a:path w="7315200" h="1472184">
                  <a:moveTo>
                    <a:pt x="0" y="0"/>
                  </a:moveTo>
                  <a:lnTo>
                    <a:pt x="7315200" y="0"/>
                  </a:lnTo>
                  <a:lnTo>
                    <a:pt x="7315200" y="1472184"/>
                  </a:lnTo>
                  <a:lnTo>
                    <a:pt x="0" y="14721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AE57A061-628B-7065-494E-BB5AC61FDDAC}"/>
                </a:ext>
              </a:extLst>
            </p:cNvPr>
            <p:cNvSpPr txBox="1"/>
            <p:nvPr/>
          </p:nvSpPr>
          <p:spPr>
            <a:xfrm>
              <a:off x="10832814" y="849155"/>
              <a:ext cx="5918282" cy="9641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HOẠT ĐỘNG CẶP ĐÔI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C790B36-8B7D-A99A-2212-7D45D3E2CA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106" y="1923595"/>
            <a:ext cx="11102502" cy="33441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27D512-1B02-62EB-548D-75C8CE8C4E27}"/>
              </a:ext>
            </a:extLst>
          </p:cNvPr>
          <p:cNvSpPr/>
          <p:nvPr/>
        </p:nvSpPr>
        <p:spPr>
          <a:xfrm>
            <a:off x="1463040" y="4206240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67DBC2-3758-F6C6-1CB5-BFD6EC082EFC}"/>
              </a:ext>
            </a:extLst>
          </p:cNvPr>
          <p:cNvSpPr/>
          <p:nvPr/>
        </p:nvSpPr>
        <p:spPr>
          <a:xfrm>
            <a:off x="1471918" y="4752364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48D634-ABFE-D173-1237-FDCDE08B4CE6}"/>
              </a:ext>
            </a:extLst>
          </p:cNvPr>
          <p:cNvSpPr/>
          <p:nvPr/>
        </p:nvSpPr>
        <p:spPr>
          <a:xfrm>
            <a:off x="3133078" y="4206240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848E30-DF46-232F-9F13-86A3B2742273}"/>
              </a:ext>
            </a:extLst>
          </p:cNvPr>
          <p:cNvSpPr/>
          <p:nvPr/>
        </p:nvSpPr>
        <p:spPr>
          <a:xfrm>
            <a:off x="3133078" y="4752364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C57FFA-CD92-2BE0-5061-8E8CFD302043}"/>
              </a:ext>
            </a:extLst>
          </p:cNvPr>
          <p:cNvSpPr/>
          <p:nvPr/>
        </p:nvSpPr>
        <p:spPr>
          <a:xfrm>
            <a:off x="5067300" y="4197362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9FC54-48EC-0955-313D-0A05B7D38A6B}"/>
              </a:ext>
            </a:extLst>
          </p:cNvPr>
          <p:cNvSpPr/>
          <p:nvPr/>
        </p:nvSpPr>
        <p:spPr>
          <a:xfrm>
            <a:off x="5076178" y="4752364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61C18C-9EA4-3F0E-7D33-0B7D334AEFE8}"/>
              </a:ext>
            </a:extLst>
          </p:cNvPr>
          <p:cNvSpPr/>
          <p:nvPr/>
        </p:nvSpPr>
        <p:spPr>
          <a:xfrm>
            <a:off x="7118350" y="4206240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DEC20C8-9B9F-AF42-C439-662958D0E769}"/>
              </a:ext>
            </a:extLst>
          </p:cNvPr>
          <p:cNvGrpSpPr/>
          <p:nvPr/>
        </p:nvGrpSpPr>
        <p:grpSpPr>
          <a:xfrm>
            <a:off x="6903508" y="4758067"/>
            <a:ext cx="602191" cy="306693"/>
            <a:chOff x="6903508" y="4758067"/>
            <a:chExt cx="602191" cy="30669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5DEA92-9780-6C9F-E98B-EA31F9E390E4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4D8923-4C6E-991F-2F37-B97AA3EFFFED}"/>
                </a:ext>
              </a:extLst>
            </p:cNvPr>
            <p:cNvSpPr/>
            <p:nvPr/>
          </p:nvSpPr>
          <p:spPr>
            <a:xfrm>
              <a:off x="6903508" y="4758067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rgbClr val="C00000"/>
                  </a:solidFill>
                  <a:latin typeface="UTM Avo" panose="02040603050506020204" pitchFamily="18" charset="0"/>
                </a:rPr>
                <a:t>10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82A3CF2-6EDF-A582-A056-29BDD8F883D3}"/>
              </a:ext>
            </a:extLst>
          </p:cNvPr>
          <p:cNvSpPr/>
          <p:nvPr/>
        </p:nvSpPr>
        <p:spPr>
          <a:xfrm>
            <a:off x="9123656" y="4206240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D7044D-0E4D-28FD-DE5A-B794C3543FA8}"/>
              </a:ext>
            </a:extLst>
          </p:cNvPr>
          <p:cNvSpPr/>
          <p:nvPr/>
        </p:nvSpPr>
        <p:spPr>
          <a:xfrm>
            <a:off x="9123656" y="4752364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804BF4-35CB-A2D8-0391-4EA6030DD16A}"/>
              </a:ext>
            </a:extLst>
          </p:cNvPr>
          <p:cNvSpPr/>
          <p:nvPr/>
        </p:nvSpPr>
        <p:spPr>
          <a:xfrm>
            <a:off x="10452100" y="4206240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F0C56-0A9B-DCE8-EDA2-BF6992D5EB23}"/>
              </a:ext>
            </a:extLst>
          </p:cNvPr>
          <p:cNvSpPr/>
          <p:nvPr/>
        </p:nvSpPr>
        <p:spPr>
          <a:xfrm>
            <a:off x="10460978" y="4761242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9613738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Chỉ ra phần cần tô màu để có cặp phân số bằng nhau: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6D7344-BCF0-8118-CABF-A9DFBE8663ED}"/>
              </a:ext>
            </a:extLst>
          </p:cNvPr>
          <p:cNvGrpSpPr/>
          <p:nvPr/>
        </p:nvGrpSpPr>
        <p:grpSpPr>
          <a:xfrm>
            <a:off x="8251487" y="924336"/>
            <a:ext cx="3543300" cy="906530"/>
            <a:chOff x="10744200" y="849155"/>
            <a:chExt cx="6095510" cy="1813060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48627D7-2887-389C-8F53-4C80C2A4320A}"/>
                </a:ext>
              </a:extLst>
            </p:cNvPr>
            <p:cNvSpPr/>
            <p:nvPr/>
          </p:nvSpPr>
          <p:spPr>
            <a:xfrm>
              <a:off x="10744200" y="925841"/>
              <a:ext cx="6095510" cy="966022"/>
            </a:xfrm>
            <a:custGeom>
              <a:avLst/>
              <a:gdLst/>
              <a:ahLst/>
              <a:cxnLst/>
              <a:rect l="l" t="t" r="r" b="b"/>
              <a:pathLst>
                <a:path w="7315200" h="1472184">
                  <a:moveTo>
                    <a:pt x="0" y="0"/>
                  </a:moveTo>
                  <a:lnTo>
                    <a:pt x="7315200" y="0"/>
                  </a:lnTo>
                  <a:lnTo>
                    <a:pt x="7315200" y="1472184"/>
                  </a:lnTo>
                  <a:lnTo>
                    <a:pt x="0" y="14721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AE57A061-628B-7065-494E-BB5AC61FDDAC}"/>
                </a:ext>
              </a:extLst>
            </p:cNvPr>
            <p:cNvSpPr txBox="1"/>
            <p:nvPr/>
          </p:nvSpPr>
          <p:spPr>
            <a:xfrm>
              <a:off x="10832814" y="849155"/>
              <a:ext cx="5918282" cy="18130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100" b="1" dirty="0">
                  <a:solidFill>
                    <a:srgbClr val="0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HOẠT ĐỘNG CẶP ĐÔI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6A0DC35-73F1-3CCF-42ED-D2BB00A591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5114" y="2286500"/>
            <a:ext cx="9913873" cy="32502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486E28E-1C76-DCC7-F6E3-53692E41B46D}"/>
              </a:ext>
            </a:extLst>
          </p:cNvPr>
          <p:cNvSpPr/>
          <p:nvPr/>
        </p:nvSpPr>
        <p:spPr>
          <a:xfrm>
            <a:off x="3441077" y="4499231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949428-28C6-959B-B8D8-DD9E4A9B1C99}"/>
              </a:ext>
            </a:extLst>
          </p:cNvPr>
          <p:cNvSpPr/>
          <p:nvPr/>
        </p:nvSpPr>
        <p:spPr>
          <a:xfrm>
            <a:off x="3441077" y="5036865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A91A0D-AE9F-9B7B-8B21-5A757D447F10}"/>
              </a:ext>
            </a:extLst>
          </p:cNvPr>
          <p:cNvSpPr/>
          <p:nvPr/>
        </p:nvSpPr>
        <p:spPr>
          <a:xfrm>
            <a:off x="6594910" y="4499231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4C6A4E-6F53-D7B7-9761-070F317EEF10}"/>
              </a:ext>
            </a:extLst>
          </p:cNvPr>
          <p:cNvSpPr/>
          <p:nvPr/>
        </p:nvSpPr>
        <p:spPr>
          <a:xfrm>
            <a:off x="6594910" y="5036865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6A6BB2-6C80-B695-B199-E1A9276B7C5A}"/>
              </a:ext>
            </a:extLst>
          </p:cNvPr>
          <p:cNvSpPr/>
          <p:nvPr/>
        </p:nvSpPr>
        <p:spPr>
          <a:xfrm>
            <a:off x="10189010" y="4499231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B39476-39A2-18CF-18F3-81CBA449E931}"/>
              </a:ext>
            </a:extLst>
          </p:cNvPr>
          <p:cNvSpPr/>
          <p:nvPr/>
        </p:nvSpPr>
        <p:spPr>
          <a:xfrm>
            <a:off x="10189010" y="5036865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FDEE0A30-0C00-BF0E-82E9-07146DE2E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346362"/>
              </p:ext>
            </p:extLst>
          </p:nvPr>
        </p:nvGraphicFramePr>
        <p:xfrm>
          <a:off x="2972503" y="2894424"/>
          <a:ext cx="1171929" cy="1077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309">
                  <a:extLst>
                    <a:ext uri="{9D8B030D-6E8A-4147-A177-3AD203B41FA5}">
                      <a16:colId xmlns:a16="http://schemas.microsoft.com/office/drawing/2014/main" val="1482599968"/>
                    </a:ext>
                  </a:extLst>
                </a:gridCol>
                <a:gridCol w="288540">
                  <a:extLst>
                    <a:ext uri="{9D8B030D-6E8A-4147-A177-3AD203B41FA5}">
                      <a16:colId xmlns:a16="http://schemas.microsoft.com/office/drawing/2014/main" val="4224381914"/>
                    </a:ext>
                  </a:extLst>
                </a:gridCol>
                <a:gridCol w="288540">
                  <a:extLst>
                    <a:ext uri="{9D8B030D-6E8A-4147-A177-3AD203B41FA5}">
                      <a16:colId xmlns:a16="http://schemas.microsoft.com/office/drawing/2014/main" val="68077083"/>
                    </a:ext>
                  </a:extLst>
                </a:gridCol>
                <a:gridCol w="288540">
                  <a:extLst>
                    <a:ext uri="{9D8B030D-6E8A-4147-A177-3AD203B41FA5}">
                      <a16:colId xmlns:a16="http://schemas.microsoft.com/office/drawing/2014/main" val="580101996"/>
                    </a:ext>
                  </a:extLst>
                </a:gridCol>
              </a:tblGrid>
              <a:tr h="538673">
                <a:tc>
                  <a:txBody>
                    <a:bodyPr/>
                    <a:lstStyle/>
                    <a:p>
                      <a:endParaRPr lang="en-VN" sz="600" dirty="0"/>
                    </a:p>
                  </a:txBody>
                  <a:tcPr marL="57496" marR="54090" marT="27045" marB="27045">
                    <a:solidFill>
                      <a:srgbClr val="F9E7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600" dirty="0"/>
                    </a:p>
                  </a:txBody>
                  <a:tcPr marL="57496" marR="54090" marT="27045" marB="27045">
                    <a:solidFill>
                      <a:srgbClr val="F9E7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600" dirty="0"/>
                    </a:p>
                  </a:txBody>
                  <a:tcPr marL="57496" marR="54090" marT="27045" marB="2704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600" dirty="0"/>
                    </a:p>
                  </a:txBody>
                  <a:tcPr marL="57496" marR="54090" marT="27045" marB="2704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712439"/>
                  </a:ext>
                </a:extLst>
              </a:tr>
              <a:tr h="538673">
                <a:tc>
                  <a:txBody>
                    <a:bodyPr/>
                    <a:lstStyle/>
                    <a:p>
                      <a:endParaRPr lang="en-VN" sz="600"/>
                    </a:p>
                  </a:txBody>
                  <a:tcPr marL="57496" marR="54090" marT="27045" marB="27045">
                    <a:solidFill>
                      <a:srgbClr val="F9E7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600" dirty="0"/>
                    </a:p>
                  </a:txBody>
                  <a:tcPr marL="57496" marR="54090" marT="27045" marB="27045">
                    <a:solidFill>
                      <a:srgbClr val="F9E7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600" dirty="0"/>
                    </a:p>
                  </a:txBody>
                  <a:tcPr marL="57496" marR="54090" marT="27045" marB="2704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600" dirty="0"/>
                    </a:p>
                  </a:txBody>
                  <a:tcPr marL="57496" marR="54090" marT="27045" marB="2704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747850"/>
                  </a:ext>
                </a:extLst>
              </a:tr>
            </a:tbl>
          </a:graphicData>
        </a:graphic>
      </p:graphicFrame>
      <p:pic>
        <p:nvPicPr>
          <p:cNvPr id="34" name="Picture 33">
            <a:extLst>
              <a:ext uri="{FF2B5EF4-FFF2-40B4-BE49-F238E27FC236}">
                <a16:creationId xmlns:a16="http://schemas.microsoft.com/office/drawing/2014/main" id="{8A9C44C8-FA72-AB83-403A-AEE6188DF8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5" t="28758" r="37255" b="26678"/>
          <a:stretch/>
        </p:blipFill>
        <p:spPr>
          <a:xfrm rot="9001573">
            <a:off x="6080526" y="2798344"/>
            <a:ext cx="1241723" cy="1221119"/>
          </a:xfrm>
          <a:prstGeom prst="rect">
            <a:avLst/>
          </a:prstGeom>
        </p:spPr>
      </p:pic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FA75A7AB-B1FB-838E-684F-45F71C291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135285"/>
              </p:ext>
            </p:extLst>
          </p:nvPr>
        </p:nvGraphicFramePr>
        <p:xfrm>
          <a:off x="9584832" y="2468983"/>
          <a:ext cx="1361073" cy="18532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1073">
                  <a:extLst>
                    <a:ext uri="{9D8B030D-6E8A-4147-A177-3AD203B41FA5}">
                      <a16:colId xmlns:a16="http://schemas.microsoft.com/office/drawing/2014/main" val="2097723666"/>
                    </a:ext>
                  </a:extLst>
                </a:gridCol>
              </a:tblGrid>
              <a:tr h="463313">
                <a:tc>
                  <a:txBody>
                    <a:bodyPr/>
                    <a:lstStyle/>
                    <a:p>
                      <a:endParaRPr lang="en-VN" sz="600" dirty="0"/>
                    </a:p>
                  </a:txBody>
                  <a:tcPr marL="54443" marR="54443" marT="27221" marB="27221">
                    <a:solidFill>
                      <a:srgbClr val="FA8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00765"/>
                  </a:ext>
                </a:extLst>
              </a:tr>
              <a:tr h="463313">
                <a:tc>
                  <a:txBody>
                    <a:bodyPr/>
                    <a:lstStyle/>
                    <a:p>
                      <a:endParaRPr lang="en-VN" sz="600"/>
                    </a:p>
                  </a:txBody>
                  <a:tcPr marL="54443" marR="54443" marT="27221" marB="27221"/>
                </a:tc>
                <a:extLst>
                  <a:ext uri="{0D108BD9-81ED-4DB2-BD59-A6C34878D82A}">
                    <a16:rowId xmlns:a16="http://schemas.microsoft.com/office/drawing/2014/main" val="3097434559"/>
                  </a:ext>
                </a:extLst>
              </a:tr>
              <a:tr h="463313">
                <a:tc>
                  <a:txBody>
                    <a:bodyPr/>
                    <a:lstStyle/>
                    <a:p>
                      <a:endParaRPr lang="en-VN" sz="600"/>
                    </a:p>
                  </a:txBody>
                  <a:tcPr marL="54443" marR="54443" marT="27221" marB="27221"/>
                </a:tc>
                <a:extLst>
                  <a:ext uri="{0D108BD9-81ED-4DB2-BD59-A6C34878D82A}">
                    <a16:rowId xmlns:a16="http://schemas.microsoft.com/office/drawing/2014/main" val="964856127"/>
                  </a:ext>
                </a:extLst>
              </a:tr>
              <a:tr h="463313">
                <a:tc>
                  <a:txBody>
                    <a:bodyPr/>
                    <a:lstStyle/>
                    <a:p>
                      <a:endParaRPr lang="en-VN" sz="600" dirty="0"/>
                    </a:p>
                  </a:txBody>
                  <a:tcPr marL="54443" marR="54443" marT="27221" marB="27221"/>
                </a:tc>
                <a:extLst>
                  <a:ext uri="{0D108BD9-81ED-4DB2-BD59-A6C34878D82A}">
                    <a16:rowId xmlns:a16="http://schemas.microsoft.com/office/drawing/2014/main" val="32401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22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52880" y="1641697"/>
            <a:ext cx="8512556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>
              <a:lnSpc>
                <a:spcPct val="150000"/>
              </a:lnSpc>
              <a:spcAft>
                <a:spcPts val="9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hình vẽ, nêu số thích hợp trong ô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4DF2D1-3EF3-8205-A3BD-8435CC4FBB6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AE5BFA-B06A-BCDE-110F-3C16BA79F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763" y="1623765"/>
            <a:ext cx="577880" cy="584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CFA1BF-3B14-C445-F3EF-99A6B9FA8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831" y="2341052"/>
            <a:ext cx="10390685" cy="31453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7192E6-AB1D-7237-91FA-C59BBDA0FC2F}"/>
              </a:ext>
            </a:extLst>
          </p:cNvPr>
          <p:cNvSpPr/>
          <p:nvPr/>
        </p:nvSpPr>
        <p:spPr>
          <a:xfrm>
            <a:off x="1713877" y="4423031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BA03DF-FFBC-0F46-B9A5-C0D952582C72}"/>
              </a:ext>
            </a:extLst>
          </p:cNvPr>
          <p:cNvSpPr/>
          <p:nvPr/>
        </p:nvSpPr>
        <p:spPr>
          <a:xfrm>
            <a:off x="4486711" y="4410331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A447DE-734E-3D36-F335-5B2F38EFC1B1}"/>
              </a:ext>
            </a:extLst>
          </p:cNvPr>
          <p:cNvSpPr/>
          <p:nvPr/>
        </p:nvSpPr>
        <p:spPr>
          <a:xfrm>
            <a:off x="7259544" y="4871764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9EA917-4FE4-A9C9-7ADC-864E40031AFA}"/>
              </a:ext>
            </a:extLst>
          </p:cNvPr>
          <p:cNvSpPr/>
          <p:nvPr/>
        </p:nvSpPr>
        <p:spPr>
          <a:xfrm>
            <a:off x="10045077" y="4359531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B85F78-3541-39B4-CD6F-CA545AF6ED43}"/>
              </a:ext>
            </a:extLst>
          </p:cNvPr>
          <p:cNvGrpSpPr/>
          <p:nvPr/>
        </p:nvGrpSpPr>
        <p:grpSpPr>
          <a:xfrm>
            <a:off x="9858374" y="4904105"/>
            <a:ext cx="602191" cy="297815"/>
            <a:chOff x="6937374" y="4766945"/>
            <a:chExt cx="602191" cy="29781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CF7B6E-011A-2D54-006F-3EC89ECF750C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5B3F63-6476-804F-3DA5-DBB0008ACB72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rgbClr val="C00000"/>
                  </a:solidFill>
                  <a:latin typeface="UTM Avo" panose="02040603050506020204" pitchFamily="18" charset="0"/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EEFE5A6-3344-67CF-1CE1-0F0EBFDAE14B}"/>
                  </a:ext>
                </a:extLst>
              </p:cNvPr>
              <p:cNvSpPr txBox="1"/>
              <p:nvPr/>
            </p:nvSpPr>
            <p:spPr>
              <a:xfrm>
                <a:off x="2943798" y="5523808"/>
                <a:ext cx="6096000" cy="776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6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6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6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EEFE5A6-3344-67CF-1CE1-0F0EBFDAE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798" y="5523808"/>
                <a:ext cx="6096000" cy="776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9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 animBg="1"/>
      <p:bldP spid="11" grpId="0" animBg="1"/>
      <p:bldP spid="12" grpId="0" animBg="1"/>
      <p:bldP spid="13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34160" y="1589692"/>
            <a:ext cx="8940800" cy="1646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học được những kiến thức gì?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E8D475B2-D0C0-4916-E880-DEF2555ED8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r>
              <a:rPr lang="en-VN" sz="2000" dirty="0">
                <a:effectLst/>
                <a:latin typeface="UTM Avo" panose="02040603050506020204" pitchFamily="18" charset="0"/>
              </a:rPr>
              <a:t> 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4021586" y="4319773"/>
            <a:ext cx="385082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397042" y="4434114"/>
            <a:ext cx="3061034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 </a:t>
            </a:r>
            <a:r>
              <a:rPr lang="vi-VN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57: Phân số</a:t>
            </a:r>
            <a:endParaRPr lang="en-US" sz="20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 nhau – Tiết 2</a:t>
            </a:r>
            <a:endParaRPr lang="en-VN" sz="2000" b="1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qr cod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43DE31A-F937-679E-1D1C-2449DBA2CD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9">
          <a:extLst>
            <a:ext uri="{FF2B5EF4-FFF2-40B4-BE49-F238E27FC236}">
              <a16:creationId xmlns:a16="http://schemas.microsoft.com/office/drawing/2014/main" id="{00CCC50A-AB54-1791-A198-B978C96E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44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4D1DDCA5-BC7F-F20E-4834-3C3EC6B6C8C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D701C8-D8F8-FF0B-2982-59CDFFC10EDB}"/>
              </a:ext>
            </a:extLst>
          </p:cNvPr>
          <p:cNvSpPr txBox="1"/>
          <p:nvPr/>
        </p:nvSpPr>
        <p:spPr>
          <a:xfrm>
            <a:off x="580131" y="1627736"/>
            <a:ext cx="10949882" cy="1121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Chia lớp thành 3 nhóm. Mỗi nhóm được phát 3 băng giấy bằng nhau và tô màu theo yêu cầu.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C53F35-4208-4AFE-9228-D2394B20B788}"/>
              </a:ext>
            </a:extLst>
          </p:cNvPr>
          <p:cNvSpPr txBox="1"/>
          <p:nvPr/>
        </p:nvSpPr>
        <p:spPr>
          <a:xfrm>
            <a:off x="664661" y="2777614"/>
            <a:ext cx="3971507" cy="1121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 chia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băng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0E8843-A133-8133-124C-758355283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602259"/>
              </p:ext>
            </p:extLst>
          </p:nvPr>
        </p:nvGraphicFramePr>
        <p:xfrm>
          <a:off x="4873843" y="3185984"/>
          <a:ext cx="3970129" cy="531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129">
                  <a:extLst>
                    <a:ext uri="{9D8B030D-6E8A-4147-A177-3AD203B41FA5}">
                      <a16:colId xmlns:a16="http://schemas.microsoft.com/office/drawing/2014/main" val="1104851243"/>
                    </a:ext>
                  </a:extLst>
                </a:gridCol>
              </a:tblGrid>
              <a:tr h="531832"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272395353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ECC59E-EB37-4B48-F537-066BC192F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654678"/>
              </p:ext>
            </p:extLst>
          </p:nvPr>
        </p:nvGraphicFramePr>
        <p:xfrm>
          <a:off x="4877792" y="3184519"/>
          <a:ext cx="3970128" cy="531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5064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1985064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</a:tblGrid>
              <a:tr h="531832"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E8F8EB4-99F8-81F4-BAB0-C96CB17A43AE}"/>
              </a:ext>
            </a:extLst>
          </p:cNvPr>
          <p:cNvSpPr txBox="1"/>
          <p:nvPr/>
        </p:nvSpPr>
        <p:spPr>
          <a:xfrm>
            <a:off x="664661" y="3932645"/>
            <a:ext cx="3971507" cy="1121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 chia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băng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1F0D39-2FD8-D08A-3F85-BC0710F36250}"/>
              </a:ext>
            </a:extLst>
          </p:cNvPr>
          <p:cNvSpPr txBox="1"/>
          <p:nvPr/>
        </p:nvSpPr>
        <p:spPr>
          <a:xfrm>
            <a:off x="664661" y="5135804"/>
            <a:ext cx="3971507" cy="1121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 chia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băng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8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0D89F43-6837-1FDD-0159-C1DE302D6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91828"/>
              </p:ext>
            </p:extLst>
          </p:nvPr>
        </p:nvGraphicFramePr>
        <p:xfrm>
          <a:off x="4858302" y="4275163"/>
          <a:ext cx="3970129" cy="531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129">
                  <a:extLst>
                    <a:ext uri="{9D8B030D-6E8A-4147-A177-3AD203B41FA5}">
                      <a16:colId xmlns:a16="http://schemas.microsoft.com/office/drawing/2014/main" val="1104851243"/>
                    </a:ext>
                  </a:extLst>
                </a:gridCol>
              </a:tblGrid>
              <a:tr h="531832"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272395353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4FD403E-9F98-CC22-FC64-9B78970DE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194184"/>
              </p:ext>
            </p:extLst>
          </p:nvPr>
        </p:nvGraphicFramePr>
        <p:xfrm>
          <a:off x="4858300" y="4279349"/>
          <a:ext cx="3970128" cy="5234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2532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992532">
                  <a:extLst>
                    <a:ext uri="{9D8B030D-6E8A-4147-A177-3AD203B41FA5}">
                      <a16:colId xmlns:a16="http://schemas.microsoft.com/office/drawing/2014/main" val="728062107"/>
                    </a:ext>
                  </a:extLst>
                </a:gridCol>
                <a:gridCol w="992532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  <a:gridCol w="992532">
                  <a:extLst>
                    <a:ext uri="{9D8B030D-6E8A-4147-A177-3AD203B41FA5}">
                      <a16:colId xmlns:a16="http://schemas.microsoft.com/office/drawing/2014/main" val="2947854071"/>
                    </a:ext>
                  </a:extLst>
                </a:gridCol>
              </a:tblGrid>
              <a:tr h="523458"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5367E5C-0F10-9D7D-8725-9841B45A2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256315"/>
              </p:ext>
            </p:extLst>
          </p:nvPr>
        </p:nvGraphicFramePr>
        <p:xfrm>
          <a:off x="4896012" y="5463862"/>
          <a:ext cx="3970129" cy="531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129">
                  <a:extLst>
                    <a:ext uri="{9D8B030D-6E8A-4147-A177-3AD203B41FA5}">
                      <a16:colId xmlns:a16="http://schemas.microsoft.com/office/drawing/2014/main" val="1104851243"/>
                    </a:ext>
                  </a:extLst>
                </a:gridCol>
              </a:tblGrid>
              <a:tr h="531832"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272395353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A3EE548-87C8-D641-7854-56E49E745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15792"/>
              </p:ext>
            </p:extLst>
          </p:nvPr>
        </p:nvGraphicFramePr>
        <p:xfrm>
          <a:off x="4896009" y="5468050"/>
          <a:ext cx="3970128" cy="5276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6266">
                  <a:extLst>
                    <a:ext uri="{9D8B030D-6E8A-4147-A177-3AD203B41FA5}">
                      <a16:colId xmlns:a16="http://schemas.microsoft.com/office/drawing/2014/main" val="1632815989"/>
                    </a:ext>
                  </a:extLst>
                </a:gridCol>
                <a:gridCol w="496266">
                  <a:extLst>
                    <a:ext uri="{9D8B030D-6E8A-4147-A177-3AD203B41FA5}">
                      <a16:colId xmlns:a16="http://schemas.microsoft.com/office/drawing/2014/main" val="155949978"/>
                    </a:ext>
                  </a:extLst>
                </a:gridCol>
                <a:gridCol w="496266">
                  <a:extLst>
                    <a:ext uri="{9D8B030D-6E8A-4147-A177-3AD203B41FA5}">
                      <a16:colId xmlns:a16="http://schemas.microsoft.com/office/drawing/2014/main" val="79492213"/>
                    </a:ext>
                  </a:extLst>
                </a:gridCol>
                <a:gridCol w="496266">
                  <a:extLst>
                    <a:ext uri="{9D8B030D-6E8A-4147-A177-3AD203B41FA5}">
                      <a16:colId xmlns:a16="http://schemas.microsoft.com/office/drawing/2014/main" val="3455370225"/>
                    </a:ext>
                  </a:extLst>
                </a:gridCol>
                <a:gridCol w="496266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496266">
                  <a:extLst>
                    <a:ext uri="{9D8B030D-6E8A-4147-A177-3AD203B41FA5}">
                      <a16:colId xmlns:a16="http://schemas.microsoft.com/office/drawing/2014/main" val="728062107"/>
                    </a:ext>
                  </a:extLst>
                </a:gridCol>
                <a:gridCol w="496266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  <a:gridCol w="496266">
                  <a:extLst>
                    <a:ext uri="{9D8B030D-6E8A-4147-A177-3AD203B41FA5}">
                      <a16:colId xmlns:a16="http://schemas.microsoft.com/office/drawing/2014/main" val="2947854071"/>
                    </a:ext>
                  </a:extLst>
                </a:gridCol>
              </a:tblGrid>
              <a:tr h="527645"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D701C8-D8F8-FF0B-2982-59CDFFC10EDB}"/>
                  </a:ext>
                </a:extLst>
              </p:cNvPr>
              <p:cNvSpPr txBox="1"/>
              <p:nvPr/>
            </p:nvSpPr>
            <p:spPr>
              <a:xfrm>
                <a:off x="681731" y="1401810"/>
                <a:ext cx="6023869" cy="961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Nhóm 1 tô màu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ă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 giấy thứ nhất.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D701C8-D8F8-FF0B-2982-59CDFFC10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" y="1401810"/>
                <a:ext cx="6023869" cy="961482"/>
              </a:xfrm>
              <a:prstGeom prst="rect">
                <a:avLst/>
              </a:prstGeom>
              <a:blipFill>
                <a:blip r:embed="rId4"/>
                <a:stretch>
                  <a:fillRect l="-1619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FFA720-6D7C-ECBD-AEFF-7B61F3AB4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667845"/>
              </p:ext>
            </p:extLst>
          </p:nvPr>
        </p:nvGraphicFramePr>
        <p:xfrm>
          <a:off x="801861" y="2451099"/>
          <a:ext cx="5803476" cy="696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738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2901738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</a:tblGrid>
              <a:tr h="696991"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A96429-7EB1-2CAC-F459-EC8D6117B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297775"/>
              </p:ext>
            </p:extLst>
          </p:nvPr>
        </p:nvGraphicFramePr>
        <p:xfrm>
          <a:off x="801858" y="2454601"/>
          <a:ext cx="5803476" cy="696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738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2901738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</a:tblGrid>
              <a:tr h="696991"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AD68C4D-F22C-E264-E363-FD40F8E16F39}"/>
                  </a:ext>
                </a:extLst>
              </p:cNvPr>
              <p:cNvSpPr txBox="1"/>
              <p:nvPr/>
            </p:nvSpPr>
            <p:spPr>
              <a:xfrm>
                <a:off x="681731" y="3022063"/>
                <a:ext cx="6023869" cy="961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Nhóm 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tô màu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ă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 giấy thứ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AD68C4D-F22C-E264-E363-FD40F8E16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" y="3022063"/>
                <a:ext cx="6023869" cy="961482"/>
              </a:xfrm>
              <a:prstGeom prst="rect">
                <a:avLst/>
              </a:prstGeom>
              <a:blipFill>
                <a:blip r:embed="rId5"/>
                <a:stretch>
                  <a:fillRect l="-1619" b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D0AF56F-B24E-2373-45A9-B5FCC02A2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906924"/>
              </p:ext>
            </p:extLst>
          </p:nvPr>
        </p:nvGraphicFramePr>
        <p:xfrm>
          <a:off x="866029" y="4111355"/>
          <a:ext cx="5803476" cy="696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0869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1450869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  <a:gridCol w="1450869">
                  <a:extLst>
                    <a:ext uri="{9D8B030D-6E8A-4147-A177-3AD203B41FA5}">
                      <a16:colId xmlns:a16="http://schemas.microsoft.com/office/drawing/2014/main" val="3838138197"/>
                    </a:ext>
                  </a:extLst>
                </a:gridCol>
                <a:gridCol w="1450869">
                  <a:extLst>
                    <a:ext uri="{9D8B030D-6E8A-4147-A177-3AD203B41FA5}">
                      <a16:colId xmlns:a16="http://schemas.microsoft.com/office/drawing/2014/main" val="2823978870"/>
                    </a:ext>
                  </a:extLst>
                </a:gridCol>
              </a:tblGrid>
              <a:tr h="696991"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5C4603D-7570-3904-5E2E-308DCB40F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036061"/>
              </p:ext>
            </p:extLst>
          </p:nvPr>
        </p:nvGraphicFramePr>
        <p:xfrm>
          <a:off x="866027" y="4104689"/>
          <a:ext cx="5803476" cy="696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0869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1450869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  <a:gridCol w="1450869">
                  <a:extLst>
                    <a:ext uri="{9D8B030D-6E8A-4147-A177-3AD203B41FA5}">
                      <a16:colId xmlns:a16="http://schemas.microsoft.com/office/drawing/2014/main" val="3838138197"/>
                    </a:ext>
                  </a:extLst>
                </a:gridCol>
                <a:gridCol w="1450869">
                  <a:extLst>
                    <a:ext uri="{9D8B030D-6E8A-4147-A177-3AD203B41FA5}">
                      <a16:colId xmlns:a16="http://schemas.microsoft.com/office/drawing/2014/main" val="2823978870"/>
                    </a:ext>
                  </a:extLst>
                </a:gridCol>
              </a:tblGrid>
              <a:tr h="696991"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261332-6F1D-76E3-AAEB-12C465336934}"/>
                  </a:ext>
                </a:extLst>
              </p:cNvPr>
              <p:cNvSpPr txBox="1"/>
              <p:nvPr/>
            </p:nvSpPr>
            <p:spPr>
              <a:xfrm>
                <a:off x="681731" y="4642317"/>
                <a:ext cx="6023869" cy="961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Nhóm 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tô màu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ă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 giấy thứ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261332-6F1D-76E3-AAEB-12C465336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" y="4642317"/>
                <a:ext cx="6023869" cy="961482"/>
              </a:xfrm>
              <a:prstGeom prst="rect">
                <a:avLst/>
              </a:prstGeom>
              <a:blipFill>
                <a:blip r:embed="rId6"/>
                <a:stretch>
                  <a:fillRect l="-1619" b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2F9B862-0AF4-1440-598E-E3C05FCD6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436493"/>
              </p:ext>
            </p:extLst>
          </p:nvPr>
        </p:nvGraphicFramePr>
        <p:xfrm>
          <a:off x="882069" y="5723022"/>
          <a:ext cx="5803480" cy="696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435">
                  <a:extLst>
                    <a:ext uri="{9D8B030D-6E8A-4147-A177-3AD203B41FA5}">
                      <a16:colId xmlns:a16="http://schemas.microsoft.com/office/drawing/2014/main" val="495673609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1019742133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287909280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648843198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727820567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239095333"/>
                    </a:ext>
                  </a:extLst>
                </a:gridCol>
              </a:tblGrid>
              <a:tr h="696991"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9B7538C-E42E-7859-B991-E7E4194F3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067779"/>
              </p:ext>
            </p:extLst>
          </p:nvPr>
        </p:nvGraphicFramePr>
        <p:xfrm>
          <a:off x="882069" y="5716197"/>
          <a:ext cx="5803480" cy="696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435">
                  <a:extLst>
                    <a:ext uri="{9D8B030D-6E8A-4147-A177-3AD203B41FA5}">
                      <a16:colId xmlns:a16="http://schemas.microsoft.com/office/drawing/2014/main" val="495673609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1019742133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287909280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648843198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727820567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239095333"/>
                    </a:ext>
                  </a:extLst>
                </a:gridCol>
              </a:tblGrid>
              <a:tr h="696991"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9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2E28C-FA56-A894-A5EC-3589F3DDCF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43"/>
          <a:stretch/>
        </p:blipFill>
        <p:spPr>
          <a:xfrm>
            <a:off x="1730175" y="1988124"/>
            <a:ext cx="8982918" cy="386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4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7C9461CA-0A12-22EF-C32F-9C3B1DE4001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A83DC2E-C070-E75C-FBD4-1A86E3900D3E}"/>
              </a:ext>
            </a:extLst>
          </p:cNvPr>
          <p:cNvGrpSpPr/>
          <p:nvPr/>
        </p:nvGrpSpPr>
        <p:grpSpPr>
          <a:xfrm>
            <a:off x="6883076" y="1870454"/>
            <a:ext cx="361009" cy="882293"/>
            <a:chOff x="12048098" y="4215564"/>
            <a:chExt cx="425742" cy="176458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F2305A9-862D-26A6-A655-21605AA5D780}"/>
                </a:ext>
              </a:extLst>
            </p:cNvPr>
            <p:cNvSpPr txBox="1"/>
            <p:nvPr/>
          </p:nvSpPr>
          <p:spPr>
            <a:xfrm>
              <a:off x="12048098" y="4215564"/>
              <a:ext cx="425742" cy="17645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Bef>
                  <a:spcPts val="150"/>
                </a:spcBef>
                <a:spcAft>
                  <a:spcPts val="150"/>
                </a:spcAft>
              </a:pPr>
              <a:r>
                <a:rPr lang="en-US" sz="24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  <a:p>
              <a:pPr algn="r">
                <a:spcBef>
                  <a:spcPts val="150"/>
                </a:spcBef>
                <a:spcAft>
                  <a:spcPts val="150"/>
                </a:spcAft>
              </a:pPr>
              <a:r>
                <a:rPr lang="en-US" sz="24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5A251AF-5E0B-6E73-F29C-5E1FD70C1C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64648" y="5030663"/>
              <a:ext cx="39909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31F9294-31CD-3FA8-A29B-4BDA58FDA868}"/>
              </a:ext>
            </a:extLst>
          </p:cNvPr>
          <p:cNvGrpSpPr/>
          <p:nvPr/>
        </p:nvGrpSpPr>
        <p:grpSpPr>
          <a:xfrm>
            <a:off x="6883076" y="2752747"/>
            <a:ext cx="378538" cy="882293"/>
            <a:chOff x="12048098" y="4109028"/>
            <a:chExt cx="446414" cy="176458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E87CFC-5B73-01A9-F800-8FB8086DF70A}"/>
                </a:ext>
              </a:extLst>
            </p:cNvPr>
            <p:cNvSpPr txBox="1"/>
            <p:nvPr/>
          </p:nvSpPr>
          <p:spPr>
            <a:xfrm>
              <a:off x="12048098" y="4109028"/>
              <a:ext cx="425742" cy="17645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Bef>
                  <a:spcPts val="150"/>
                </a:spcBef>
                <a:spcAft>
                  <a:spcPts val="150"/>
                </a:spcAft>
              </a:pPr>
              <a:r>
                <a:rPr lang="en-US" sz="24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</a:p>
            <a:p>
              <a:pPr algn="r">
                <a:spcBef>
                  <a:spcPts val="150"/>
                </a:spcBef>
                <a:spcAft>
                  <a:spcPts val="150"/>
                </a:spcAft>
              </a:pPr>
              <a:r>
                <a:rPr lang="en-US" sz="24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6BABB27-0F5F-5AA0-B255-3CB5A43130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95414" y="5006603"/>
              <a:ext cx="39909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7E66E5-6C9D-0131-CAB3-78F4D937A291}"/>
              </a:ext>
            </a:extLst>
          </p:cNvPr>
          <p:cNvGrpSpPr/>
          <p:nvPr/>
        </p:nvGrpSpPr>
        <p:grpSpPr>
          <a:xfrm>
            <a:off x="6888249" y="3610838"/>
            <a:ext cx="370640" cy="882293"/>
            <a:chOff x="12069038" y="4215564"/>
            <a:chExt cx="437100" cy="17645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968DEC-A01F-E089-0CA9-9E8958CBE946}"/>
                </a:ext>
              </a:extLst>
            </p:cNvPr>
            <p:cNvSpPr txBox="1"/>
            <p:nvPr/>
          </p:nvSpPr>
          <p:spPr>
            <a:xfrm>
              <a:off x="12069038" y="4215564"/>
              <a:ext cx="425742" cy="17645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Bef>
                  <a:spcPts val="150"/>
                </a:spcBef>
                <a:spcAft>
                  <a:spcPts val="150"/>
                </a:spcAft>
              </a:pPr>
              <a:r>
                <a:rPr lang="en-US" sz="24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</a:p>
            <a:p>
              <a:pPr algn="r">
                <a:spcBef>
                  <a:spcPts val="150"/>
                </a:spcBef>
                <a:spcAft>
                  <a:spcPts val="150"/>
                </a:spcAft>
              </a:pPr>
              <a:r>
                <a:rPr lang="en-US" sz="24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9BE95DC-9CD2-4805-A126-6FB22ECADE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07039" y="5058743"/>
              <a:ext cx="39909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3116A6E-7329-6A64-B4FE-68A66A5F9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343894"/>
              </p:ext>
            </p:extLst>
          </p:nvPr>
        </p:nvGraphicFramePr>
        <p:xfrm>
          <a:off x="872353" y="1925193"/>
          <a:ext cx="5803476" cy="696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738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2901738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</a:tblGrid>
              <a:tr h="696991"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4E01FEE-9367-6655-7E36-64418D94F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663535"/>
              </p:ext>
            </p:extLst>
          </p:nvPr>
        </p:nvGraphicFramePr>
        <p:xfrm>
          <a:off x="872353" y="2772446"/>
          <a:ext cx="5803476" cy="696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0869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1450869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  <a:gridCol w="1450869">
                  <a:extLst>
                    <a:ext uri="{9D8B030D-6E8A-4147-A177-3AD203B41FA5}">
                      <a16:colId xmlns:a16="http://schemas.microsoft.com/office/drawing/2014/main" val="3838138197"/>
                    </a:ext>
                  </a:extLst>
                </a:gridCol>
                <a:gridCol w="1450869">
                  <a:extLst>
                    <a:ext uri="{9D8B030D-6E8A-4147-A177-3AD203B41FA5}">
                      <a16:colId xmlns:a16="http://schemas.microsoft.com/office/drawing/2014/main" val="2823978870"/>
                    </a:ext>
                  </a:extLst>
                </a:gridCol>
              </a:tblGrid>
              <a:tr h="696991"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B543EA9-0676-771E-AFB2-9A54BCE4C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37720"/>
              </p:ext>
            </p:extLst>
          </p:nvPr>
        </p:nvGraphicFramePr>
        <p:xfrm>
          <a:off x="860080" y="3665439"/>
          <a:ext cx="5803480" cy="696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435">
                  <a:extLst>
                    <a:ext uri="{9D8B030D-6E8A-4147-A177-3AD203B41FA5}">
                      <a16:colId xmlns:a16="http://schemas.microsoft.com/office/drawing/2014/main" val="495673609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1019742133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287909280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648843198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727820567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239095333"/>
                    </a:ext>
                  </a:extLst>
                </a:gridCol>
              </a:tblGrid>
              <a:tr h="696991"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AEAEF8-2075-2F97-7885-4860B65479D2}"/>
                  </a:ext>
                </a:extLst>
              </p:cNvPr>
              <p:cNvSpPr txBox="1"/>
              <p:nvPr/>
            </p:nvSpPr>
            <p:spPr>
              <a:xfrm>
                <a:off x="764507" y="4536713"/>
                <a:ext cx="9037219" cy="1462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Nhận xét: </a:t>
                </a:r>
                <a:r>
                  <a:rPr lang="en-VN" sz="2200" dirty="0">
                    <a:latin typeface="UTM Avo" panose="02040603050506020204" pitchFamily="18" charset="0"/>
                    <a:cs typeface="Arial" panose="020B0604020202020204" pitchFamily="34" charset="0"/>
                  </a:rPr>
                  <a:t>Phần đã tô màu của các băng giấy đều bằng nhau.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200" dirty="0">
                    <a:latin typeface="UTM Avo" panose="02040603050506020204" pitchFamily="18" charset="0"/>
                    <a:cs typeface="Arial" panose="020B0604020202020204" pitchFamily="34" charset="0"/>
                  </a:rPr>
                  <a:t>Ta nói các phân số</a:t>
                </a:r>
                <a:r>
                  <a:rPr lang="en-US" sz="2200" dirty="0">
                    <a:latin typeface="UTM Avo" panose="020406030505060202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VN" sz="2200" dirty="0">
                    <a:latin typeface="UTM Avo" panose="0204060305050602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VN" sz="2200" dirty="0">
                    <a:latin typeface="UTM Avo" panose="0204060305050602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VN" sz="2200" dirty="0">
                    <a:latin typeface="UTM Avo" panose="02040603050506020204" pitchFamily="18" charset="0"/>
                    <a:cs typeface="Arial" panose="020B0604020202020204" pitchFamily="34" charset="0"/>
                  </a:rPr>
                  <a:t>là các </a:t>
                </a:r>
                <a:r>
                  <a:rPr lang="en-VN" sz="2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phân số bằn</a:t>
                </a:r>
                <a:r>
                  <a:rPr lang="en-US" sz="2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g</a:t>
                </a:r>
                <a:r>
                  <a:rPr lang="en-VN" sz="2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nhau</a:t>
                </a:r>
                <a:r>
                  <a:rPr lang="en-VN" sz="2200" dirty="0">
                    <a:latin typeface="UTM Avo" panose="02040603050506020204" pitchFamily="18" charset="0"/>
                    <a:cs typeface="Arial" panose="020B0604020202020204" pitchFamily="34" charset="0"/>
                  </a:rPr>
                  <a:t>.    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AEAEF8-2075-2F97-7885-4860B6547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07" y="4536713"/>
                <a:ext cx="9037219" cy="1462452"/>
              </a:xfrm>
              <a:prstGeom prst="rect">
                <a:avLst/>
              </a:prstGeom>
              <a:blipFill>
                <a:blip r:embed="rId4"/>
                <a:stretch>
                  <a:fillRect l="-877" b="-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>
          <a:extLst>
            <a:ext uri="{FF2B5EF4-FFF2-40B4-BE49-F238E27FC236}">
              <a16:creationId xmlns:a16="http://schemas.microsoft.com/office/drawing/2014/main" id="{67EE9BF2-4D4C-FD2E-08C3-69E5B6A9E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hlinkClick r:id="rId4"/>
            <a:extLst>
              <a:ext uri="{FF2B5EF4-FFF2-40B4-BE49-F238E27FC236}">
                <a16:creationId xmlns:a16="http://schemas.microsoft.com/office/drawing/2014/main" id="{C48E38F8-3614-8751-F3DE-BEA5CC25F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0" y="1751654"/>
            <a:ext cx="9110826" cy="472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4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1C4F82-B368-E6C7-E1E1-9D7CBD52B2E3}"/>
                  </a:ext>
                </a:extLst>
              </p:cNvPr>
              <p:cNvSpPr txBox="1"/>
              <p:nvPr/>
            </p:nvSpPr>
            <p:spPr>
              <a:xfrm>
                <a:off x="669541" y="1414398"/>
                <a:ext cx="10832648" cy="151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Các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có tử số và mẫu số khác nhau nhưng có giá trị bằng nhau. Ta gọi các phân số đó là </a:t>
                </a:r>
                <a:r>
                  <a:rPr lang="en-VN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các phân số bằng nhau.</a:t>
                </a:r>
                <a:endParaRPr lang="en-US" sz="2400" b="1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1C4F82-B368-E6C7-E1E1-9D7CBD52B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41" y="1414398"/>
                <a:ext cx="10832648" cy="1519968"/>
              </a:xfrm>
              <a:prstGeom prst="rect">
                <a:avLst/>
              </a:prstGeom>
              <a:blipFill>
                <a:blip r:embed="rId4"/>
                <a:stretch>
                  <a:fillRect l="-900" r="-844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87D08A5-DC3B-4F35-B030-4F6EF8182A7B}"/>
                  </a:ext>
                </a:extLst>
              </p:cNvPr>
              <p:cNvSpPr txBox="1"/>
              <p:nvPr/>
            </p:nvSpPr>
            <p:spPr>
              <a:xfrm>
                <a:off x="3956392" y="2990386"/>
                <a:ext cx="3840481" cy="1104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Viết là:</a:t>
                </a:r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87D08A5-DC3B-4F35-B030-4F6EF8182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392" y="2990386"/>
                <a:ext cx="3840481" cy="1104661"/>
              </a:xfrm>
              <a:prstGeom prst="rect">
                <a:avLst/>
              </a:prstGeom>
              <a:blipFill>
                <a:blip r:embed="rId5"/>
                <a:stretch>
                  <a:fillRect b="-2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64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097779F-E8BC-486A-B819-0292E604E70F}" vid="{4DC8568B-4BA0-4F21-A01E-F1C82C7A139D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323</Words>
  <Application>Microsoft Office PowerPoint</Application>
  <PresentationFormat>Widescreen</PresentationFormat>
  <Paragraphs>60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Cambria Math</vt:lpstr>
      <vt:lpstr>UTM Avo</vt:lpstr>
      <vt:lpstr>Calibri</vt:lpstr>
      <vt:lpstr>Arial</vt:lpstr>
      <vt:lpstr>Aptos</vt:lpstr>
      <vt:lpstr>1_Office Theme</vt:lpstr>
      <vt:lpstr>Office Theme</vt:lpstr>
      <vt:lpstr>2_Office Theme</vt:lpstr>
      <vt:lpstr>Theme1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Loan Nguyễn</cp:lastModifiedBy>
  <cp:revision>12</cp:revision>
  <dcterms:created xsi:type="dcterms:W3CDTF">2023-10-24T04:45:10Z</dcterms:created>
  <dcterms:modified xsi:type="dcterms:W3CDTF">2024-12-25T08:42:38Z</dcterms:modified>
</cp:coreProperties>
</file>