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</p:sldMasterIdLst>
  <p:notesMasterIdLst>
    <p:notesMasterId r:id="rId36"/>
  </p:notesMasterIdLst>
  <p:sldIdLst>
    <p:sldId id="281" r:id="rId3"/>
    <p:sldId id="259" r:id="rId4"/>
    <p:sldId id="273" r:id="rId5"/>
    <p:sldId id="260" r:id="rId6"/>
    <p:sldId id="264" r:id="rId7"/>
    <p:sldId id="282" r:id="rId8"/>
    <p:sldId id="271" r:id="rId9"/>
    <p:sldId id="283" r:id="rId10"/>
    <p:sldId id="289" r:id="rId11"/>
    <p:sldId id="290" r:id="rId12"/>
    <p:sldId id="291" r:id="rId13"/>
    <p:sldId id="292" r:id="rId14"/>
    <p:sldId id="293" r:id="rId15"/>
    <p:sldId id="294" r:id="rId16"/>
    <p:sldId id="299" r:id="rId17"/>
    <p:sldId id="296" r:id="rId18"/>
    <p:sldId id="324" r:id="rId19"/>
    <p:sldId id="318" r:id="rId20"/>
    <p:sldId id="319" r:id="rId21"/>
    <p:sldId id="262" r:id="rId22"/>
    <p:sldId id="320" r:id="rId23"/>
    <p:sldId id="321" r:id="rId24"/>
    <p:sldId id="322" r:id="rId25"/>
    <p:sldId id="323" r:id="rId26"/>
    <p:sldId id="297" r:id="rId27"/>
    <p:sldId id="261" r:id="rId28"/>
    <p:sldId id="268" r:id="rId29"/>
    <p:sldId id="275" r:id="rId30"/>
    <p:sldId id="298" r:id="rId31"/>
    <p:sldId id="263" r:id="rId32"/>
    <p:sldId id="270" r:id="rId33"/>
    <p:sldId id="383" r:id="rId34"/>
    <p:sldId id="279" r:id="rId35"/>
  </p:sldIdLst>
  <p:sldSz cx="12192000" cy="6858000"/>
  <p:notesSz cx="6858000" cy="9144000"/>
  <p:embeddedFontLst>
    <p:embeddedFont>
      <p:font typeface="UTM Avo" panose="02040603050506020204" pitchFamily="18" charset="0"/>
      <p:regular r:id="rId37"/>
      <p:bold r:id="rId38"/>
      <p:italic r:id="rId39"/>
      <p:boldItalic r:id="rId40"/>
    </p:embeddedFont>
  </p:embeddedFontLst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8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BF3F8-4B57-B14A-9547-40E89C90BBE7}" type="datetimeFigureOut">
              <a:rPr lang="en-VN" smtClean="0"/>
              <a:t>12/30/2024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BDB06-0D5A-4C46-A139-FD3C06119FB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43368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93E25-4099-4FA6-95E6-15580B399C9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007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93E25-4099-4FA6-95E6-15580B399C9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89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1 </a:t>
            </a:r>
            <a:r>
              <a:rPr lang="en-US" err="1"/>
              <a:t>lần</a:t>
            </a:r>
            <a:r>
              <a:rPr lang="en-US"/>
              <a:t> </a:t>
            </a:r>
            <a:r>
              <a:rPr lang="en-US" err="1"/>
              <a:t>để</a:t>
            </a:r>
            <a:r>
              <a:rPr lang="en-US"/>
              <a:t> </a:t>
            </a:r>
            <a:r>
              <a:rPr lang="en-US" err="1"/>
              <a:t>hiện</a:t>
            </a:r>
            <a:r>
              <a:rPr lang="en-US"/>
              <a:t> </a:t>
            </a:r>
            <a:r>
              <a:rPr lang="en-US" err="1"/>
              <a:t>đáp</a:t>
            </a:r>
            <a:r>
              <a:rPr lang="en-US"/>
              <a:t> </a:t>
            </a:r>
            <a:r>
              <a:rPr lang="en-US" err="1"/>
              <a:t>án</a:t>
            </a:r>
            <a:r>
              <a:rPr lang="en-US"/>
              <a:t>, click </a:t>
            </a:r>
            <a:r>
              <a:rPr lang="en-US" err="1"/>
              <a:t>vào</a:t>
            </a:r>
            <a:r>
              <a:rPr lang="en-US"/>
              <a:t> </a:t>
            </a:r>
            <a:r>
              <a:rPr lang="en-US" err="1"/>
              <a:t>ông</a:t>
            </a:r>
            <a:r>
              <a:rPr lang="en-US"/>
              <a:t> </a:t>
            </a:r>
            <a:r>
              <a:rPr lang="en-US" err="1"/>
              <a:t>thần</a:t>
            </a:r>
            <a:r>
              <a:rPr lang="en-US"/>
              <a:t> </a:t>
            </a:r>
            <a:r>
              <a:rPr lang="en-US" err="1"/>
              <a:t>tài</a:t>
            </a:r>
            <a:r>
              <a:rPr lang="en-US"/>
              <a:t> </a:t>
            </a:r>
            <a:r>
              <a:rPr lang="en-US" err="1"/>
              <a:t>để</a:t>
            </a:r>
            <a:r>
              <a:rPr lang="en-US"/>
              <a:t> quay </a:t>
            </a:r>
            <a:r>
              <a:rPr lang="en-US" err="1"/>
              <a:t>lại</a:t>
            </a:r>
            <a:r>
              <a:rPr lang="en-US"/>
              <a:t> </a:t>
            </a:r>
            <a:r>
              <a:rPr lang="en-US" err="1"/>
              <a:t>trang</a:t>
            </a:r>
            <a:r>
              <a:rPr lang="en-US"/>
              <a:t> </a:t>
            </a:r>
            <a:r>
              <a:rPr lang="en-US" err="1"/>
              <a:t>chọn</a:t>
            </a:r>
            <a:r>
              <a:rPr lang="en-US"/>
              <a:t> </a:t>
            </a:r>
            <a:r>
              <a:rPr lang="en-US" err="1"/>
              <a:t>câu</a:t>
            </a:r>
            <a:r>
              <a:rPr lang="en-US"/>
              <a:t> </a:t>
            </a:r>
            <a:r>
              <a:rPr lang="en-US" err="1"/>
              <a:t>hỏi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93E25-4099-4FA6-95E6-15580B399C9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765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1 </a:t>
            </a:r>
            <a:r>
              <a:rPr lang="en-US" err="1"/>
              <a:t>lần</a:t>
            </a:r>
            <a:r>
              <a:rPr lang="en-US"/>
              <a:t> </a:t>
            </a:r>
            <a:r>
              <a:rPr lang="en-US" err="1"/>
              <a:t>để</a:t>
            </a:r>
            <a:r>
              <a:rPr lang="en-US"/>
              <a:t> </a:t>
            </a:r>
            <a:r>
              <a:rPr lang="en-US" err="1"/>
              <a:t>hiện</a:t>
            </a:r>
            <a:r>
              <a:rPr lang="en-US"/>
              <a:t> </a:t>
            </a:r>
            <a:r>
              <a:rPr lang="en-US" err="1"/>
              <a:t>đáp</a:t>
            </a:r>
            <a:r>
              <a:rPr lang="en-US"/>
              <a:t> </a:t>
            </a:r>
            <a:r>
              <a:rPr lang="en-US" err="1"/>
              <a:t>án</a:t>
            </a:r>
            <a:r>
              <a:rPr lang="en-US"/>
              <a:t>, click </a:t>
            </a:r>
            <a:r>
              <a:rPr lang="en-US" err="1"/>
              <a:t>vào</a:t>
            </a:r>
            <a:r>
              <a:rPr lang="en-US"/>
              <a:t> </a:t>
            </a:r>
            <a:r>
              <a:rPr lang="en-US" err="1"/>
              <a:t>ông</a:t>
            </a:r>
            <a:r>
              <a:rPr lang="en-US"/>
              <a:t> </a:t>
            </a:r>
            <a:r>
              <a:rPr lang="en-US" err="1"/>
              <a:t>thần</a:t>
            </a:r>
            <a:r>
              <a:rPr lang="en-US"/>
              <a:t> </a:t>
            </a:r>
            <a:r>
              <a:rPr lang="en-US" err="1"/>
              <a:t>tài</a:t>
            </a:r>
            <a:r>
              <a:rPr lang="en-US"/>
              <a:t> </a:t>
            </a:r>
            <a:r>
              <a:rPr lang="en-US" err="1"/>
              <a:t>để</a:t>
            </a:r>
            <a:r>
              <a:rPr lang="en-US"/>
              <a:t> quay </a:t>
            </a:r>
            <a:r>
              <a:rPr lang="en-US" err="1"/>
              <a:t>lại</a:t>
            </a:r>
            <a:r>
              <a:rPr lang="en-US"/>
              <a:t> </a:t>
            </a:r>
            <a:r>
              <a:rPr lang="en-US" err="1"/>
              <a:t>trang</a:t>
            </a:r>
            <a:r>
              <a:rPr lang="en-US"/>
              <a:t> </a:t>
            </a:r>
            <a:r>
              <a:rPr lang="en-US" err="1"/>
              <a:t>chọn</a:t>
            </a:r>
            <a:r>
              <a:rPr lang="en-US"/>
              <a:t> </a:t>
            </a:r>
            <a:r>
              <a:rPr lang="en-US" err="1"/>
              <a:t>câu</a:t>
            </a:r>
            <a:r>
              <a:rPr lang="en-US"/>
              <a:t> </a:t>
            </a:r>
            <a:r>
              <a:rPr lang="en-US" err="1"/>
              <a:t>hỏi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93E25-4099-4FA6-95E6-15580B399C9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17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1 </a:t>
            </a:r>
            <a:r>
              <a:rPr lang="en-US" err="1"/>
              <a:t>lần</a:t>
            </a:r>
            <a:r>
              <a:rPr lang="en-US"/>
              <a:t> </a:t>
            </a:r>
            <a:r>
              <a:rPr lang="en-US" err="1"/>
              <a:t>để</a:t>
            </a:r>
            <a:r>
              <a:rPr lang="en-US"/>
              <a:t> </a:t>
            </a:r>
            <a:r>
              <a:rPr lang="en-US" err="1"/>
              <a:t>hiện</a:t>
            </a:r>
            <a:r>
              <a:rPr lang="en-US"/>
              <a:t> </a:t>
            </a:r>
            <a:r>
              <a:rPr lang="en-US" err="1"/>
              <a:t>đáp</a:t>
            </a:r>
            <a:r>
              <a:rPr lang="en-US"/>
              <a:t> </a:t>
            </a:r>
            <a:r>
              <a:rPr lang="en-US" err="1"/>
              <a:t>án</a:t>
            </a:r>
            <a:r>
              <a:rPr lang="en-US"/>
              <a:t>, click </a:t>
            </a:r>
            <a:r>
              <a:rPr lang="en-US" err="1"/>
              <a:t>vào</a:t>
            </a:r>
            <a:r>
              <a:rPr lang="en-US"/>
              <a:t> </a:t>
            </a:r>
            <a:r>
              <a:rPr lang="en-US" err="1"/>
              <a:t>ông</a:t>
            </a:r>
            <a:r>
              <a:rPr lang="en-US"/>
              <a:t> </a:t>
            </a:r>
            <a:r>
              <a:rPr lang="en-US" err="1"/>
              <a:t>thần</a:t>
            </a:r>
            <a:r>
              <a:rPr lang="en-US"/>
              <a:t> </a:t>
            </a:r>
            <a:r>
              <a:rPr lang="en-US" err="1"/>
              <a:t>tài</a:t>
            </a:r>
            <a:r>
              <a:rPr lang="en-US"/>
              <a:t> </a:t>
            </a:r>
            <a:r>
              <a:rPr lang="en-US" err="1"/>
              <a:t>để</a:t>
            </a:r>
            <a:r>
              <a:rPr lang="en-US"/>
              <a:t> quay </a:t>
            </a:r>
            <a:r>
              <a:rPr lang="en-US" err="1"/>
              <a:t>lại</a:t>
            </a:r>
            <a:r>
              <a:rPr lang="en-US"/>
              <a:t> </a:t>
            </a:r>
            <a:r>
              <a:rPr lang="en-US" err="1"/>
              <a:t>trang</a:t>
            </a:r>
            <a:r>
              <a:rPr lang="en-US"/>
              <a:t> </a:t>
            </a:r>
            <a:r>
              <a:rPr lang="en-US" err="1"/>
              <a:t>chọn</a:t>
            </a:r>
            <a:r>
              <a:rPr lang="en-US"/>
              <a:t> </a:t>
            </a:r>
            <a:r>
              <a:rPr lang="en-US" err="1"/>
              <a:t>câu</a:t>
            </a:r>
            <a:r>
              <a:rPr lang="en-US"/>
              <a:t> </a:t>
            </a:r>
            <a:r>
              <a:rPr lang="en-US" err="1"/>
              <a:t>hỏi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93E25-4099-4FA6-95E6-15580B399C9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48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1 </a:t>
            </a:r>
            <a:r>
              <a:rPr lang="en-US" err="1"/>
              <a:t>lần</a:t>
            </a:r>
            <a:r>
              <a:rPr lang="en-US"/>
              <a:t> </a:t>
            </a:r>
            <a:r>
              <a:rPr lang="en-US" err="1"/>
              <a:t>để</a:t>
            </a:r>
            <a:r>
              <a:rPr lang="en-US"/>
              <a:t> </a:t>
            </a:r>
            <a:r>
              <a:rPr lang="en-US" err="1"/>
              <a:t>hiện</a:t>
            </a:r>
            <a:r>
              <a:rPr lang="en-US"/>
              <a:t> </a:t>
            </a:r>
            <a:r>
              <a:rPr lang="en-US" err="1"/>
              <a:t>đáp</a:t>
            </a:r>
            <a:r>
              <a:rPr lang="en-US"/>
              <a:t> </a:t>
            </a:r>
            <a:r>
              <a:rPr lang="en-US" err="1"/>
              <a:t>án</a:t>
            </a:r>
            <a:r>
              <a:rPr lang="en-US"/>
              <a:t>, click </a:t>
            </a:r>
            <a:r>
              <a:rPr lang="en-US" err="1"/>
              <a:t>vào</a:t>
            </a:r>
            <a:r>
              <a:rPr lang="en-US"/>
              <a:t> </a:t>
            </a:r>
            <a:r>
              <a:rPr lang="en-US" err="1"/>
              <a:t>ông</a:t>
            </a:r>
            <a:r>
              <a:rPr lang="en-US"/>
              <a:t> </a:t>
            </a:r>
            <a:r>
              <a:rPr lang="en-US" err="1"/>
              <a:t>thần</a:t>
            </a:r>
            <a:r>
              <a:rPr lang="en-US"/>
              <a:t> </a:t>
            </a:r>
            <a:r>
              <a:rPr lang="en-US" err="1"/>
              <a:t>tài</a:t>
            </a:r>
            <a:r>
              <a:rPr lang="en-US"/>
              <a:t> </a:t>
            </a:r>
            <a:r>
              <a:rPr lang="en-US" err="1"/>
              <a:t>để</a:t>
            </a:r>
            <a:r>
              <a:rPr lang="en-US"/>
              <a:t> quay </a:t>
            </a:r>
            <a:r>
              <a:rPr lang="en-US" err="1"/>
              <a:t>lại</a:t>
            </a:r>
            <a:r>
              <a:rPr lang="en-US"/>
              <a:t> </a:t>
            </a:r>
            <a:r>
              <a:rPr lang="en-US" err="1"/>
              <a:t>trang</a:t>
            </a:r>
            <a:r>
              <a:rPr lang="en-US"/>
              <a:t> </a:t>
            </a:r>
            <a:r>
              <a:rPr lang="en-US" err="1"/>
              <a:t>chọn</a:t>
            </a:r>
            <a:r>
              <a:rPr lang="en-US"/>
              <a:t> </a:t>
            </a:r>
            <a:r>
              <a:rPr lang="en-US" err="1"/>
              <a:t>câu</a:t>
            </a:r>
            <a:r>
              <a:rPr lang="en-US"/>
              <a:t> </a:t>
            </a:r>
            <a:r>
              <a:rPr lang="en-US" err="1"/>
              <a:t>hỏi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93E25-4099-4FA6-95E6-15580B399C9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936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https://www.youtube.com/@hoc1biet10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C9BC2-C9DC-46E9-89FE-D9A19A127D3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49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B359-C368-FAAB-58D5-0D02FBB3D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32F6F-935E-C66B-8985-FCC11798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BAB38-F9B1-12E8-4194-CD76A9D9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30-Dec-24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0F5B9-0BBA-6237-AA41-7C8A68FB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F7DC-A0D2-2B59-3108-A6C6969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9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10C0-86E6-71B8-02C1-6ADF1124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FDAF7-A048-683D-CCCC-A63BA5B51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BC5C8-39F6-6DD7-9FBA-7C02F011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30-Dec-24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DA172-8CFC-0C43-AABF-1121A5E1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E851D-8129-DE77-B672-9040F1A2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6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A3BDA-1EAA-353D-F8DE-1FA3FAC25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14AA8-3789-CBC3-5C55-CAEDF3B88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B3290-4B06-5823-1D14-C03BE4FA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30-Dec-24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E6A11-9C61-AEB0-DA00-C59F4DD3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08BEB-E646-E98F-031B-DAA706C8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4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30-Dec-24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3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30-Dec-24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30-Dec-24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4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30-Dec-24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6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30-Dec-24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4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30-Dec-24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4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30-Dec-24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8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30-Dec-24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0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DD68C-4EF3-3E93-F0E4-7A1EAF30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A9882-3F56-BADC-45F5-A1FA9E28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AE65-1C31-E61D-C80A-17679EA4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30-Dec-24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17C64-8BD3-3E2A-43D6-03E98421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A8E1E-00B5-FF84-1631-BE2FDBC6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4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30-Dec-24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1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30-Dec-24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30-Dec-24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4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DA0A-999E-F79D-3D7B-BC0F80AB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3E550-A2B2-1FD4-FC5E-0155D7D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FD8D4-E3E9-3387-ECDD-20703B53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30-Dec-24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3999-2E2F-4649-76D3-B231DD65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3A913-02D6-7024-9DDD-B530DE88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5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10D7-43E2-27E6-B52B-80214C7A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B1AF0-1660-95CB-8909-C7079FB0B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CF109-C42D-ABD0-92C8-8E04F6898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3B5F6-C21A-532C-A7A0-20FFA9B8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30-Dec-24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4B400-062F-F623-23E7-2F390EBF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765A9-6170-524F-1675-81BB3793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0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FFF5-B0CD-4F13-AC32-B2D3C699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59DCE-D1E5-36F7-3C1C-28022F72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AE6A7-B025-35F2-355E-7BB5EAA86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54B650-45FF-38E4-C8D8-C877757FA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899E66-9168-3AF3-51A1-AC9160720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53256E-39DB-9C33-4E7F-391F27F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30-Dec-24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8C339-1E2E-D100-3748-06F1DA82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C3A0B-C84F-EB4D-66BA-36B5DCDD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1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26ED7-C03A-95E1-BC49-5FD53FCD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AF172-E041-99AC-255A-8B5AB21F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30-Dec-24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00131-E27D-75AB-A7EA-C535553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67D31-2DC5-DB2A-29BF-E0835B10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0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01730-6A3E-18EC-47DD-A614769C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30-Dec-24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E3FDD-3A6C-B024-AEC6-BED99AB0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CE5AC-7F66-41A2-B146-4000CBB9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1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3546-C49D-9798-0C37-F80C1935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CA46A-6FFF-8B45-A293-C794CFBD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69AA1-2D1A-3054-CDD6-567969990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2BBB5-2CDF-8FC1-981F-4A0C5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30-Dec-24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FD70F-5533-0BBF-9AEF-91CAC5B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8F2FB-2DEE-F0A1-465D-C673D139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2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939B4-E217-B28D-30FF-2C0AB0D7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3FFDC-E88F-1F0C-ECF0-7AA21FFA7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10CB-D284-A341-F846-78EED0D97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62789-07EF-DBB0-122A-BEA8179E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30-Dec-24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C2917-4D78-E2C5-B240-2C83A2A02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E6FDF-BCDB-7F7A-F813-4FDA4DC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E697A-28CD-EDD6-6415-D3C701EC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A0CBA-D392-B3C6-11C8-2B7A43CDA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FCAAC-A88B-1C44-0137-1A638B2A3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5F583-0148-4553-964E-C48E0D09F0A7}" type="datetimeFigureOut">
              <a:rPr lang="en-US" smtClean="0"/>
              <a:t>30-Dec-24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EEFD4-4D1A-FAD6-8C8F-648DA608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C7197-0211-521E-ABF8-E35EA0FC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967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30-Dec-24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0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slide" Target="slide22.xml"/><Relationship Id="rId3" Type="http://schemas.openxmlformats.org/officeDocument/2006/relationships/image" Target="../media/image30.png"/><Relationship Id="rId21" Type="http://schemas.openxmlformats.org/officeDocument/2006/relationships/image" Target="../media/image27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slide" Target="slide21.xml"/><Relationship Id="rId2" Type="http://schemas.openxmlformats.org/officeDocument/2006/relationships/notesSlide" Target="../notesSlides/notesSlide1.xml"/><Relationship Id="rId16" Type="http://schemas.openxmlformats.org/officeDocument/2006/relationships/slide" Target="slide20.xml"/><Relationship Id="rId20" Type="http://schemas.openxmlformats.org/officeDocument/2006/relationships/slide" Target="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1.png"/><Relationship Id="rId10" Type="http://schemas.openxmlformats.org/officeDocument/2006/relationships/image" Target="../media/image37.png"/><Relationship Id="rId19" Type="http://schemas.openxmlformats.org/officeDocument/2006/relationships/slide" Target="slide23.xml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slide" Target="slide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9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slide" Target="slide19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slide" Target="slide19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slide" Target="slide19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slide" Target="slide19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slide" Target="slide19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9/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9/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hoc1biet10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9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hyperlink" Target="https://hoc10.vn/doc-sach/tieng-viet-4-tap-2/1/388/9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;p1">
            <a:extLst>
              <a:ext uri="{FF2B5EF4-FFF2-40B4-BE49-F238E27FC236}">
                <a16:creationId xmlns:a16="http://schemas.microsoft.com/office/drawing/2014/main" id="{C8F29496-1A23-93BD-8B98-920D11615CB0}"/>
              </a:ext>
            </a:extLst>
          </p:cNvPr>
          <p:cNvSpPr txBox="1">
            <a:spLocks/>
          </p:cNvSpPr>
          <p:nvPr/>
        </p:nvSpPr>
        <p:spPr>
          <a:xfrm>
            <a:off x="1640958" y="2047174"/>
            <a:ext cx="8910084" cy="2484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sym typeface="Calibri"/>
              </a:rPr>
              <a:t>Tuần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sym typeface="Calibri"/>
              </a:rPr>
              <a:t> </a:t>
            </a:r>
            <a:r>
              <a:rPr lang="en-US" sz="5400" b="1" kern="0" dirty="0">
                <a:solidFill>
                  <a:srgbClr val="002060"/>
                </a:solidFill>
                <a:latin typeface="UTM Avo" panose="02040603050506020204" pitchFamily="18"/>
              </a:rPr>
              <a:t>20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/>
              <a:sym typeface="Calibri"/>
            </a:endParaRP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Calibri"/>
              </a:rPr>
              <a:t>Bài đọc 3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Calibri"/>
              </a:rPr>
              <a:t>: 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Những</a:t>
            </a:r>
            <a:r>
              <a:rPr lang="en-US" sz="54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hạt</a:t>
            </a:r>
            <a:r>
              <a:rPr lang="en-US" sz="54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gạo</a:t>
            </a:r>
            <a:r>
              <a:rPr lang="en-US" sz="54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ân</a:t>
            </a:r>
            <a:r>
              <a:rPr lang="en-US" sz="54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tình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F50952-C3AA-0DA7-501F-3C8841BFFE53}"/>
              </a:ext>
            </a:extLst>
          </p:cNvPr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 VIỆT 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CAFAE6-6A63-972C-89E4-39C8906555F1}"/>
              </a:ext>
            </a:extLst>
          </p:cNvPr>
          <p:cNvSpPr txBox="1"/>
          <p:nvPr/>
        </p:nvSpPr>
        <p:spPr>
          <a:xfrm>
            <a:off x="10551042" y="762445"/>
            <a:ext cx="16732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Tập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05994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6;p10">
            <a:extLst>
              <a:ext uri="{FF2B5EF4-FFF2-40B4-BE49-F238E27FC236}">
                <a16:creationId xmlns:a16="http://schemas.microsoft.com/office/drawing/2014/main" id="{4A8E3019-4750-959E-E465-2C9001318FB1}"/>
              </a:ext>
            </a:extLst>
          </p:cNvPr>
          <p:cNvSpPr txBox="1"/>
          <p:nvPr/>
        </p:nvSpPr>
        <p:spPr>
          <a:xfrm>
            <a:off x="457994" y="3528264"/>
            <a:ext cx="4876800" cy="227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lnSpc>
                <a:spcPct val="150000"/>
              </a:lnSpc>
              <a:buSzPts val="4000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Chế độ đã giết hại hàng triệu người dân Cam-pu-chia và cho quân tràn biên giới giết hại đồng bào ta. 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7" name="Google Shape;187;p10">
            <a:extLst>
              <a:ext uri="{FF2B5EF4-FFF2-40B4-BE49-F238E27FC236}">
                <a16:creationId xmlns:a16="http://schemas.microsoft.com/office/drawing/2014/main" id="{3BA5022B-A06B-E0E8-9DAC-C8A5CE180297}"/>
              </a:ext>
            </a:extLst>
          </p:cNvPr>
          <p:cNvSpPr/>
          <p:nvPr/>
        </p:nvSpPr>
        <p:spPr>
          <a:xfrm>
            <a:off x="794" y="2260600"/>
            <a:ext cx="5334000" cy="861181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60000" tIns="30467" rIns="60950" bIns="30467" anchor="ctr" anchorCtr="0">
            <a:noAutofit/>
          </a:bodyPr>
          <a:lstStyle/>
          <a:p>
            <a:pPr algn="just"/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Chế độ diệt chủng Pôn Pốt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pic>
        <p:nvPicPr>
          <p:cNvPr id="8" name="Google Shape;188;p10" descr="Ảnh tội ác man rợ của chế độ diệt chủng Pol Pot | Xã hội | Vietnam+  (VietnamPlus)">
            <a:extLst>
              <a:ext uri="{FF2B5EF4-FFF2-40B4-BE49-F238E27FC236}">
                <a16:creationId xmlns:a16="http://schemas.microsoft.com/office/drawing/2014/main" id="{19778216-A223-A027-63AF-C9EB4A08929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56560" y="2260600"/>
            <a:ext cx="5979034" cy="40132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73;p9">
            <a:extLst>
              <a:ext uri="{FF2B5EF4-FFF2-40B4-BE49-F238E27FC236}">
                <a16:creationId xmlns:a16="http://schemas.microsoft.com/office/drawing/2014/main" id="{A27BEB3B-61DC-6919-22FC-EDF0ADF12B3F}"/>
              </a:ext>
            </a:extLst>
          </p:cNvPr>
          <p:cNvSpPr txBox="1"/>
          <p:nvPr/>
        </p:nvSpPr>
        <p:spPr>
          <a:xfrm>
            <a:off x="4152900" y="1520424"/>
            <a:ext cx="3886200" cy="40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Giải nghĩa từ khó</a:t>
            </a:r>
            <a:endParaRPr sz="24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426308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3;p11">
            <a:extLst>
              <a:ext uri="{FF2B5EF4-FFF2-40B4-BE49-F238E27FC236}">
                <a16:creationId xmlns:a16="http://schemas.microsoft.com/office/drawing/2014/main" id="{3171E52D-0D8E-77A3-2748-E2DB6C543661}"/>
              </a:ext>
            </a:extLst>
          </p:cNvPr>
          <p:cNvSpPr txBox="1"/>
          <p:nvPr/>
        </p:nvSpPr>
        <p:spPr>
          <a:xfrm>
            <a:off x="1194594" y="2602895"/>
            <a:ext cx="5740400" cy="430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buSzPct val="120000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(Quang cảnh) Xác xơ, hoang vắng.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3" name="Google Shape;194;p11">
            <a:extLst>
              <a:ext uri="{FF2B5EF4-FFF2-40B4-BE49-F238E27FC236}">
                <a16:creationId xmlns:a16="http://schemas.microsoft.com/office/drawing/2014/main" id="{55871A7E-B3C4-37A6-21B9-07C4FA5FB5AC}"/>
              </a:ext>
            </a:extLst>
          </p:cNvPr>
          <p:cNvSpPr/>
          <p:nvPr/>
        </p:nvSpPr>
        <p:spPr>
          <a:xfrm>
            <a:off x="737394" y="1850757"/>
            <a:ext cx="2489200" cy="665768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0000" tIns="30467" rIns="60950" bIns="30467" anchor="ctr" anchorCtr="0">
            <a:noAutofit/>
          </a:bodyPr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Tiêu điều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4" name="Google Shape;195;p11">
            <a:extLst>
              <a:ext uri="{FF2B5EF4-FFF2-40B4-BE49-F238E27FC236}">
                <a16:creationId xmlns:a16="http://schemas.microsoft.com/office/drawing/2014/main" id="{C7E04546-AEBF-7119-AD69-10322AEF0FA4}"/>
              </a:ext>
            </a:extLst>
          </p:cNvPr>
          <p:cNvSpPr txBox="1"/>
          <p:nvPr/>
        </p:nvSpPr>
        <p:spPr>
          <a:xfrm>
            <a:off x="1194593" y="4291968"/>
            <a:ext cx="1204686" cy="430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buSzPct val="120000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Bát.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5" name="Google Shape;196;p11">
            <a:extLst>
              <a:ext uri="{FF2B5EF4-FFF2-40B4-BE49-F238E27FC236}">
                <a16:creationId xmlns:a16="http://schemas.microsoft.com/office/drawing/2014/main" id="{BEA38788-589D-9C21-DD7E-03FAD1EEA134}"/>
              </a:ext>
            </a:extLst>
          </p:cNvPr>
          <p:cNvSpPr/>
          <p:nvPr/>
        </p:nvSpPr>
        <p:spPr>
          <a:xfrm>
            <a:off x="737394" y="3466505"/>
            <a:ext cx="2489200" cy="665768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0000" tIns="30467" rIns="60950" bIns="30467" anchor="ctr" anchorCtr="0">
            <a:noAutofit/>
          </a:bodyPr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Chén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6" name="Google Shape;197;p11">
            <a:extLst>
              <a:ext uri="{FF2B5EF4-FFF2-40B4-BE49-F238E27FC236}">
                <a16:creationId xmlns:a16="http://schemas.microsoft.com/office/drawing/2014/main" id="{D230C378-9A55-FC19-E3A7-0DEF9AFC8FC8}"/>
              </a:ext>
            </a:extLst>
          </p:cNvPr>
          <p:cNvSpPr txBox="1"/>
          <p:nvPr/>
        </p:nvSpPr>
        <p:spPr>
          <a:xfrm>
            <a:off x="1194593" y="5949258"/>
            <a:ext cx="3287486" cy="430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buSzPct val="120000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Vắng vẻ, buồn bã.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7" name="Google Shape;198;p11">
            <a:extLst>
              <a:ext uri="{FF2B5EF4-FFF2-40B4-BE49-F238E27FC236}">
                <a16:creationId xmlns:a16="http://schemas.microsoft.com/office/drawing/2014/main" id="{ACAA3AA7-7DF0-C243-736E-F69556363F91}"/>
              </a:ext>
            </a:extLst>
          </p:cNvPr>
          <p:cNvSpPr/>
          <p:nvPr/>
        </p:nvSpPr>
        <p:spPr>
          <a:xfrm>
            <a:off x="737394" y="5097104"/>
            <a:ext cx="2489200" cy="693310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0000" tIns="30467" rIns="60950" bIns="30467" anchor="ctr" anchorCtr="0">
            <a:noAutofit/>
          </a:bodyPr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Đìu hiu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pic>
        <p:nvPicPr>
          <p:cNvPr id="11" name="Google Shape;199;p11" descr="Kỳ cuối: Cận cảnh tiêu điều, xập xệ của Hãng phim truyện Việt Nam">
            <a:extLst>
              <a:ext uri="{FF2B5EF4-FFF2-40B4-BE49-F238E27FC236}">
                <a16:creationId xmlns:a16="http://schemas.microsoft.com/office/drawing/2014/main" id="{71F1DF78-07AB-6ADF-1501-CEB613F4B9A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06494" y="817196"/>
            <a:ext cx="3668712" cy="1890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00;p11" descr="Đường phố Hà Nội vắng vẻ trước giờ giãn cách">
            <a:extLst>
              <a:ext uri="{FF2B5EF4-FFF2-40B4-BE49-F238E27FC236}">
                <a16:creationId xmlns:a16="http://schemas.microsoft.com/office/drawing/2014/main" id="{0C5467E5-2E9D-5229-4660-BF72A7CA1E5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06494" y="4848070"/>
            <a:ext cx="3668712" cy="1884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01;p11">
            <a:extLst>
              <a:ext uri="{FF2B5EF4-FFF2-40B4-BE49-F238E27FC236}">
                <a16:creationId xmlns:a16="http://schemas.microsoft.com/office/drawing/2014/main" id="{A6ACFA89-9377-B538-32A4-CB4CAF82E10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06495" y="2832633"/>
            <a:ext cx="3668712" cy="18901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375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06;p12">
            <a:extLst>
              <a:ext uri="{FF2B5EF4-FFF2-40B4-BE49-F238E27FC236}">
                <a16:creationId xmlns:a16="http://schemas.microsoft.com/office/drawing/2014/main" id="{AA263E8F-9A96-ED0C-AF25-BC42A8BA0BDB}"/>
              </a:ext>
            </a:extLst>
          </p:cNvPr>
          <p:cNvGrpSpPr/>
          <p:nvPr/>
        </p:nvGrpSpPr>
        <p:grpSpPr>
          <a:xfrm>
            <a:off x="5921675" y="596900"/>
            <a:ext cx="6270325" cy="7074870"/>
            <a:chOff x="0" y="0"/>
            <a:chExt cx="2477165" cy="2833966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" name="Google Shape;207;p12">
              <a:extLst>
                <a:ext uri="{FF2B5EF4-FFF2-40B4-BE49-F238E27FC236}">
                  <a16:creationId xmlns:a16="http://schemas.microsoft.com/office/drawing/2014/main" id="{B12B83C0-4B2A-4B33-8F36-F1974747BD5B}"/>
                </a:ext>
              </a:extLst>
            </p:cNvPr>
            <p:cNvSpPr/>
            <p:nvPr/>
          </p:nvSpPr>
          <p:spPr>
            <a:xfrm>
              <a:off x="0" y="0"/>
              <a:ext cx="2477165" cy="2833966"/>
            </a:xfrm>
            <a:custGeom>
              <a:avLst/>
              <a:gdLst/>
              <a:ahLst/>
              <a:cxnLst/>
              <a:rect l="l" t="t" r="r" b="b"/>
              <a:pathLst>
                <a:path w="2477165" h="2833966" extrusionOk="0">
                  <a:moveTo>
                    <a:pt x="0" y="0"/>
                  </a:moveTo>
                  <a:lnTo>
                    <a:pt x="2477165" y="0"/>
                  </a:lnTo>
                  <a:lnTo>
                    <a:pt x="2477165" y="2833966"/>
                  </a:lnTo>
                  <a:lnTo>
                    <a:pt x="0" y="28339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Google Shape;208;p12">
              <a:extLst>
                <a:ext uri="{FF2B5EF4-FFF2-40B4-BE49-F238E27FC236}">
                  <a16:creationId xmlns:a16="http://schemas.microsoft.com/office/drawing/2014/main" id="{BF344002-6015-775F-A06F-8E8D7D5E200D}"/>
                </a:ext>
              </a:extLst>
            </p:cNvPr>
            <p:cNvSpPr txBox="1"/>
            <p:nvPr/>
          </p:nvSpPr>
          <p:spPr>
            <a:xfrm>
              <a:off x="0" y="294837"/>
              <a:ext cx="2477165" cy="2539129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2400">
                <a:solidFill>
                  <a:schemeClr val="dk1"/>
                </a:solidFill>
                <a:latin typeface="UTM Avo" panose="02040603050506020204" pitchFamily="18"/>
              </a:endParaRPr>
            </a:p>
          </p:txBody>
        </p:sp>
      </p:grpSp>
      <p:sp>
        <p:nvSpPr>
          <p:cNvPr id="5" name="Google Shape;209;p12">
            <a:extLst>
              <a:ext uri="{FF2B5EF4-FFF2-40B4-BE49-F238E27FC236}">
                <a16:creationId xmlns:a16="http://schemas.microsoft.com/office/drawing/2014/main" id="{FFC7AD20-57BD-E04A-A238-30F572368A8B}"/>
              </a:ext>
            </a:extLst>
          </p:cNvPr>
          <p:cNvSpPr txBox="1"/>
          <p:nvPr/>
        </p:nvSpPr>
        <p:spPr>
          <a:xfrm>
            <a:off x="7361572" y="1209880"/>
            <a:ext cx="3886200" cy="47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2800" b="1" dirty="0">
                <a:solidFill>
                  <a:sysClr val="windowText" lastClr="000000"/>
                </a:solidFill>
                <a:latin typeface="UTM Avo" panose="02040603050506020204" pitchFamily="18"/>
              </a:rPr>
              <a:t>Tra từ điển</a:t>
            </a:r>
            <a:endParaRPr sz="2800" b="1" dirty="0">
              <a:solidFill>
                <a:sysClr val="windowText" lastClr="000000"/>
              </a:solidFill>
              <a:latin typeface="UTM Avo" panose="02040603050506020204" pitchFamily="18"/>
            </a:endParaRPr>
          </a:p>
        </p:txBody>
      </p:sp>
      <p:sp>
        <p:nvSpPr>
          <p:cNvPr id="6" name="Google Shape;210;p12">
            <a:extLst>
              <a:ext uri="{FF2B5EF4-FFF2-40B4-BE49-F238E27FC236}">
                <a16:creationId xmlns:a16="http://schemas.microsoft.com/office/drawing/2014/main" id="{EE6967B9-DA9D-2DDD-3D13-F5736855F79F}"/>
              </a:ext>
            </a:extLst>
          </p:cNvPr>
          <p:cNvSpPr/>
          <p:nvPr/>
        </p:nvSpPr>
        <p:spPr>
          <a:xfrm>
            <a:off x="0" y="1954591"/>
            <a:ext cx="4927600" cy="861181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60000" tIns="30467" rIns="60950" bIns="30467" anchor="ctr" anchorCtr="0">
            <a:noAutofit/>
          </a:bodyPr>
          <a:lstStyle/>
          <a:p>
            <a:pPr algn="ctr"/>
            <a:r>
              <a:rPr lang="vi-VN" sz="2400">
                <a:solidFill>
                  <a:schemeClr val="dk1"/>
                </a:solidFill>
                <a:latin typeface="UTM Avo" panose="02040603050506020204" pitchFamily="18"/>
              </a:rPr>
              <a:t>Hiếm hoi</a:t>
            </a:r>
            <a:endParaRPr sz="2400">
              <a:latin typeface="UTM Avo" panose="02040603050506020204" pitchFamily="18"/>
            </a:endParaRPr>
          </a:p>
        </p:txBody>
      </p:sp>
      <p:sp>
        <p:nvSpPr>
          <p:cNvPr id="7" name="Google Shape;211;p12">
            <a:extLst>
              <a:ext uri="{FF2B5EF4-FFF2-40B4-BE49-F238E27FC236}">
                <a16:creationId xmlns:a16="http://schemas.microsoft.com/office/drawing/2014/main" id="{7F8E0011-302D-BC5E-1418-60A725780A79}"/>
              </a:ext>
            </a:extLst>
          </p:cNvPr>
          <p:cNvSpPr/>
          <p:nvPr/>
        </p:nvSpPr>
        <p:spPr>
          <a:xfrm>
            <a:off x="0" y="3545720"/>
            <a:ext cx="4927600" cy="861181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60000" tIns="30467" rIns="60950" bIns="30467" anchor="ctr" anchorCtr="0">
            <a:noAutofit/>
          </a:bodyPr>
          <a:lstStyle/>
          <a:p>
            <a:pPr algn="ctr"/>
            <a:r>
              <a:rPr lang="vi-VN" sz="2400">
                <a:solidFill>
                  <a:schemeClr val="dk1"/>
                </a:solidFill>
                <a:latin typeface="UTM Avo" panose="02040603050506020204" pitchFamily="18"/>
              </a:rPr>
              <a:t>Xơ xác</a:t>
            </a:r>
            <a:endParaRPr sz="2400">
              <a:latin typeface="UTM Avo" panose="02040603050506020204" pitchFamily="18"/>
            </a:endParaRPr>
          </a:p>
        </p:txBody>
      </p:sp>
      <p:sp>
        <p:nvSpPr>
          <p:cNvPr id="8" name="Google Shape;212;p12">
            <a:extLst>
              <a:ext uri="{FF2B5EF4-FFF2-40B4-BE49-F238E27FC236}">
                <a16:creationId xmlns:a16="http://schemas.microsoft.com/office/drawing/2014/main" id="{F0F30C28-3A9E-E798-911D-C29CA25A6EDD}"/>
              </a:ext>
            </a:extLst>
          </p:cNvPr>
          <p:cNvSpPr/>
          <p:nvPr/>
        </p:nvSpPr>
        <p:spPr>
          <a:xfrm>
            <a:off x="2419" y="5136849"/>
            <a:ext cx="4927600" cy="861181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60000" tIns="30467" rIns="60950" bIns="30467" anchor="ctr" anchorCtr="0">
            <a:noAutofit/>
          </a:bodyPr>
          <a:lstStyle/>
          <a:p>
            <a:pPr algn="ctr"/>
            <a:r>
              <a:rPr lang="vi-VN" sz="2400">
                <a:solidFill>
                  <a:schemeClr val="dk1"/>
                </a:solidFill>
                <a:latin typeface="UTM Avo" panose="02040603050506020204" pitchFamily="18"/>
              </a:rPr>
              <a:t>Gom góp</a:t>
            </a:r>
            <a:endParaRPr sz="2400">
              <a:latin typeface="UTM Avo" panose="02040603050506020204" pitchFamily="18"/>
            </a:endParaRPr>
          </a:p>
        </p:txBody>
      </p:sp>
      <p:sp>
        <p:nvSpPr>
          <p:cNvPr id="9" name="Google Shape;213;p12">
            <a:extLst>
              <a:ext uri="{FF2B5EF4-FFF2-40B4-BE49-F238E27FC236}">
                <a16:creationId xmlns:a16="http://schemas.microsoft.com/office/drawing/2014/main" id="{C561F7AC-1761-085B-C2D2-BBE0DFFBB699}"/>
              </a:ext>
            </a:extLst>
          </p:cNvPr>
          <p:cNvSpPr/>
          <p:nvPr/>
        </p:nvSpPr>
        <p:spPr>
          <a:xfrm>
            <a:off x="7463172" y="1814891"/>
            <a:ext cx="3030471" cy="4903409"/>
          </a:xfrm>
          <a:custGeom>
            <a:avLst/>
            <a:gdLst/>
            <a:ahLst/>
            <a:cxnLst/>
            <a:rect l="l" t="t" r="r" b="b"/>
            <a:pathLst>
              <a:path w="835518" h="1310617" extrusionOk="0">
                <a:moveTo>
                  <a:pt x="0" y="0"/>
                </a:moveTo>
                <a:lnTo>
                  <a:pt x="835519" y="0"/>
                </a:lnTo>
                <a:lnTo>
                  <a:pt x="835519" y="1310617"/>
                </a:lnTo>
                <a:lnTo>
                  <a:pt x="0" y="13106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4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218;p13">
            <a:extLst>
              <a:ext uri="{FF2B5EF4-FFF2-40B4-BE49-F238E27FC236}">
                <a16:creationId xmlns:a16="http://schemas.microsoft.com/office/drawing/2014/main" id="{FA8F45E5-FD3A-9131-22F8-482DADC252EF}"/>
              </a:ext>
            </a:extLst>
          </p:cNvPr>
          <p:cNvSpPr txBox="1"/>
          <p:nvPr/>
        </p:nvSpPr>
        <p:spPr>
          <a:xfrm>
            <a:off x="1270794" y="2402848"/>
            <a:ext cx="3331029" cy="430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buClr>
                <a:schemeClr val="dk1"/>
              </a:buClr>
              <a:buSzPct val="120000"/>
            </a:pPr>
            <a:r>
              <a:rPr lang="vi-VN" sz="2400" dirty="0">
                <a:solidFill>
                  <a:schemeClr val="dk1"/>
                </a:solidFill>
                <a:latin typeface="UTM Avo" panose="02040603050506020204" pitchFamily="18"/>
              </a:rPr>
              <a:t>(Tính từ) Hiếm có.</a:t>
            </a:r>
            <a:endParaRPr sz="2400" dirty="0">
              <a:latin typeface="UTM Avo" panose="02040603050506020204" pitchFamily="18"/>
            </a:endParaRPr>
          </a:p>
        </p:txBody>
      </p:sp>
      <p:sp>
        <p:nvSpPr>
          <p:cNvPr id="20" name="Google Shape;219;p13">
            <a:extLst>
              <a:ext uri="{FF2B5EF4-FFF2-40B4-BE49-F238E27FC236}">
                <a16:creationId xmlns:a16="http://schemas.microsoft.com/office/drawing/2014/main" id="{6EE696F3-2EAF-FE18-7272-9F95AC83F165}"/>
              </a:ext>
            </a:extLst>
          </p:cNvPr>
          <p:cNvSpPr/>
          <p:nvPr/>
        </p:nvSpPr>
        <p:spPr>
          <a:xfrm>
            <a:off x="813594" y="1682585"/>
            <a:ext cx="2489200" cy="635166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0000" tIns="30467" rIns="60950" bIns="30467" anchor="ctr" anchorCtr="0">
            <a:noAutofit/>
          </a:bodyPr>
          <a:lstStyle/>
          <a:p>
            <a:pPr algn="ctr"/>
            <a:r>
              <a:rPr lang="vi-VN" sz="2400" b="1" dirty="0">
                <a:solidFill>
                  <a:schemeClr val="dk1"/>
                </a:solidFill>
                <a:latin typeface="UTM Avo" panose="02040603050506020204" pitchFamily="18"/>
              </a:rPr>
              <a:t>Hiếm hoi</a:t>
            </a:r>
            <a:endParaRPr sz="2400" dirty="0">
              <a:latin typeface="UTM Avo" panose="02040603050506020204" pitchFamily="18"/>
            </a:endParaRPr>
          </a:p>
        </p:txBody>
      </p:sp>
      <p:sp>
        <p:nvSpPr>
          <p:cNvPr id="21" name="Google Shape;220;p13">
            <a:extLst>
              <a:ext uri="{FF2B5EF4-FFF2-40B4-BE49-F238E27FC236}">
                <a16:creationId xmlns:a16="http://schemas.microsoft.com/office/drawing/2014/main" id="{BC2DC9A3-7F30-8A81-ABDA-43A4EE042AA0}"/>
              </a:ext>
            </a:extLst>
          </p:cNvPr>
          <p:cNvSpPr txBox="1"/>
          <p:nvPr/>
        </p:nvSpPr>
        <p:spPr>
          <a:xfrm>
            <a:off x="1270794" y="5379188"/>
            <a:ext cx="6451600" cy="116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333333"/>
              </a:buClr>
              <a:buSzPct val="120000"/>
            </a:pPr>
            <a:r>
              <a:rPr lang="vi-VN" sz="2400" dirty="0">
                <a:solidFill>
                  <a:srgbClr val="333333"/>
                </a:solidFill>
                <a:latin typeface="UTM Avo" panose="02040603050506020204" pitchFamily="18"/>
              </a:rPr>
              <a:t>Tan tành, tả tơi, không còn một chút nguyên vẹn lành lặn, trông rất thảm hại.</a:t>
            </a:r>
            <a:endParaRPr sz="2400" dirty="0">
              <a:solidFill>
                <a:schemeClr val="dk1"/>
              </a:solidFill>
              <a:latin typeface="UTM Avo" panose="02040603050506020204" pitchFamily="18"/>
            </a:endParaRPr>
          </a:p>
        </p:txBody>
      </p:sp>
      <p:sp>
        <p:nvSpPr>
          <p:cNvPr id="22" name="Google Shape;221;p13">
            <a:extLst>
              <a:ext uri="{FF2B5EF4-FFF2-40B4-BE49-F238E27FC236}">
                <a16:creationId xmlns:a16="http://schemas.microsoft.com/office/drawing/2014/main" id="{FCE1C211-F050-651D-2334-B41B64911D6D}"/>
              </a:ext>
            </a:extLst>
          </p:cNvPr>
          <p:cNvSpPr/>
          <p:nvPr/>
        </p:nvSpPr>
        <p:spPr>
          <a:xfrm>
            <a:off x="813594" y="4744022"/>
            <a:ext cx="2489200" cy="635166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0000" tIns="30467" rIns="60950" bIns="30467" anchor="ctr" anchorCtr="0">
            <a:noAutofit/>
          </a:bodyPr>
          <a:lstStyle/>
          <a:p>
            <a:pPr algn="ctr"/>
            <a:r>
              <a:rPr lang="vi-VN" sz="2400" b="1">
                <a:solidFill>
                  <a:schemeClr val="dk1"/>
                </a:solidFill>
                <a:latin typeface="UTM Avo" panose="02040603050506020204" pitchFamily="18"/>
              </a:rPr>
              <a:t>Xơ xác</a:t>
            </a:r>
            <a:endParaRPr sz="2400">
              <a:latin typeface="UTM Avo" panose="02040603050506020204" pitchFamily="18"/>
            </a:endParaRPr>
          </a:p>
        </p:txBody>
      </p:sp>
      <p:sp>
        <p:nvSpPr>
          <p:cNvPr id="23" name="Google Shape;222;p13">
            <a:extLst>
              <a:ext uri="{FF2B5EF4-FFF2-40B4-BE49-F238E27FC236}">
                <a16:creationId xmlns:a16="http://schemas.microsoft.com/office/drawing/2014/main" id="{2DD4EB90-11FA-DE5A-4A04-43C75CA2E51B}"/>
              </a:ext>
            </a:extLst>
          </p:cNvPr>
          <p:cNvSpPr txBox="1"/>
          <p:nvPr/>
        </p:nvSpPr>
        <p:spPr>
          <a:xfrm>
            <a:off x="7109166" y="2317751"/>
            <a:ext cx="3331029" cy="430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buClr>
                <a:srgbClr val="333333"/>
              </a:buClr>
              <a:buSzPct val="120000"/>
            </a:pPr>
            <a:r>
              <a:rPr lang="vi-VN" sz="2400" dirty="0">
                <a:solidFill>
                  <a:srgbClr val="333333"/>
                </a:solidFill>
                <a:latin typeface="UTM Avo" panose="02040603050506020204" pitchFamily="18"/>
              </a:rPr>
              <a:t>Cóp nhặt để dành.</a:t>
            </a:r>
            <a:endParaRPr sz="2400" dirty="0">
              <a:solidFill>
                <a:schemeClr val="dk1"/>
              </a:solidFill>
              <a:latin typeface="UTM Avo" panose="02040603050506020204" pitchFamily="18"/>
            </a:endParaRPr>
          </a:p>
        </p:txBody>
      </p:sp>
      <p:sp>
        <p:nvSpPr>
          <p:cNvPr id="24" name="Google Shape;223;p13">
            <a:extLst>
              <a:ext uri="{FF2B5EF4-FFF2-40B4-BE49-F238E27FC236}">
                <a16:creationId xmlns:a16="http://schemas.microsoft.com/office/drawing/2014/main" id="{1A300023-0F3F-5B0F-00FB-49CF510A72A4}"/>
              </a:ext>
            </a:extLst>
          </p:cNvPr>
          <p:cNvSpPr/>
          <p:nvPr/>
        </p:nvSpPr>
        <p:spPr>
          <a:xfrm>
            <a:off x="6713714" y="1603503"/>
            <a:ext cx="2499960" cy="635166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0000" tIns="30467" rIns="60950" bIns="30467" anchor="ctr" anchorCtr="0">
            <a:noAutofit/>
          </a:bodyPr>
          <a:lstStyle/>
          <a:p>
            <a:pPr algn="ctr"/>
            <a:r>
              <a:rPr lang="vi-VN" sz="2400" b="1">
                <a:solidFill>
                  <a:schemeClr val="dk1"/>
                </a:solidFill>
                <a:latin typeface="UTM Avo" panose="02040603050506020204" pitchFamily="18"/>
              </a:rPr>
              <a:t>Gom góp</a:t>
            </a:r>
            <a:endParaRPr sz="2400">
              <a:latin typeface="UTM Avo" panose="02040603050506020204" pitchFamily="18"/>
            </a:endParaRPr>
          </a:p>
        </p:txBody>
      </p:sp>
      <p:pic>
        <p:nvPicPr>
          <p:cNvPr id="25" name="Google Shape;224;p13" descr="50.000+ ảnh đẹp nhất về Bất Ngờ · Tải xuống miễn phí 100% · Ảnh có sẵn của  Pexels">
            <a:extLst>
              <a:ext uri="{FF2B5EF4-FFF2-40B4-BE49-F238E27FC236}">
                <a16:creationId xmlns:a16="http://schemas.microsoft.com/office/drawing/2014/main" id="{F38E48A8-8056-3F30-AA2E-89FD4D3338D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0794" y="2890115"/>
            <a:ext cx="2399506" cy="1451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25;p13" descr="Bỏ việc fulltime để làm &quot;ông chủ&quot; của chính mình và đây là cách mà tôi đã gom  góp thành công: Dù bạn làm công việc gì, kỹ năng và sự chuẩn">
            <a:extLst>
              <a:ext uri="{FF2B5EF4-FFF2-40B4-BE49-F238E27FC236}">
                <a16:creationId xmlns:a16="http://schemas.microsoft.com/office/drawing/2014/main" id="{97E9AB06-C7DC-9C63-9F0F-5AC6DBC45D8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14394" y="2827694"/>
            <a:ext cx="3331029" cy="1464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26;p13" descr="Tuyết tan đến đâu, dân Sapa trắng tay đến đó!">
            <a:extLst>
              <a:ext uri="{FF2B5EF4-FFF2-40B4-BE49-F238E27FC236}">
                <a16:creationId xmlns:a16="http://schemas.microsoft.com/office/drawing/2014/main" id="{57E404DC-89C6-8443-5311-6381177F343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63694" y="4744022"/>
            <a:ext cx="2957512" cy="19731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885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1;p14">
            <a:extLst>
              <a:ext uri="{FF2B5EF4-FFF2-40B4-BE49-F238E27FC236}">
                <a16:creationId xmlns:a16="http://schemas.microsoft.com/office/drawing/2014/main" id="{391F62BB-24A8-77DD-6802-F95DF8C8DA5C}"/>
              </a:ext>
            </a:extLst>
          </p:cNvPr>
          <p:cNvSpPr txBox="1"/>
          <p:nvPr/>
        </p:nvSpPr>
        <p:spPr>
          <a:xfrm>
            <a:off x="3790817" y="1702256"/>
            <a:ext cx="4608779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  <a:latin typeface="UTM Avo" panose="02040603050506020204" pitchFamily="18"/>
              </a:rPr>
              <a:t>Luyện đọc</a:t>
            </a:r>
            <a:endParaRPr sz="28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grpSp>
        <p:nvGrpSpPr>
          <p:cNvPr id="3" name="Google Shape;232;p14">
            <a:extLst>
              <a:ext uri="{FF2B5EF4-FFF2-40B4-BE49-F238E27FC236}">
                <a16:creationId xmlns:a16="http://schemas.microsoft.com/office/drawing/2014/main" id="{6D45D295-CB2C-CFAA-32B9-C5249FAC13F7}"/>
              </a:ext>
            </a:extLst>
          </p:cNvPr>
          <p:cNvGrpSpPr/>
          <p:nvPr/>
        </p:nvGrpSpPr>
        <p:grpSpPr>
          <a:xfrm>
            <a:off x="1127417" y="2425700"/>
            <a:ext cx="9937166" cy="4059177"/>
            <a:chOff x="1581150" y="2592026"/>
            <a:chExt cx="14905749" cy="6088765"/>
          </a:xfrm>
        </p:grpSpPr>
        <p:sp>
          <p:nvSpPr>
            <p:cNvPr id="4" name="Google Shape;233;p14">
              <a:extLst>
                <a:ext uri="{FF2B5EF4-FFF2-40B4-BE49-F238E27FC236}">
                  <a16:creationId xmlns:a16="http://schemas.microsoft.com/office/drawing/2014/main" id="{5E9B0448-EB96-76AC-7F31-11E685CD68E1}"/>
                </a:ext>
              </a:extLst>
            </p:cNvPr>
            <p:cNvSpPr/>
            <p:nvPr/>
          </p:nvSpPr>
          <p:spPr>
            <a:xfrm>
              <a:off x="1581150" y="6317366"/>
              <a:ext cx="14903370" cy="2363425"/>
            </a:xfrm>
            <a:custGeom>
              <a:avLst/>
              <a:gdLst/>
              <a:ahLst/>
              <a:cxnLst/>
              <a:rect l="l" t="t" r="r" b="b"/>
              <a:pathLst>
                <a:path w="11924330" h="12726834" extrusionOk="0">
                  <a:moveTo>
                    <a:pt x="11296553" y="12672357"/>
                  </a:moveTo>
                  <a:cubicBezTo>
                    <a:pt x="11296553" y="12672357"/>
                    <a:pt x="10565678" y="12726834"/>
                    <a:pt x="8953587" y="12724214"/>
                  </a:cubicBezTo>
                  <a:cubicBezTo>
                    <a:pt x="4405049" y="12722051"/>
                    <a:pt x="1057074" y="12714226"/>
                    <a:pt x="1057074" y="12714226"/>
                  </a:cubicBezTo>
                  <a:cubicBezTo>
                    <a:pt x="812932" y="12705392"/>
                    <a:pt x="449110" y="12684161"/>
                    <a:pt x="282371" y="12625984"/>
                  </a:cubicBezTo>
                  <a:cubicBezTo>
                    <a:pt x="4469" y="12529021"/>
                    <a:pt x="0" y="12355742"/>
                    <a:pt x="0" y="10122443"/>
                  </a:cubicBez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496527" y="15681"/>
                    <a:pt x="7276388" y="7673"/>
                  </a:cubicBezTo>
                  <a:cubicBezTo>
                    <a:pt x="10346751" y="0"/>
                    <a:pt x="11063484" y="6979"/>
                    <a:pt x="11063484" y="6979"/>
                  </a:cubicBezTo>
                  <a:cubicBezTo>
                    <a:pt x="11431791" y="14458"/>
                    <a:pt x="11570051" y="42638"/>
                    <a:pt x="11767792" y="165219"/>
                  </a:cubicBezTo>
                  <a:cubicBezTo>
                    <a:pt x="11918808" y="258836"/>
                    <a:pt x="11924330" y="476157"/>
                    <a:pt x="11915191" y="10122327"/>
                  </a:cubicBezTo>
                  <a:cubicBezTo>
                    <a:pt x="11915189" y="12473707"/>
                    <a:pt x="11872406" y="12622295"/>
                    <a:pt x="11296553" y="12672357"/>
                  </a:cubicBezTo>
                  <a:close/>
                </a:path>
              </a:pathLst>
            </a:custGeom>
            <a:solidFill>
              <a:srgbClr val="FFE9DB"/>
            </a:solidFill>
            <a:ln>
              <a:noFill/>
            </a:ln>
          </p:spPr>
          <p:txBody>
            <a:bodyPr spcFirstLastPara="1" wrap="square" lIns="240000" tIns="30467" rIns="240000" bIns="120000" anchor="ctr" anchorCtr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400" dirty="0">
                  <a:solidFill>
                    <a:schemeClr val="bg1"/>
                  </a:solidFill>
                  <a:latin typeface="UTM Avo" panose="02040603050506020204" pitchFamily="18"/>
                </a:rPr>
                <a:t>Luyện đọc bài thơ với giọng đọc diễn cảm, nhấn giọng đúng chỗ, phù hợp và đọc đúng các từ khó có trong bài đọc.</a:t>
              </a:r>
              <a:endParaRPr sz="2400" dirty="0">
                <a:solidFill>
                  <a:schemeClr val="bg1"/>
                </a:solidFill>
                <a:latin typeface="UTM Avo" panose="02040603050506020204" pitchFamily="18"/>
              </a:endParaRPr>
            </a:p>
          </p:txBody>
        </p:sp>
        <p:sp>
          <p:nvSpPr>
            <p:cNvPr id="5" name="Google Shape;234;p14">
              <a:extLst>
                <a:ext uri="{FF2B5EF4-FFF2-40B4-BE49-F238E27FC236}">
                  <a16:creationId xmlns:a16="http://schemas.microsoft.com/office/drawing/2014/main" id="{AB57D1E6-DCE9-9D80-4CF6-551E68F48F25}"/>
                </a:ext>
              </a:extLst>
            </p:cNvPr>
            <p:cNvSpPr/>
            <p:nvPr/>
          </p:nvSpPr>
          <p:spPr>
            <a:xfrm>
              <a:off x="1801100" y="2592026"/>
              <a:ext cx="14685799" cy="4038599"/>
            </a:xfrm>
            <a:custGeom>
              <a:avLst/>
              <a:gdLst/>
              <a:ahLst/>
              <a:cxnLst/>
              <a:rect l="l" t="t" r="r" b="b"/>
              <a:pathLst>
                <a:path w="2565766" h="705586" extrusionOk="0">
                  <a:moveTo>
                    <a:pt x="0" y="0"/>
                  </a:moveTo>
                  <a:lnTo>
                    <a:pt x="2565766" y="0"/>
                  </a:lnTo>
                  <a:lnTo>
                    <a:pt x="2565766" y="705586"/>
                  </a:lnTo>
                  <a:lnTo>
                    <a:pt x="0" y="70558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1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2;p15">
            <a:extLst>
              <a:ext uri="{FF2B5EF4-FFF2-40B4-BE49-F238E27FC236}">
                <a16:creationId xmlns:a16="http://schemas.microsoft.com/office/drawing/2014/main" id="{8AA8F409-C9F2-1F8C-E24F-FE0CC3EDC07D}"/>
              </a:ext>
            </a:extLst>
          </p:cNvPr>
          <p:cNvSpPr txBox="1"/>
          <p:nvPr/>
        </p:nvSpPr>
        <p:spPr>
          <a:xfrm>
            <a:off x="4419600" y="1090594"/>
            <a:ext cx="3352800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bg1"/>
                </a:solidFill>
                <a:latin typeface="UTM Avo" panose="02040603050506020204" pitchFamily="18"/>
              </a:rPr>
              <a:t>02. </a:t>
            </a:r>
            <a:endParaRPr sz="622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bg1"/>
                </a:solidFill>
                <a:latin typeface="UTM Avo" panose="02040603050506020204" pitchFamily="18"/>
              </a:rPr>
              <a:t>ĐỌC HIỂU</a:t>
            </a:r>
            <a:endParaRPr sz="44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3" name="Google Shape;243;p15">
            <a:extLst>
              <a:ext uri="{FF2B5EF4-FFF2-40B4-BE49-F238E27FC236}">
                <a16:creationId xmlns:a16="http://schemas.microsoft.com/office/drawing/2014/main" id="{DE3E79D1-3060-6718-DC82-DE20D97B397E}"/>
              </a:ext>
            </a:extLst>
          </p:cNvPr>
          <p:cNvSpPr>
            <a:spLocks noChangeAspect="1"/>
          </p:cNvSpPr>
          <p:nvPr/>
        </p:nvSpPr>
        <p:spPr>
          <a:xfrm>
            <a:off x="3727643" y="3121919"/>
            <a:ext cx="4736714" cy="3736081"/>
          </a:xfrm>
          <a:custGeom>
            <a:avLst/>
            <a:gdLst/>
            <a:ahLst/>
            <a:cxnLst/>
            <a:rect l="l" t="t" r="r" b="b"/>
            <a:pathLst>
              <a:path w="1216555" h="959558" extrusionOk="0">
                <a:moveTo>
                  <a:pt x="0" y="0"/>
                </a:moveTo>
                <a:lnTo>
                  <a:pt x="1216555" y="0"/>
                </a:lnTo>
                <a:lnTo>
                  <a:pt x="1216555" y="959558"/>
                </a:lnTo>
                <a:lnTo>
                  <a:pt x="0" y="959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251;p16">
            <a:extLst>
              <a:ext uri="{FF2B5EF4-FFF2-40B4-BE49-F238E27FC236}">
                <a16:creationId xmlns:a16="http://schemas.microsoft.com/office/drawing/2014/main" id="{3D237E57-51FB-7DD5-33C1-FB289AEA3A09}"/>
              </a:ext>
            </a:extLst>
          </p:cNvPr>
          <p:cNvGrpSpPr/>
          <p:nvPr/>
        </p:nvGrpSpPr>
        <p:grpSpPr>
          <a:xfrm>
            <a:off x="610394" y="1888155"/>
            <a:ext cx="4557901" cy="3945291"/>
            <a:chOff x="1454624" y="3162300"/>
            <a:chExt cx="6836851" cy="5917937"/>
          </a:xfrm>
        </p:grpSpPr>
        <p:sp>
          <p:nvSpPr>
            <p:cNvPr id="6" name="Google Shape;252;p16">
              <a:extLst>
                <a:ext uri="{FF2B5EF4-FFF2-40B4-BE49-F238E27FC236}">
                  <a16:creationId xmlns:a16="http://schemas.microsoft.com/office/drawing/2014/main" id="{FD126A5F-EBD8-BA0A-6CDC-9AD2CEAADC4F}"/>
                </a:ext>
              </a:extLst>
            </p:cNvPr>
            <p:cNvSpPr/>
            <p:nvPr/>
          </p:nvSpPr>
          <p:spPr>
            <a:xfrm>
              <a:off x="1454624" y="7885641"/>
              <a:ext cx="6836851" cy="1194596"/>
            </a:xfrm>
            <a:custGeom>
              <a:avLst/>
              <a:gdLst/>
              <a:ahLst/>
              <a:cxnLst/>
              <a:rect l="l" t="t" r="r" b="b"/>
              <a:pathLst>
                <a:path w="24433709" h="4593645" extrusionOk="0">
                  <a:moveTo>
                    <a:pt x="23805931" y="4539167"/>
                  </a:moveTo>
                  <a:cubicBezTo>
                    <a:pt x="23805931" y="4539167"/>
                    <a:pt x="23075057" y="4593645"/>
                    <a:pt x="19667643" y="4591024"/>
                  </a:cubicBezTo>
                  <a:cubicBezTo>
                    <a:pt x="8611294" y="4588861"/>
                    <a:pt x="1057074" y="4581036"/>
                    <a:pt x="1057074" y="4581036"/>
                  </a:cubicBezTo>
                  <a:cubicBezTo>
                    <a:pt x="812932" y="4572202"/>
                    <a:pt x="449110" y="4550972"/>
                    <a:pt x="282371" y="4492794"/>
                  </a:cubicBezTo>
                  <a:cubicBezTo>
                    <a:pt x="4469" y="4395831"/>
                    <a:pt x="0" y="4222552"/>
                    <a:pt x="0" y="3425788"/>
                  </a:cubicBez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3972160" y="15681"/>
                    <a:pt x="15590796" y="7673"/>
                  </a:cubicBezTo>
                  <a:cubicBezTo>
                    <a:pt x="22856129" y="0"/>
                    <a:pt x="23572862" y="6979"/>
                    <a:pt x="23572862" y="6979"/>
                  </a:cubicBezTo>
                  <a:cubicBezTo>
                    <a:pt x="23941170" y="14458"/>
                    <a:pt x="24079429" y="42638"/>
                    <a:pt x="24277169" y="165219"/>
                  </a:cubicBezTo>
                  <a:cubicBezTo>
                    <a:pt x="24428186" y="258836"/>
                    <a:pt x="24433709" y="476157"/>
                    <a:pt x="24424568" y="3425753"/>
                  </a:cubicBezTo>
                  <a:cubicBezTo>
                    <a:pt x="24424567" y="4340518"/>
                    <a:pt x="24381783" y="4489105"/>
                    <a:pt x="23805931" y="4539167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/>
              <a:r>
                <a:rPr lang="vi-VN" sz="2400" b="1" dirty="0">
                  <a:solidFill>
                    <a:schemeClr val="bg1"/>
                  </a:solidFill>
                  <a:latin typeface="UTM Avo" panose="02040603050506020204" pitchFamily="18"/>
                </a:rPr>
                <a:t>THẢO LUẬN NHÓM ĐÔI</a:t>
              </a:r>
              <a:endParaRPr sz="2400" dirty="0">
                <a:solidFill>
                  <a:schemeClr val="bg1"/>
                </a:solidFill>
                <a:latin typeface="UTM Avo" panose="02040603050506020204" pitchFamily="18"/>
              </a:endParaRPr>
            </a:p>
          </p:txBody>
        </p:sp>
        <p:sp>
          <p:nvSpPr>
            <p:cNvPr id="7" name="Google Shape;253;p16">
              <a:extLst>
                <a:ext uri="{FF2B5EF4-FFF2-40B4-BE49-F238E27FC236}">
                  <a16:creationId xmlns:a16="http://schemas.microsoft.com/office/drawing/2014/main" id="{716532EE-D816-A41A-5F54-BA923896E787}"/>
                </a:ext>
              </a:extLst>
            </p:cNvPr>
            <p:cNvSpPr/>
            <p:nvPr/>
          </p:nvSpPr>
          <p:spPr>
            <a:xfrm>
              <a:off x="1946443" y="3162300"/>
              <a:ext cx="5851425" cy="4632378"/>
            </a:xfrm>
            <a:custGeom>
              <a:avLst/>
              <a:gdLst/>
              <a:ahLst/>
              <a:cxnLst/>
              <a:rect l="l" t="t" r="r" b="b"/>
              <a:pathLst>
                <a:path w="1095077" h="866936" extrusionOk="0">
                  <a:moveTo>
                    <a:pt x="0" y="0"/>
                  </a:moveTo>
                  <a:lnTo>
                    <a:pt x="1095077" y="0"/>
                  </a:lnTo>
                  <a:lnTo>
                    <a:pt x="1095077" y="866936"/>
                  </a:lnTo>
                  <a:lnTo>
                    <a:pt x="0" y="8669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Google Shape;254;p16">
            <a:extLst>
              <a:ext uri="{FF2B5EF4-FFF2-40B4-BE49-F238E27FC236}">
                <a16:creationId xmlns:a16="http://schemas.microsoft.com/office/drawing/2014/main" id="{E4999F8B-3FCF-9BF7-B0CC-55B075971CF4}"/>
              </a:ext>
            </a:extLst>
          </p:cNvPr>
          <p:cNvSpPr txBox="1"/>
          <p:nvPr/>
        </p:nvSpPr>
        <p:spPr>
          <a:xfrm>
            <a:off x="5485606" y="1456355"/>
            <a:ext cx="6096000" cy="5139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lnSpc>
                <a:spcPct val="150000"/>
              </a:lnSpc>
              <a:buSzPct val="120000"/>
            </a:pPr>
            <a:r>
              <a:rPr lang="vi-VN" sz="2000" b="1" dirty="0">
                <a:solidFill>
                  <a:schemeClr val="bg1"/>
                </a:solidFill>
                <a:latin typeface="UTM Avo" panose="02040603050506020204" pitchFamily="18"/>
              </a:rPr>
              <a:t>Câu 1. </a:t>
            </a:r>
            <a:r>
              <a:rPr lang="vi-VN" sz="2000" dirty="0">
                <a:solidFill>
                  <a:schemeClr val="bg1"/>
                </a:solidFill>
                <a:latin typeface="UTM Avo" panose="02040603050506020204" pitchFamily="18"/>
              </a:rPr>
              <a:t>Đơn vị của ông Hai Trí hành quân sang nước bạn để làm gì?</a:t>
            </a:r>
            <a:endParaRPr sz="2000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algn="just">
              <a:lnSpc>
                <a:spcPct val="150000"/>
              </a:lnSpc>
              <a:buSzPct val="120000"/>
            </a:pPr>
            <a:r>
              <a:rPr lang="vi-VN" sz="2000" b="1" dirty="0">
                <a:solidFill>
                  <a:schemeClr val="bg1"/>
                </a:solidFill>
                <a:latin typeface="UTM Avo" panose="02040603050506020204" pitchFamily="18"/>
              </a:rPr>
              <a:t>Câu 2. </a:t>
            </a:r>
            <a:r>
              <a:rPr lang="vi-VN" sz="2000" dirty="0">
                <a:solidFill>
                  <a:schemeClr val="bg1"/>
                </a:solidFill>
                <a:latin typeface="UTM Avo" panose="02040603050506020204" pitchFamily="18"/>
              </a:rPr>
              <a:t>Đơn vị chứng kiến cảnh người dân nước bạn sống như thế nào?</a:t>
            </a:r>
            <a:endParaRPr sz="2000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algn="just">
              <a:lnSpc>
                <a:spcPct val="150000"/>
              </a:lnSpc>
              <a:buSzPct val="120000"/>
            </a:pPr>
            <a:r>
              <a:rPr lang="vi-VN" sz="2000" b="1" dirty="0">
                <a:solidFill>
                  <a:schemeClr val="bg1"/>
                </a:solidFill>
                <a:latin typeface="UTM Avo" panose="02040603050506020204" pitchFamily="18"/>
              </a:rPr>
              <a:t>Câu 3. </a:t>
            </a:r>
            <a:r>
              <a:rPr lang="vi-VN" sz="2000" dirty="0">
                <a:solidFill>
                  <a:schemeClr val="bg1"/>
                </a:solidFill>
                <a:latin typeface="UTM Avo" panose="02040603050506020204" pitchFamily="18"/>
              </a:rPr>
              <a:t>Bộ đội Việt Nam đã làm gì để giúp những người dân mà họ gặp?</a:t>
            </a:r>
            <a:endParaRPr sz="2000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algn="just">
              <a:lnSpc>
                <a:spcPct val="150000"/>
              </a:lnSpc>
              <a:buSzPct val="120000"/>
            </a:pPr>
            <a:r>
              <a:rPr lang="vi-VN" sz="2000" b="1" dirty="0">
                <a:solidFill>
                  <a:schemeClr val="bg1"/>
                </a:solidFill>
                <a:latin typeface="UTM Avo" panose="02040603050506020204" pitchFamily="18"/>
              </a:rPr>
              <a:t>Câu 4. </a:t>
            </a:r>
            <a:r>
              <a:rPr lang="vi-VN" sz="2000" dirty="0">
                <a:solidFill>
                  <a:schemeClr val="bg1"/>
                </a:solidFill>
                <a:latin typeface="UTM Avo" panose="02040603050506020204" pitchFamily="18"/>
              </a:rPr>
              <a:t>Tìm những chi tiết cho thấy người dân Cam-pu-chia rất tin tưởng và yêu quý bộ đội Việt Nam.</a:t>
            </a:r>
            <a:endParaRPr sz="2000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algn="just">
              <a:lnSpc>
                <a:spcPct val="150000"/>
              </a:lnSpc>
              <a:buSzPct val="120000"/>
            </a:pPr>
            <a:r>
              <a:rPr lang="vi-VN" sz="2000" b="1" dirty="0">
                <a:solidFill>
                  <a:schemeClr val="bg1"/>
                </a:solidFill>
                <a:latin typeface="UTM Avo" panose="02040603050506020204" pitchFamily="18"/>
              </a:rPr>
              <a:t>Câu 5. </a:t>
            </a:r>
            <a:r>
              <a:rPr lang="vi-VN" sz="2000" dirty="0">
                <a:solidFill>
                  <a:schemeClr val="bg1"/>
                </a:solidFill>
                <a:latin typeface="UTM Avo" panose="02040603050506020204" pitchFamily="18"/>
              </a:rPr>
              <a:t>Những chi tiết, hình ảnh nào trong bài khiến em xúc động? Vì sao?</a:t>
            </a:r>
            <a:endParaRPr sz="20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6831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91E6D-1C25-85BC-7491-0CF0B848C8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6041" y="641952"/>
            <a:ext cx="8748518" cy="36944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0275AD-502B-3212-CB90-2DB159543C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0985" cy="870857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5" name="Bed_(No_Drums)-2024-05-21_-_A_Slight_Mix-up_-_www.FesliyanStudios.com">
            <a:hlinkClick r:id="" action="ppaction://media"/>
            <a:extLst>
              <a:ext uri="{FF2B5EF4-FFF2-40B4-BE49-F238E27FC236}">
                <a16:creationId xmlns:a16="http://schemas.microsoft.com/office/drawing/2014/main" id="{17997AC7-9CF8-ACEC-12F9-A9CF70785D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19077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9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0B8EC7-FE14-1C1E-756D-0D4F38B0DCD4}"/>
              </a:ext>
            </a:extLst>
          </p:cNvPr>
          <p:cNvSpPr/>
          <p:nvPr/>
        </p:nvSpPr>
        <p:spPr>
          <a:xfrm>
            <a:off x="700262" y="870857"/>
            <a:ext cx="10791476" cy="4528188"/>
          </a:xfrm>
          <a:prstGeom prst="roundRect">
            <a:avLst>
              <a:gd name="adj" fmla="val 7959"/>
            </a:avLst>
          </a:prstGeom>
          <a:solidFill>
            <a:srgbClr val="FFCCC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HƯỚNG DẪN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400" kern="100" dirty="0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-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Mỗi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hộp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quà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tương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ứng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với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1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câu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hỏi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.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200" kern="100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GV click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tròn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hỏi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22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200" kern="100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GV click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màn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hiển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thị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đáp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án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lang="en-US" sz="22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200" kern="100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Sau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khi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trả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xong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200" kern="100" dirty="0">
                <a:solidFill>
                  <a:schemeClr val="bg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GV 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click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hộp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quà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quay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chọn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hộp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quà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lang="en-US" sz="22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200" kern="100" dirty="0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- Click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vào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hộp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quà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tương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ứng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rồi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latin typeface="UTM Avo"/>
                <a:ea typeface="Aptos" panose="020B0004020202020204" pitchFamily="34" charset="0"/>
                <a:cs typeface="Times New Roman"/>
              </a:rPr>
              <a:t>để</a:t>
            </a:r>
            <a:r>
              <a:rPr lang="en-US" sz="2200" kern="100" dirty="0">
                <a:solidFill>
                  <a:schemeClr val="bg1"/>
                </a:solidFill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latin typeface="UTM Avo"/>
                <a:ea typeface="Aptos" panose="020B0004020202020204" pitchFamily="34" charset="0"/>
                <a:cs typeface="Times New Roman"/>
              </a:rPr>
              <a:t>nhận</a:t>
            </a:r>
            <a:r>
              <a:rPr lang="en-US" sz="2200" kern="100" dirty="0">
                <a:solidFill>
                  <a:schemeClr val="bg1"/>
                </a:solidFill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latin typeface="UTM Avo"/>
                <a:ea typeface="Aptos" panose="020B0004020202020204" pitchFamily="34" charset="0"/>
                <a:cs typeface="Times New Roman"/>
              </a:rPr>
              <a:t>quà</a:t>
            </a:r>
            <a:r>
              <a:rPr lang="en-US" sz="2200" kern="100" dirty="0">
                <a:solidFill>
                  <a:schemeClr val="bg1"/>
                </a:solidFill>
                <a:latin typeface="UTM Avo"/>
                <a:ea typeface="Aptos" panose="020B0004020202020204" pitchFamily="34" charset="0"/>
                <a:cs typeface="Times New Roman"/>
              </a:rPr>
              <a:t>, </a:t>
            </a:r>
            <a:r>
              <a:rPr lang="en-US" sz="2200" kern="100" dirty="0" err="1">
                <a:solidFill>
                  <a:schemeClr val="bg1"/>
                </a:solidFill>
                <a:latin typeface="UTM Avo"/>
                <a:ea typeface="Aptos" panose="020B0004020202020204" pitchFamily="34" charset="0"/>
                <a:cs typeface="Times New Roman"/>
              </a:rPr>
              <a:t>chọn</a:t>
            </a:r>
            <a:r>
              <a:rPr lang="en-US" sz="2200" kern="100" dirty="0">
                <a:solidFill>
                  <a:schemeClr val="bg1"/>
                </a:solidFill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latin typeface="UTM Avo"/>
                <a:ea typeface="Aptos" panose="020B0004020202020204" pitchFamily="34" charset="0"/>
                <a:cs typeface="Times New Roman"/>
              </a:rPr>
              <a:t>câu</a:t>
            </a:r>
            <a:r>
              <a:rPr lang="en-US" sz="2200" kern="100" dirty="0">
                <a:solidFill>
                  <a:schemeClr val="bg1"/>
                </a:solidFill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latin typeface="UTM Avo"/>
                <a:ea typeface="Aptos" panose="020B0004020202020204" pitchFamily="34" charset="0"/>
                <a:cs typeface="Times New Roman"/>
              </a:rPr>
              <a:t>hỏi</a:t>
            </a:r>
            <a:r>
              <a:rPr lang="en-US" sz="2200" kern="100" dirty="0">
                <a:solidFill>
                  <a:schemeClr val="bg1"/>
                </a:solidFill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latin typeface="UTM Avo"/>
                <a:ea typeface="Aptos" panose="020B0004020202020204" pitchFamily="34" charset="0"/>
                <a:cs typeface="Times New Roman"/>
              </a:rPr>
              <a:t>tiếp</a:t>
            </a:r>
            <a:r>
              <a:rPr lang="en-US" sz="2200" kern="100" dirty="0">
                <a:solidFill>
                  <a:schemeClr val="bg1"/>
                </a:solidFill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latin typeface="UTM Avo"/>
                <a:ea typeface="Aptos" panose="020B0004020202020204" pitchFamily="34" charset="0"/>
                <a:cs typeface="Times New Roman"/>
              </a:rPr>
              <a:t>theo.</a:t>
            </a:r>
            <a:endParaRPr lang="en-US" sz="2400" kern="100" dirty="0">
              <a:solidFill>
                <a:schemeClr val="bg1"/>
              </a:solidFill>
              <a:latin typeface="Aptos"/>
              <a:ea typeface="Aptos" panose="020B0004020202020204" pitchFamily="34" charset="0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200" kern="100" dirty="0">
                <a:solidFill>
                  <a:schemeClr val="bg1"/>
                </a:solidFill>
                <a:latin typeface="UTM Avo"/>
                <a:ea typeface="Aptos" panose="020B0004020202020204" pitchFamily="34" charset="0"/>
                <a:cs typeface="Times New Roman"/>
              </a:rPr>
              <a:t>-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Sau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khi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hoàn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thành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các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câu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hỏi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, Click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hoàn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thành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để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tiếp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tục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bài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học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.</a:t>
            </a:r>
            <a:endParaRPr lang="en-US" sz="2400" kern="100" dirty="0">
              <a:solidFill>
                <a:schemeClr val="bg1"/>
              </a:solidFill>
              <a:effectLst/>
              <a:latin typeface="Aptos"/>
              <a:ea typeface="Aptos" panose="020B0004020202020204" pitchFamily="34" charset="0"/>
              <a:cs typeface="Times New Roma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6E5976-577A-1468-3F0C-D6E63C79E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0985" cy="870857"/>
          </a:xfrm>
          <a:prstGeom prst="rect">
            <a:avLst/>
          </a:prstGeom>
          <a:solidFill>
            <a:sysClr val="window" lastClr="FFFFFF"/>
          </a:solidFill>
        </p:spPr>
      </p:pic>
    </p:spTree>
    <p:extLst>
      <p:ext uri="{BB962C8B-B14F-4D97-AF65-F5344CB8AC3E}">
        <p14:creationId xmlns:p14="http://schemas.microsoft.com/office/powerpoint/2010/main" val="190522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1">
            <a:extLst>
              <a:ext uri="{FF2B5EF4-FFF2-40B4-BE49-F238E27FC236}">
                <a16:creationId xmlns:a16="http://schemas.microsoft.com/office/drawing/2014/main" id="{591DDF5F-3410-443B-9DDB-CB70F08761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4719" y="808097"/>
            <a:ext cx="1879939" cy="1928140"/>
          </a:xfrm>
          <a:prstGeom prst="rect">
            <a:avLst/>
          </a:prstGeom>
        </p:spPr>
      </p:pic>
      <p:pic>
        <p:nvPicPr>
          <p:cNvPr id="64" name="4">
            <a:extLst>
              <a:ext uri="{FF2B5EF4-FFF2-40B4-BE49-F238E27FC236}">
                <a16:creationId xmlns:a16="http://schemas.microsoft.com/office/drawing/2014/main" id="{2347BB8F-4021-4F4C-8137-FEC92E5E7A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7740" y="3831746"/>
            <a:ext cx="1715745" cy="1715745"/>
          </a:xfrm>
          <a:prstGeom prst="rect">
            <a:avLst/>
          </a:prstGeom>
        </p:spPr>
      </p:pic>
      <p:pic>
        <p:nvPicPr>
          <p:cNvPr id="59" name="3">
            <a:extLst>
              <a:ext uri="{FF2B5EF4-FFF2-40B4-BE49-F238E27FC236}">
                <a16:creationId xmlns:a16="http://schemas.microsoft.com/office/drawing/2014/main" id="{0A539DFC-924F-4E4A-9626-7C9CCB23DA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377" y="3978130"/>
            <a:ext cx="1535660" cy="1535660"/>
          </a:xfrm>
          <a:prstGeom prst="rect">
            <a:avLst/>
          </a:prstGeom>
        </p:spPr>
      </p:pic>
      <p:pic>
        <p:nvPicPr>
          <p:cNvPr id="57" name="5">
            <a:extLst>
              <a:ext uri="{FF2B5EF4-FFF2-40B4-BE49-F238E27FC236}">
                <a16:creationId xmlns:a16="http://schemas.microsoft.com/office/drawing/2014/main" id="{E92888E9-FEDD-499D-B90D-E4BD6D2DAA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4566" y="3771827"/>
            <a:ext cx="1674067" cy="1674067"/>
          </a:xfrm>
          <a:prstGeom prst="rect">
            <a:avLst/>
          </a:prstGeom>
        </p:spPr>
      </p:pic>
      <p:pic>
        <p:nvPicPr>
          <p:cNvPr id="66" name="2">
            <a:extLst>
              <a:ext uri="{FF2B5EF4-FFF2-40B4-BE49-F238E27FC236}">
                <a16:creationId xmlns:a16="http://schemas.microsoft.com/office/drawing/2014/main" id="{57873167-9EB0-4CDA-855C-EE70836CE8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5476" y="636461"/>
            <a:ext cx="2209154" cy="2209154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D068AFE4-1C87-457F-8B8C-A00DBEDE345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" r="1915"/>
          <a:stretch/>
        </p:blipFill>
        <p:spPr>
          <a:xfrm>
            <a:off x="3628468" y="1638899"/>
            <a:ext cx="961964" cy="1000275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E0F5CE25-E8DE-4B97-B828-7EA9BA5CF06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3" t="7586" r="24118" b="9682"/>
          <a:stretch/>
        </p:blipFill>
        <p:spPr>
          <a:xfrm>
            <a:off x="9129012" y="1508368"/>
            <a:ext cx="732607" cy="1187545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AEAE6749-6C06-4F0A-BEE3-441C513B0EB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" r="1915"/>
          <a:stretch/>
        </p:blipFill>
        <p:spPr>
          <a:xfrm>
            <a:off x="3190037" y="4620042"/>
            <a:ext cx="961964" cy="1000275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C84A9399-84DA-4DC7-AF37-2F6718016AF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" t="7557" r="10492" b="3104"/>
          <a:stretch/>
        </p:blipFill>
        <p:spPr>
          <a:xfrm>
            <a:off x="6326257" y="4447302"/>
            <a:ext cx="1119657" cy="1184152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A7585DE6-7086-4356-B2D1-1105CC85E8B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" r="-173"/>
          <a:stretch/>
        </p:blipFill>
        <p:spPr>
          <a:xfrm>
            <a:off x="9605099" y="4321146"/>
            <a:ext cx="1494615" cy="1028486"/>
          </a:xfrm>
          <a:prstGeom prst="rect">
            <a:avLst/>
          </a:prstGeom>
        </p:spPr>
      </p:pic>
      <p:pic>
        <p:nvPicPr>
          <p:cNvPr id="9" name="Picture 8">
            <a:hlinkClick r:id="rId14" action="ppaction://hlinksldjump"/>
            <a:extLst>
              <a:ext uri="{FF2B5EF4-FFF2-40B4-BE49-F238E27FC236}">
                <a16:creationId xmlns:a16="http://schemas.microsoft.com/office/drawing/2014/main" id="{54DC38B9-C7A5-4F89-942D-21668710E74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08399" y="133893"/>
            <a:ext cx="1195532" cy="1576316"/>
          </a:xfrm>
          <a:prstGeom prst="rect">
            <a:avLst/>
          </a:prstGeom>
        </p:spPr>
      </p:pic>
      <p:sp>
        <p:nvSpPr>
          <p:cNvPr id="2" name="Oval 1">
            <a:hlinkClick r:id="rId16" action="ppaction://hlinksldjump"/>
            <a:extLst>
              <a:ext uri="{FF2B5EF4-FFF2-40B4-BE49-F238E27FC236}">
                <a16:creationId xmlns:a16="http://schemas.microsoft.com/office/drawing/2014/main" id="{6E8F218B-FDC4-22BC-E402-47C417F92891}"/>
              </a:ext>
            </a:extLst>
          </p:cNvPr>
          <p:cNvSpPr/>
          <p:nvPr/>
        </p:nvSpPr>
        <p:spPr>
          <a:xfrm>
            <a:off x="2458745" y="2742700"/>
            <a:ext cx="732608" cy="732608"/>
          </a:xfrm>
          <a:prstGeom prst="ellipse">
            <a:avLst/>
          </a:prstGeom>
          <a:solidFill>
            <a:schemeClr val="tx1"/>
          </a:solidFill>
          <a:ln w="28575">
            <a:solidFill>
              <a:srgbClr val="FC3C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3" name="Oval 2">
            <a:hlinkClick r:id="rId17" action="ppaction://hlinksldjump"/>
            <a:extLst>
              <a:ext uri="{FF2B5EF4-FFF2-40B4-BE49-F238E27FC236}">
                <a16:creationId xmlns:a16="http://schemas.microsoft.com/office/drawing/2014/main" id="{54D575DF-554A-88A1-FC19-9FD880F28A3B}"/>
              </a:ext>
            </a:extLst>
          </p:cNvPr>
          <p:cNvSpPr/>
          <p:nvPr/>
        </p:nvSpPr>
        <p:spPr>
          <a:xfrm>
            <a:off x="7943749" y="2602923"/>
            <a:ext cx="732608" cy="732608"/>
          </a:xfrm>
          <a:prstGeom prst="ellipse">
            <a:avLst/>
          </a:prstGeom>
          <a:solidFill>
            <a:schemeClr val="tx1"/>
          </a:solidFill>
          <a:ln w="28575">
            <a:solidFill>
              <a:srgbClr val="FC3C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ysClr val="windowText" lastClr="00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" name="Oval 3">
            <a:hlinkClick r:id="rId18" action="ppaction://hlinksldjump"/>
            <a:extLst>
              <a:ext uri="{FF2B5EF4-FFF2-40B4-BE49-F238E27FC236}">
                <a16:creationId xmlns:a16="http://schemas.microsoft.com/office/drawing/2014/main" id="{9451E5FF-70C2-0895-699C-6E39BBB0BEA5}"/>
              </a:ext>
            </a:extLst>
          </p:cNvPr>
          <p:cNvSpPr/>
          <p:nvPr/>
        </p:nvSpPr>
        <p:spPr>
          <a:xfrm>
            <a:off x="2379808" y="5445894"/>
            <a:ext cx="732608" cy="732608"/>
          </a:xfrm>
          <a:prstGeom prst="ellipse">
            <a:avLst/>
          </a:prstGeom>
          <a:solidFill>
            <a:schemeClr val="tx1"/>
          </a:solidFill>
          <a:ln w="28575">
            <a:solidFill>
              <a:srgbClr val="FC3C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ysClr val="windowText" lastClr="0000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5" name="Oval 4">
            <a:hlinkClick r:id="rId19" action="ppaction://hlinksldjump"/>
            <a:extLst>
              <a:ext uri="{FF2B5EF4-FFF2-40B4-BE49-F238E27FC236}">
                <a16:creationId xmlns:a16="http://schemas.microsoft.com/office/drawing/2014/main" id="{3B13B4F4-3A24-D580-3D50-8A7898865590}"/>
              </a:ext>
            </a:extLst>
          </p:cNvPr>
          <p:cNvSpPr/>
          <p:nvPr/>
        </p:nvSpPr>
        <p:spPr>
          <a:xfrm>
            <a:off x="5579309" y="5488931"/>
            <a:ext cx="732608" cy="732608"/>
          </a:xfrm>
          <a:prstGeom prst="ellipse">
            <a:avLst/>
          </a:prstGeom>
          <a:solidFill>
            <a:schemeClr val="tx1"/>
          </a:solidFill>
          <a:ln w="28575">
            <a:solidFill>
              <a:srgbClr val="FC3C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ysClr val="windowText" lastClr="00000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6" name="Oval 5">
            <a:hlinkClick r:id="rId20" action="ppaction://hlinksldjump"/>
            <a:extLst>
              <a:ext uri="{FF2B5EF4-FFF2-40B4-BE49-F238E27FC236}">
                <a16:creationId xmlns:a16="http://schemas.microsoft.com/office/drawing/2014/main" id="{73DBF07B-B767-EFCA-E88A-B2EF6A669991}"/>
              </a:ext>
            </a:extLst>
          </p:cNvPr>
          <p:cNvSpPr/>
          <p:nvPr/>
        </p:nvSpPr>
        <p:spPr>
          <a:xfrm>
            <a:off x="8536364" y="5594529"/>
            <a:ext cx="732608" cy="732608"/>
          </a:xfrm>
          <a:prstGeom prst="ellipse">
            <a:avLst/>
          </a:prstGeom>
          <a:solidFill>
            <a:schemeClr val="tx1"/>
          </a:solidFill>
          <a:ln w="28575">
            <a:solidFill>
              <a:srgbClr val="FC3C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ysClr val="windowText" lastClr="000000"/>
                </a:solidFill>
                <a:latin typeface="UTM Avo" panose="02040603050506020204" pitchFamily="18" charset="0"/>
              </a:rPr>
              <a:t>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13223D-0E35-1FC8-75DE-F595E99621A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0985" cy="870857"/>
          </a:xfrm>
          <a:prstGeom prst="rect">
            <a:avLst/>
          </a:prstGeom>
          <a:solidFill>
            <a:sysClr val="window" lastClr="FFFFFF"/>
          </a:solidFill>
        </p:spPr>
      </p:pic>
    </p:spTree>
    <p:extLst>
      <p:ext uri="{BB962C8B-B14F-4D97-AF65-F5344CB8AC3E}">
        <p14:creationId xmlns:p14="http://schemas.microsoft.com/office/powerpoint/2010/main" val="277545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922B9963-47AA-E4D3-0E27-23CDFAB7B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059" y="2913691"/>
            <a:ext cx="3111881" cy="172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5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tx1">
              <a:lumMod val="95000"/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1231030" y="705737"/>
            <a:ext cx="9143085" cy="2017486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5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Câu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1: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Đơn vị của ông Hai Trí hành quân sang nước bạn để làm gì?</a:t>
              </a:r>
            </a:p>
          </p:txBody>
        </p:sp>
      </p:grp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E1620B34-A121-468D-6060-C46F068F5D4A}"/>
              </a:ext>
            </a:extLst>
          </p:cNvPr>
          <p:cNvSpPr/>
          <p:nvPr/>
        </p:nvSpPr>
        <p:spPr>
          <a:xfrm>
            <a:off x="1232662" y="2812099"/>
            <a:ext cx="9956341" cy="3134008"/>
          </a:xfrm>
          <a:prstGeom prst="horizontalScroll">
            <a:avLst>
              <a:gd name="adj" fmla="val 15309"/>
            </a:avLst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3E3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89BCD0-24AE-162E-C8CE-57A120FDFD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209" y="3944818"/>
            <a:ext cx="1596527" cy="1596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B56191-9594-015F-BFA1-44ADE9ACA9A7}"/>
              </a:ext>
            </a:extLst>
          </p:cNvPr>
          <p:cNvSpPr txBox="1"/>
          <p:nvPr/>
        </p:nvSpPr>
        <p:spPr>
          <a:xfrm>
            <a:off x="3658950" y="3510243"/>
            <a:ext cx="5617606" cy="1737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4000"/>
              </a:lnSpc>
              <a:defRPr/>
            </a:pPr>
            <a:r>
              <a:rPr lang="vi-VN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Đơn vị của ông Hai Trí hành quân sang nước bạn để giúp nhân dân Cam-pu-chia thoát khỏi chế độ diệt chủng Pôn Pốt.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0A8F400E-048E-E753-EC8E-252A28A022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81535" y="3698043"/>
            <a:ext cx="1653076" cy="16960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AB3B2B-B3F3-D013-6793-1D71478416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0985" cy="870857"/>
          </a:xfrm>
          <a:prstGeom prst="rect">
            <a:avLst/>
          </a:prstGeom>
          <a:solidFill>
            <a:sysClr val="window" lastClr="FFFFFF"/>
          </a:solidFill>
        </p:spPr>
      </p:pic>
    </p:spTree>
    <p:extLst>
      <p:ext uri="{BB962C8B-B14F-4D97-AF65-F5344CB8AC3E}">
        <p14:creationId xmlns:p14="http://schemas.microsoft.com/office/powerpoint/2010/main" val="15771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tx1">
              <a:lumMod val="95000"/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5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Câu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2: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Đơn vị chứng kiến cảnh người dân 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nước bạn sống như thế nào?</a:t>
              </a:r>
            </a:p>
          </p:txBody>
        </p:sp>
      </p:grp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E1620B34-A121-468D-6060-C46F068F5D4A}"/>
              </a:ext>
            </a:extLst>
          </p:cNvPr>
          <p:cNvSpPr/>
          <p:nvPr/>
        </p:nvSpPr>
        <p:spPr>
          <a:xfrm>
            <a:off x="1232662" y="2812099"/>
            <a:ext cx="9956341" cy="3134008"/>
          </a:xfrm>
          <a:prstGeom prst="horizontalScroll">
            <a:avLst>
              <a:gd name="adj" fmla="val 15309"/>
            </a:avLst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3E3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89BCD0-24AE-162E-C8CE-57A120FDFD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209" y="3944818"/>
            <a:ext cx="1596527" cy="1596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B56191-9594-015F-BFA1-44ADE9ACA9A7}"/>
              </a:ext>
            </a:extLst>
          </p:cNvPr>
          <p:cNvSpPr txBox="1"/>
          <p:nvPr/>
        </p:nvSpPr>
        <p:spPr>
          <a:xfrm>
            <a:off x="3707527" y="3726250"/>
            <a:ext cx="5006610" cy="1316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4000"/>
              </a:lnSpc>
              <a:defRPr/>
            </a:pPr>
            <a:r>
              <a:rPr lang="vi-VN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Làng mạc bị đốt phá tiêu điều, người dân đói khổ, xơ xác, rách rưới.</a:t>
            </a:r>
          </a:p>
        </p:txBody>
      </p:sp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0CEFCFED-B5E4-CDA7-949D-8B59A6FADB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3642" y="3643634"/>
            <a:ext cx="2543813" cy="2550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7418D3-0F79-D429-E453-2667EAA0C9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0985" cy="870857"/>
          </a:xfrm>
          <a:prstGeom prst="rect">
            <a:avLst/>
          </a:prstGeom>
          <a:solidFill>
            <a:sysClr val="window" lastClr="FFFFFF"/>
          </a:solidFill>
        </p:spPr>
      </p:pic>
    </p:spTree>
    <p:extLst>
      <p:ext uri="{BB962C8B-B14F-4D97-AF65-F5344CB8AC3E}">
        <p14:creationId xmlns:p14="http://schemas.microsoft.com/office/powerpoint/2010/main" val="176856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tx1">
              <a:lumMod val="95000"/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5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Câu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3: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Bộ đội Việt Nam đã làm gì để giúp 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những người dân mà họ gặp?</a:t>
              </a:r>
            </a:p>
          </p:txBody>
        </p:sp>
      </p:grp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E1620B34-A121-468D-6060-C46F068F5D4A}"/>
              </a:ext>
            </a:extLst>
          </p:cNvPr>
          <p:cNvSpPr/>
          <p:nvPr/>
        </p:nvSpPr>
        <p:spPr>
          <a:xfrm>
            <a:off x="1232662" y="2812099"/>
            <a:ext cx="9956341" cy="3134008"/>
          </a:xfrm>
          <a:prstGeom prst="horizontalScroll">
            <a:avLst>
              <a:gd name="adj" fmla="val 15309"/>
            </a:avLst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3E3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89BCD0-24AE-162E-C8CE-57A120FDFD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746" y="4004975"/>
            <a:ext cx="1596527" cy="1596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B56191-9594-015F-BFA1-44ADE9ACA9A7}"/>
              </a:ext>
            </a:extLst>
          </p:cNvPr>
          <p:cNvSpPr txBox="1"/>
          <p:nvPr/>
        </p:nvSpPr>
        <p:spPr>
          <a:xfrm>
            <a:off x="3054273" y="3514581"/>
            <a:ext cx="7932017" cy="1814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vi-VN" sz="2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Bộ đội lấy lương khô cho ông lão nằm gục bên đường.</a:t>
            </a:r>
          </a:p>
          <a:p>
            <a:pPr marL="342900" lvl="0" indent="-342900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vi-VN" sz="2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Lấy gạo và thực phẩm mà bộ đội mang theo để nấu một bữa no cho dân.</a:t>
            </a:r>
          </a:p>
          <a:p>
            <a:pPr marL="342900" lvl="0" indent="-342900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vi-VN" sz="2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Pha trà, chia lương khô và bánh kẹo cho mọi người.</a:t>
            </a:r>
          </a:p>
          <a:p>
            <a:pPr marL="342900" lvl="0" indent="-342900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vi-VN" sz="2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 chuyện cùng dân.</a:t>
            </a:r>
          </a:p>
        </p:txBody>
      </p:sp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E816FF2F-4B1F-95DF-95FB-2B7E31E3F8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98724" y="4056133"/>
            <a:ext cx="1983271" cy="19754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11DDF9-5619-7A51-3891-405C2C70DE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0985" cy="870857"/>
          </a:xfrm>
          <a:prstGeom prst="rect">
            <a:avLst/>
          </a:prstGeom>
          <a:solidFill>
            <a:sysClr val="window" lastClr="FFFFFF"/>
          </a:solidFill>
        </p:spPr>
      </p:pic>
    </p:spTree>
    <p:extLst>
      <p:ext uri="{BB962C8B-B14F-4D97-AF65-F5344CB8AC3E}">
        <p14:creationId xmlns:p14="http://schemas.microsoft.com/office/powerpoint/2010/main" val="126582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tx1">
              <a:lumMod val="95000"/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3"/>
              <a:ext cx="8811012" cy="1756228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5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Câu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4: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Tìm những chi tiết cho thấy người dân 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Cam-pu-chia rất tin tưởng và yêu quý bộ đội Việt Nam.</a:t>
              </a:r>
            </a:p>
          </p:txBody>
        </p:sp>
      </p:grp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E1620B34-A121-468D-6060-C46F068F5D4A}"/>
              </a:ext>
            </a:extLst>
          </p:cNvPr>
          <p:cNvSpPr/>
          <p:nvPr/>
        </p:nvSpPr>
        <p:spPr>
          <a:xfrm>
            <a:off x="1232662" y="2812099"/>
            <a:ext cx="9956341" cy="3624796"/>
          </a:xfrm>
          <a:prstGeom prst="horizontalScroll">
            <a:avLst>
              <a:gd name="adj" fmla="val 15309"/>
            </a:avLst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3E3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89BCD0-24AE-162E-C8CE-57A120FDFD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1335" y="3992944"/>
            <a:ext cx="1596527" cy="1596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B56191-9594-015F-BFA1-44ADE9ACA9A7}"/>
              </a:ext>
            </a:extLst>
          </p:cNvPr>
          <p:cNvSpPr txBox="1"/>
          <p:nvPr/>
        </p:nvSpPr>
        <p:spPr>
          <a:xfrm>
            <a:off x="2887862" y="3366396"/>
            <a:ext cx="7942317" cy="2516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vi-VN" sz="2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 ông lão ngồi ăn ngon lành thanh lương khô bộ đội cho và trò chuyện với bộ đội. </a:t>
            </a:r>
          </a:p>
          <a:p>
            <a:pPr marL="457200" lvl="0" indent="-457200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vi-VN" sz="2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 200 người c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</a:t>
            </a:r>
            <a:r>
              <a:rPr lang="vi-VN" sz="2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già, trẻ, gái, trai chạy ra đón, họ vừa khóc vừa níu tay các anh, nói: </a:t>
            </a:r>
            <a:r>
              <a:rPr lang="vi-VN" sz="2000" b="1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Bộ đội đừng về Pôn Pốt sẽ giết hết dân mất. Bộ đội có đi, cho dân đi cùng với.</a:t>
            </a:r>
          </a:p>
          <a:p>
            <a:pPr marL="457200" lvl="0" indent="-457200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vi-VN" sz="2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Dân làng gom góp được ba chén gạo để nấu cơm đãi cả đơn vị,...</a:t>
            </a:r>
          </a:p>
        </p:txBody>
      </p:sp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A3F9FC39-0ABE-19D7-508B-3F0B58991B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5333" y="4837166"/>
            <a:ext cx="1766165" cy="17661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5EED78-73D8-B21D-877B-62164F497D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0985" cy="870857"/>
          </a:xfrm>
          <a:prstGeom prst="rect">
            <a:avLst/>
          </a:prstGeom>
          <a:solidFill>
            <a:sysClr val="window" lastClr="FFFFFF"/>
          </a:solidFill>
        </p:spPr>
      </p:pic>
    </p:spTree>
    <p:extLst>
      <p:ext uri="{BB962C8B-B14F-4D97-AF65-F5344CB8AC3E}">
        <p14:creationId xmlns:p14="http://schemas.microsoft.com/office/powerpoint/2010/main" val="312288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tx1">
              <a:lumMod val="95000"/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5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Câu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5: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Những chi tiết, hình ảnh nào trong bài 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khiến em xúc động? Vì sao?</a:t>
              </a:r>
            </a:p>
          </p:txBody>
        </p:sp>
      </p:grp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E1620B34-A121-468D-6060-C46F068F5D4A}"/>
              </a:ext>
            </a:extLst>
          </p:cNvPr>
          <p:cNvSpPr/>
          <p:nvPr/>
        </p:nvSpPr>
        <p:spPr>
          <a:xfrm>
            <a:off x="1232662" y="2812099"/>
            <a:ext cx="9956341" cy="3134008"/>
          </a:xfrm>
          <a:prstGeom prst="horizontalScroll">
            <a:avLst>
              <a:gd name="adj" fmla="val 15309"/>
            </a:avLst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3E3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89BCD0-24AE-162E-C8CE-57A120FDFD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209" y="3944818"/>
            <a:ext cx="1596527" cy="1596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B56191-9594-015F-BFA1-44ADE9ACA9A7}"/>
              </a:ext>
            </a:extLst>
          </p:cNvPr>
          <p:cNvSpPr txBox="1"/>
          <p:nvPr/>
        </p:nvSpPr>
        <p:spPr>
          <a:xfrm>
            <a:off x="3458746" y="3471867"/>
            <a:ext cx="6853390" cy="1814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vi-VN" sz="2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 thích chi tiết </a:t>
            </a:r>
            <a:r>
              <a:rPr lang="vi-VN" sz="2000" b="1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“hơn 200 người cả già, trẻ, gái, trai chạy ra đón” </a:t>
            </a:r>
            <a:r>
              <a:rPr lang="vi-VN" sz="2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bộ đội Việt Nam. </a:t>
            </a:r>
          </a:p>
          <a:p>
            <a:pPr marL="457200" lvl="0" indent="-457200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vi-VN" sz="2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Vì chi tiết ấy cho thấy người dân Cam-pu-chia rất tin tưởng bộ đội Việt Nam, vô cùng mừng rỡ trước sự xuất hiện của bộ đội Việt Nam.</a:t>
            </a:r>
          </a:p>
        </p:txBody>
      </p:sp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75A7600B-59D0-BBE1-F930-2898208CA5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2136" y="4379103"/>
            <a:ext cx="1747308" cy="17409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A21734-8E01-E020-57AA-28FCFDB58A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0985" cy="870857"/>
          </a:xfrm>
          <a:prstGeom prst="rect">
            <a:avLst/>
          </a:prstGeom>
          <a:solidFill>
            <a:sysClr val="window" lastClr="FFFFFF"/>
          </a:solidFill>
        </p:spPr>
      </p:pic>
    </p:spTree>
    <p:extLst>
      <p:ext uri="{BB962C8B-B14F-4D97-AF65-F5344CB8AC3E}">
        <p14:creationId xmlns:p14="http://schemas.microsoft.com/office/powerpoint/2010/main" val="416746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98;p22">
            <a:extLst>
              <a:ext uri="{FF2B5EF4-FFF2-40B4-BE49-F238E27FC236}">
                <a16:creationId xmlns:a16="http://schemas.microsoft.com/office/drawing/2014/main" id="{2773678D-CD67-F51F-9368-68096CA047A9}"/>
              </a:ext>
            </a:extLst>
          </p:cNvPr>
          <p:cNvGrpSpPr/>
          <p:nvPr/>
        </p:nvGrpSpPr>
        <p:grpSpPr>
          <a:xfrm>
            <a:off x="9164094" y="598178"/>
            <a:ext cx="409584" cy="6438592"/>
            <a:chOff x="0" y="-28575"/>
            <a:chExt cx="161811" cy="286874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" name="Google Shape;299;p22">
              <a:extLst>
                <a:ext uri="{FF2B5EF4-FFF2-40B4-BE49-F238E27FC236}">
                  <a16:creationId xmlns:a16="http://schemas.microsoft.com/office/drawing/2014/main" id="{DD88E502-DB55-8B23-E004-8397E75F6928}"/>
                </a:ext>
              </a:extLst>
            </p:cNvPr>
            <p:cNvSpPr/>
            <p:nvPr/>
          </p:nvSpPr>
          <p:spPr>
            <a:xfrm>
              <a:off x="0" y="0"/>
              <a:ext cx="161811" cy="2840166"/>
            </a:xfrm>
            <a:custGeom>
              <a:avLst/>
              <a:gdLst/>
              <a:ahLst/>
              <a:cxnLst/>
              <a:rect l="l" t="t" r="r" b="b"/>
              <a:pathLst>
                <a:path w="161811" h="2840166" extrusionOk="0">
                  <a:moveTo>
                    <a:pt x="0" y="0"/>
                  </a:moveTo>
                  <a:lnTo>
                    <a:pt x="161811" y="0"/>
                  </a:lnTo>
                  <a:lnTo>
                    <a:pt x="161811" y="2840166"/>
                  </a:lnTo>
                  <a:lnTo>
                    <a:pt x="0" y="28401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Google Shape;300;p22">
              <a:extLst>
                <a:ext uri="{FF2B5EF4-FFF2-40B4-BE49-F238E27FC236}">
                  <a16:creationId xmlns:a16="http://schemas.microsoft.com/office/drawing/2014/main" id="{C9CA0E29-E67F-B4ED-4382-257CC85B46E4}"/>
                </a:ext>
              </a:extLst>
            </p:cNvPr>
            <p:cNvSpPr txBox="1"/>
            <p:nvPr/>
          </p:nvSpPr>
          <p:spPr>
            <a:xfrm>
              <a:off x="0" y="-28575"/>
              <a:ext cx="161811" cy="286874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2400">
                <a:solidFill>
                  <a:schemeClr val="bg1"/>
                </a:solidFill>
                <a:latin typeface="UTM Avo" panose="02040603050506020204" pitchFamily="18"/>
              </a:endParaRPr>
            </a:p>
          </p:txBody>
        </p:sp>
      </p:grpSp>
      <p:grpSp>
        <p:nvGrpSpPr>
          <p:cNvPr id="5" name="Google Shape;301;p22">
            <a:extLst>
              <a:ext uri="{FF2B5EF4-FFF2-40B4-BE49-F238E27FC236}">
                <a16:creationId xmlns:a16="http://schemas.microsoft.com/office/drawing/2014/main" id="{8B24A407-37DF-0430-FF4E-8A75FDBDDA15}"/>
              </a:ext>
            </a:extLst>
          </p:cNvPr>
          <p:cNvGrpSpPr/>
          <p:nvPr/>
        </p:nvGrpSpPr>
        <p:grpSpPr>
          <a:xfrm>
            <a:off x="9776140" y="598178"/>
            <a:ext cx="2590979" cy="6438592"/>
            <a:chOff x="0" y="-28575"/>
            <a:chExt cx="1023596" cy="286874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6" name="Google Shape;302;p22">
              <a:extLst>
                <a:ext uri="{FF2B5EF4-FFF2-40B4-BE49-F238E27FC236}">
                  <a16:creationId xmlns:a16="http://schemas.microsoft.com/office/drawing/2014/main" id="{68C47072-1E07-7AFC-4E78-2B480E593E75}"/>
                </a:ext>
              </a:extLst>
            </p:cNvPr>
            <p:cNvSpPr/>
            <p:nvPr/>
          </p:nvSpPr>
          <p:spPr>
            <a:xfrm>
              <a:off x="0" y="0"/>
              <a:ext cx="1023596" cy="2840166"/>
            </a:xfrm>
            <a:custGeom>
              <a:avLst/>
              <a:gdLst/>
              <a:ahLst/>
              <a:cxnLst/>
              <a:rect l="l" t="t" r="r" b="b"/>
              <a:pathLst>
                <a:path w="1023596" h="2840166" extrusionOk="0">
                  <a:moveTo>
                    <a:pt x="0" y="0"/>
                  </a:moveTo>
                  <a:lnTo>
                    <a:pt x="1023596" y="0"/>
                  </a:lnTo>
                  <a:lnTo>
                    <a:pt x="1023596" y="2840166"/>
                  </a:lnTo>
                  <a:lnTo>
                    <a:pt x="0" y="28401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Google Shape;303;p22">
              <a:extLst>
                <a:ext uri="{FF2B5EF4-FFF2-40B4-BE49-F238E27FC236}">
                  <a16:creationId xmlns:a16="http://schemas.microsoft.com/office/drawing/2014/main" id="{62B9A484-803C-970B-10C5-FD1565B8485B}"/>
                </a:ext>
              </a:extLst>
            </p:cNvPr>
            <p:cNvSpPr txBox="1"/>
            <p:nvPr/>
          </p:nvSpPr>
          <p:spPr>
            <a:xfrm>
              <a:off x="0" y="-28575"/>
              <a:ext cx="1023596" cy="286874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2400">
                <a:solidFill>
                  <a:schemeClr val="bg1"/>
                </a:solidFill>
                <a:latin typeface="UTM Avo" panose="02040603050506020204" pitchFamily="18"/>
              </a:endParaRPr>
            </a:p>
          </p:txBody>
        </p:sp>
      </p:grpSp>
      <p:pic>
        <p:nvPicPr>
          <p:cNvPr id="8" name="Google Shape;304;p22">
            <a:extLst>
              <a:ext uri="{FF2B5EF4-FFF2-40B4-BE49-F238E27FC236}">
                <a16:creationId xmlns:a16="http://schemas.microsoft.com/office/drawing/2014/main" id="{EA490326-2863-B466-677C-7473B7301D5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77794" y="2997200"/>
            <a:ext cx="5715000" cy="38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305;p22">
            <a:extLst>
              <a:ext uri="{FF2B5EF4-FFF2-40B4-BE49-F238E27FC236}">
                <a16:creationId xmlns:a16="http://schemas.microsoft.com/office/drawing/2014/main" id="{0172BA3E-91FE-927A-5213-CD5B60D38E11}"/>
              </a:ext>
            </a:extLst>
          </p:cNvPr>
          <p:cNvSpPr txBox="1"/>
          <p:nvPr/>
        </p:nvSpPr>
        <p:spPr>
          <a:xfrm>
            <a:off x="1550194" y="1800517"/>
            <a:ext cx="6070600" cy="42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Qua bài đọc, em hiểu điều gì? </a:t>
            </a:r>
            <a:endParaRPr sz="24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10" name="Google Shape;306;p22">
            <a:extLst>
              <a:ext uri="{FF2B5EF4-FFF2-40B4-BE49-F238E27FC236}">
                <a16:creationId xmlns:a16="http://schemas.microsoft.com/office/drawing/2014/main" id="{095433BF-6213-4D51-C9AD-D78B604A6083}"/>
              </a:ext>
            </a:extLst>
          </p:cNvPr>
          <p:cNvSpPr/>
          <p:nvPr/>
        </p:nvSpPr>
        <p:spPr>
          <a:xfrm>
            <a:off x="680641" y="2400300"/>
            <a:ext cx="7809706" cy="3492500"/>
          </a:xfrm>
          <a:prstGeom prst="wedgeRectCallout">
            <a:avLst>
              <a:gd name="adj1" fmla="val -343"/>
              <a:gd name="adj2" fmla="val 70864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0000" tIns="30467" rIns="240000" bIns="30467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Bài đọc cho thấy những đóng góp to lớn của bộ đội Việt Nam trong việc giúp đất nước và người dân Cam-pu-chia thoát khỏi thảm hoạ diệt chủng, đồng thời thể hiện tình cảm gắn bó giữa bộ đội Việt Nam và nhân dân Cam-pu-chia.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25211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6309E44D-BDE5-6FC8-6944-B0F50D474D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059" y="2948416"/>
            <a:ext cx="3111881" cy="172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0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14;p23">
            <a:extLst>
              <a:ext uri="{FF2B5EF4-FFF2-40B4-BE49-F238E27FC236}">
                <a16:creationId xmlns:a16="http://schemas.microsoft.com/office/drawing/2014/main" id="{03F53A06-7B1B-25EC-B8D0-E34646552436}"/>
              </a:ext>
            </a:extLst>
          </p:cNvPr>
          <p:cNvSpPr txBox="1"/>
          <p:nvPr/>
        </p:nvSpPr>
        <p:spPr>
          <a:xfrm>
            <a:off x="3657600" y="1660070"/>
            <a:ext cx="48768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</a:pPr>
            <a:endParaRPr sz="400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bg1"/>
                </a:solidFill>
                <a:latin typeface="UTM Avo" panose="02040603050506020204" pitchFamily="18"/>
              </a:rPr>
              <a:t>ĐỌC NÂNG CAO</a:t>
            </a:r>
            <a:endParaRPr sz="36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7" name="Google Shape;315;p23">
            <a:extLst>
              <a:ext uri="{FF2B5EF4-FFF2-40B4-BE49-F238E27FC236}">
                <a16:creationId xmlns:a16="http://schemas.microsoft.com/office/drawing/2014/main" id="{396D9C64-B8F4-B119-0ACC-6A8FBAB6A169}"/>
              </a:ext>
            </a:extLst>
          </p:cNvPr>
          <p:cNvSpPr/>
          <p:nvPr/>
        </p:nvSpPr>
        <p:spPr>
          <a:xfrm>
            <a:off x="3530986" y="2810440"/>
            <a:ext cx="5131617" cy="4047561"/>
          </a:xfrm>
          <a:custGeom>
            <a:avLst/>
            <a:gdLst/>
            <a:ahLst/>
            <a:cxnLst/>
            <a:rect l="l" t="t" r="r" b="b"/>
            <a:pathLst>
              <a:path w="1216555" h="959558" extrusionOk="0">
                <a:moveTo>
                  <a:pt x="0" y="0"/>
                </a:moveTo>
                <a:lnTo>
                  <a:pt x="1216555" y="0"/>
                </a:lnTo>
                <a:lnTo>
                  <a:pt x="1216555" y="959558"/>
                </a:lnTo>
                <a:lnTo>
                  <a:pt x="0" y="959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13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326;p24">
            <a:extLst>
              <a:ext uri="{FF2B5EF4-FFF2-40B4-BE49-F238E27FC236}">
                <a16:creationId xmlns:a16="http://schemas.microsoft.com/office/drawing/2014/main" id="{6F40976E-2812-80F6-4E2B-4F582BCAE4EE}"/>
              </a:ext>
            </a:extLst>
          </p:cNvPr>
          <p:cNvGrpSpPr>
            <a:grpSpLocks noChangeAspect="1"/>
          </p:cNvGrpSpPr>
          <p:nvPr/>
        </p:nvGrpSpPr>
        <p:grpSpPr>
          <a:xfrm>
            <a:off x="1526402" y="1191389"/>
            <a:ext cx="9139196" cy="5575300"/>
            <a:chOff x="1219200" y="581236"/>
            <a:chExt cx="14829094" cy="9046381"/>
          </a:xfrm>
        </p:grpSpPr>
        <p:sp>
          <p:nvSpPr>
            <p:cNvPr id="9" name="Google Shape;327;p24">
              <a:extLst>
                <a:ext uri="{FF2B5EF4-FFF2-40B4-BE49-F238E27FC236}">
                  <a16:creationId xmlns:a16="http://schemas.microsoft.com/office/drawing/2014/main" id="{B6E050FC-E733-0990-2E22-1BC74B570F4F}"/>
                </a:ext>
              </a:extLst>
            </p:cNvPr>
            <p:cNvSpPr/>
            <p:nvPr/>
          </p:nvSpPr>
          <p:spPr>
            <a:xfrm>
              <a:off x="1219200" y="581236"/>
              <a:ext cx="14829094" cy="9046381"/>
            </a:xfrm>
            <a:custGeom>
              <a:avLst/>
              <a:gdLst/>
              <a:ahLst/>
              <a:cxnLst/>
              <a:rect l="l" t="t" r="r" b="b"/>
              <a:pathLst>
                <a:path w="1403326" h="941983" extrusionOk="0">
                  <a:moveTo>
                    <a:pt x="0" y="0"/>
                  </a:moveTo>
                  <a:lnTo>
                    <a:pt x="1403327" y="0"/>
                  </a:lnTo>
                  <a:lnTo>
                    <a:pt x="1403327" y="941983"/>
                  </a:lnTo>
                  <a:lnTo>
                    <a:pt x="0" y="94198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Google Shape;328;p24">
              <a:extLst>
                <a:ext uri="{FF2B5EF4-FFF2-40B4-BE49-F238E27FC236}">
                  <a16:creationId xmlns:a16="http://schemas.microsoft.com/office/drawing/2014/main" id="{64BF96B0-3445-E3C7-CDB3-CB948F2C67C2}"/>
                </a:ext>
              </a:extLst>
            </p:cNvPr>
            <p:cNvSpPr txBox="1"/>
            <p:nvPr/>
          </p:nvSpPr>
          <p:spPr>
            <a:xfrm>
              <a:off x="4194418" y="4063784"/>
              <a:ext cx="8878656" cy="45943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solidFill>
                    <a:schemeClr val="dk1"/>
                  </a:solidFill>
                  <a:latin typeface="UTM Avo" panose="02040603050506020204" pitchFamily="18"/>
                </a:rPr>
                <a:t>Luyện đọc, chú ý ngắt nghỉ hơi đúng ở những câu văn dài, nhấn giọng từ ngữ quan trọng và thể hiện tình cảm, cảm xúc phù hợp khi đọc bài "Những hạt gạo ân tình".</a:t>
              </a:r>
              <a:endParaRPr sz="2400" dirty="0">
                <a:solidFill>
                  <a:schemeClr val="dk1"/>
                </a:solidFill>
                <a:latin typeface="UTM Avo" panose="02040603050506020204" pitchFamily="1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259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333;p25">
            <a:extLst>
              <a:ext uri="{FF2B5EF4-FFF2-40B4-BE49-F238E27FC236}">
                <a16:creationId xmlns:a16="http://schemas.microsoft.com/office/drawing/2014/main" id="{4505A0F0-DE8D-F88E-A0FF-EBF7F7EF50EF}"/>
              </a:ext>
            </a:extLst>
          </p:cNvPr>
          <p:cNvSpPr/>
          <p:nvPr/>
        </p:nvSpPr>
        <p:spPr>
          <a:xfrm>
            <a:off x="584198" y="1748995"/>
            <a:ext cx="11023600" cy="4962684"/>
          </a:xfrm>
          <a:custGeom>
            <a:avLst/>
            <a:gdLst/>
            <a:ahLst/>
            <a:cxnLst/>
            <a:rect l="l" t="t" r="r" b="b"/>
            <a:pathLst>
              <a:path w="4954331" h="701202" extrusionOk="0">
                <a:moveTo>
                  <a:pt x="0" y="0"/>
                </a:moveTo>
                <a:lnTo>
                  <a:pt x="4954331" y="0"/>
                </a:lnTo>
                <a:lnTo>
                  <a:pt x="4954331" y="701202"/>
                </a:lnTo>
                <a:lnTo>
                  <a:pt x="0" y="701202"/>
                </a:lnTo>
                <a:close/>
              </a:path>
            </a:pathLst>
          </a:cu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120000" tIns="30467" rIns="120000" bIns="3046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vi-VN" sz="2200" dirty="0">
                <a:latin typeface="UTM Avo" panose="02040603050506020204" pitchFamily="18"/>
              </a:rPr>
              <a:t>Bữa ấy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/</a:t>
            </a:r>
            <a:r>
              <a:rPr lang="vi-VN" sz="2200" dirty="0">
                <a:latin typeface="UTM Avo" panose="02040603050506020204" pitchFamily="18"/>
              </a:rPr>
              <a:t> dân làng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gom góp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 </a:t>
            </a:r>
            <a:r>
              <a:rPr lang="vi-VN" sz="2200" dirty="0">
                <a:latin typeface="UTM Avo" panose="02040603050506020204" pitchFamily="18"/>
              </a:rPr>
              <a:t>được ba chén gạo để nấu c</a:t>
            </a:r>
            <a:r>
              <a:rPr lang="en-US" sz="2200" dirty="0">
                <a:latin typeface="UTM Avo" panose="02040603050506020204" pitchFamily="18"/>
              </a:rPr>
              <a:t>ơ</a:t>
            </a:r>
            <a:r>
              <a:rPr lang="vi-VN" sz="2200" dirty="0">
                <a:latin typeface="UTM Avo" panose="02040603050506020204" pitchFamily="18"/>
              </a:rPr>
              <a:t>m đãi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cả</a:t>
            </a:r>
            <a:r>
              <a:rPr lang="vi-VN" sz="2200" dirty="0">
                <a:latin typeface="UTM Avo" panose="02040603050506020204" pitchFamily="18"/>
              </a:rPr>
              <a:t> đơn vị. Nhìn những hạt gạo đã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ngả màu</a:t>
            </a:r>
            <a:r>
              <a:rPr lang="vi-VN" sz="2200" dirty="0">
                <a:latin typeface="UTM Avo" panose="02040603050506020204" pitchFamily="18"/>
              </a:rPr>
              <a:t>,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mốc thếch</a:t>
            </a:r>
            <a:r>
              <a:rPr lang="vi-VN" sz="2200" dirty="0">
                <a:latin typeface="UTM Avo" panose="02040603050506020204" pitchFamily="18"/>
              </a:rPr>
              <a:t>. Ông Hai Trí không sao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cầm được</a:t>
            </a:r>
            <a:r>
              <a:rPr lang="vi-VN" sz="2200" b="1" dirty="0">
                <a:latin typeface="UTM Avo" panose="02040603050506020204" pitchFamily="18"/>
              </a:rPr>
              <a:t>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nước mắt</a:t>
            </a:r>
            <a:r>
              <a:rPr lang="vi-VN" sz="2200" dirty="0">
                <a:latin typeface="UTM Avo" panose="02040603050506020204" pitchFamily="18"/>
              </a:rPr>
              <a:t>.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//</a:t>
            </a:r>
            <a:r>
              <a:rPr lang="vi-VN" sz="2200" dirty="0">
                <a:latin typeface="UTM Avo" panose="02040603050506020204" pitchFamily="18"/>
              </a:rPr>
              <a:t>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Ngay lập tức</a:t>
            </a:r>
            <a:r>
              <a:rPr lang="vi-VN" sz="2200" dirty="0">
                <a:latin typeface="UTM Avo" panose="02040603050506020204" pitchFamily="18"/>
              </a:rPr>
              <a:t>,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/</a:t>
            </a:r>
            <a:r>
              <a:rPr lang="vi-VN" sz="2200" dirty="0">
                <a:latin typeface="UTM Avo" panose="02040603050506020204" pitchFamily="18"/>
              </a:rPr>
              <a:t> ban chỉ huy đơn vị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cho lấy gạo và thực phẩm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 </a:t>
            </a:r>
            <a:r>
              <a:rPr lang="vi-VN" sz="2200" dirty="0">
                <a:latin typeface="UTM Avo" panose="02040603050506020204" pitchFamily="18"/>
              </a:rPr>
              <a:t>bộ đội mang theo để nấu một bữa no cho dân.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//</a:t>
            </a:r>
            <a:r>
              <a:rPr lang="vi-VN" sz="2200" dirty="0">
                <a:latin typeface="UTM Avo" panose="02040603050506020204" pitchFamily="18"/>
              </a:rPr>
              <a:t> Gạo những người lính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mang theo từ Việt Nam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/</a:t>
            </a:r>
            <a:r>
              <a:rPr lang="vi-VN" sz="2200" dirty="0">
                <a:latin typeface="UTM Avo" panose="02040603050506020204" pitchFamily="18"/>
              </a:rPr>
              <a:t> được đổ vào một cái nồi lớn bắc trên bếp giữa sân.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//</a:t>
            </a:r>
            <a:r>
              <a:rPr lang="vi-VN" sz="2200" dirty="0">
                <a:latin typeface="UTM Avo" panose="02040603050506020204" pitchFamily="18"/>
              </a:rPr>
              <a:t>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Lửa nổi lên</a:t>
            </a:r>
            <a:r>
              <a:rPr lang="vi-VN" sz="2200" dirty="0">
                <a:latin typeface="UTM Avo" panose="02040603050506020204" pitchFamily="18"/>
              </a:rPr>
              <a:t>.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//</a:t>
            </a:r>
            <a:r>
              <a:rPr lang="vi-VN" sz="2200" dirty="0">
                <a:latin typeface="UTM Avo" panose="02040603050506020204" pitchFamily="18"/>
              </a:rPr>
              <a:t>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Cơm sùng sục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sôi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 </a:t>
            </a:r>
            <a:r>
              <a:rPr lang="vi-VN" sz="2200" dirty="0">
                <a:latin typeface="UTM Avo" panose="02040603050506020204" pitchFamily="18"/>
              </a:rPr>
              <a:t>trong ánh mắt m</a:t>
            </a:r>
            <a:r>
              <a:rPr lang="en-US" sz="2200" dirty="0">
                <a:latin typeface="UTM Avo" panose="02040603050506020204" pitchFamily="18"/>
              </a:rPr>
              <a:t>o</a:t>
            </a:r>
            <a:r>
              <a:rPr lang="vi-VN" sz="2200" dirty="0">
                <a:latin typeface="UTM Avo" panose="02040603050506020204" pitchFamily="18"/>
              </a:rPr>
              <a:t>ng chờ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của bao nhiêu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 </a:t>
            </a:r>
            <a:r>
              <a:rPr lang="vi-VN" sz="2200" dirty="0">
                <a:latin typeface="UTM Avo" panose="02040603050506020204" pitchFamily="18"/>
              </a:rPr>
              <a:t>trẻ nhỏ,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/ </a:t>
            </a:r>
            <a:r>
              <a:rPr lang="vi-VN" sz="2200" dirty="0">
                <a:latin typeface="UTM Avo" panose="02040603050506020204" pitchFamily="18"/>
              </a:rPr>
              <a:t>cụ già,...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//</a:t>
            </a:r>
            <a:r>
              <a:rPr lang="vi-VN" sz="2200" dirty="0">
                <a:latin typeface="UTM Avo" panose="02040603050506020204" pitchFamily="18"/>
              </a:rPr>
              <a:t> Sau đó,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/</a:t>
            </a:r>
            <a:r>
              <a:rPr lang="vi-VN" sz="2200" dirty="0">
                <a:latin typeface="UTM Avo" panose="02040603050506020204" pitchFamily="18"/>
              </a:rPr>
              <a:t> bộ đội còn pha trà,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/</a:t>
            </a:r>
            <a:r>
              <a:rPr lang="vi-VN" sz="2200" dirty="0">
                <a:latin typeface="UTM Avo" panose="02040603050506020204" pitchFamily="18"/>
              </a:rPr>
              <a:t> chia lương khô và bánh kẹo cho mọi người. Ngôi làng đìu hiu và xơ xác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 / </a:t>
            </a:r>
            <a:r>
              <a:rPr lang="vi-VN" sz="2200" dirty="0">
                <a:latin typeface="UTM Avo" panose="02040603050506020204" pitchFamily="18"/>
              </a:rPr>
              <a:t>trong phút chốc như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trở thành ngày hội</a:t>
            </a:r>
            <a:r>
              <a:rPr lang="vi-VN" sz="2200" b="1" dirty="0">
                <a:latin typeface="UTM Avo" panose="02040603050506020204" pitchFamily="18"/>
              </a:rPr>
              <a:t>.</a:t>
            </a:r>
            <a:endParaRPr sz="2200" dirty="0">
              <a:solidFill>
                <a:schemeClr val="dk1"/>
              </a:solidFill>
              <a:latin typeface="UTM Avo" panose="02040603050506020204" pitchFamily="18"/>
            </a:endParaRPr>
          </a:p>
        </p:txBody>
      </p:sp>
      <p:sp>
        <p:nvSpPr>
          <p:cNvPr id="20" name="Google Shape;337;p25">
            <a:extLst>
              <a:ext uri="{FF2B5EF4-FFF2-40B4-BE49-F238E27FC236}">
                <a16:creationId xmlns:a16="http://schemas.microsoft.com/office/drawing/2014/main" id="{0509BA11-16E6-E30D-48B3-0AA1747CFCB1}"/>
              </a:ext>
            </a:extLst>
          </p:cNvPr>
          <p:cNvSpPr txBox="1"/>
          <p:nvPr/>
        </p:nvSpPr>
        <p:spPr>
          <a:xfrm>
            <a:off x="4806061" y="1108810"/>
            <a:ext cx="2579875" cy="400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200" b="1" dirty="0">
                <a:solidFill>
                  <a:schemeClr val="bg1"/>
                </a:solidFill>
                <a:latin typeface="UTM Avo" panose="02040603050506020204" pitchFamily="18"/>
              </a:rPr>
              <a:t>Luyện đọc</a:t>
            </a:r>
            <a:endParaRPr sz="22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45437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0;p2">
            <a:extLst>
              <a:ext uri="{FF2B5EF4-FFF2-40B4-BE49-F238E27FC236}">
                <a16:creationId xmlns:a16="http://schemas.microsoft.com/office/drawing/2014/main" id="{720156CA-EFB7-0F12-94DE-C80276ED18AE}"/>
              </a:ext>
            </a:extLst>
          </p:cNvPr>
          <p:cNvSpPr/>
          <p:nvPr/>
        </p:nvSpPr>
        <p:spPr>
          <a:xfrm>
            <a:off x="1683728" y="1682843"/>
            <a:ext cx="8824537" cy="647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vi-VN" sz="2400" dirty="0">
                <a:solidFill>
                  <a:sysClr val="windowText" lastClr="000000"/>
                </a:solidFill>
                <a:latin typeface="UTM Avo" panose="02040603050506020204" pitchFamily="18"/>
              </a:rPr>
              <a:t>Em hãy đọc tên bài và quan sát hình minh họa trong bài</a:t>
            </a:r>
            <a:endParaRPr sz="500" dirty="0">
              <a:solidFill>
                <a:sysClr val="windowText" lastClr="000000"/>
              </a:solidFill>
              <a:latin typeface="UTM Avo" panose="02040603050506020204" pitchFamily="18"/>
            </a:endParaRPr>
          </a:p>
        </p:txBody>
      </p:sp>
      <p:pic>
        <p:nvPicPr>
          <p:cNvPr id="3" name="Google Shape;101;p2">
            <a:extLst>
              <a:ext uri="{FF2B5EF4-FFF2-40B4-BE49-F238E27FC236}">
                <a16:creationId xmlns:a16="http://schemas.microsoft.com/office/drawing/2014/main" id="{B6CC14FE-DBDC-E24D-F4F5-6709BBA6205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74826" y="2505468"/>
            <a:ext cx="7842339" cy="40439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388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B739A899-9663-CE32-7C97-021C11A2A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059" y="2902117"/>
            <a:ext cx="3111881" cy="172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44;p26">
            <a:extLst>
              <a:ext uri="{FF2B5EF4-FFF2-40B4-BE49-F238E27FC236}">
                <a16:creationId xmlns:a16="http://schemas.microsoft.com/office/drawing/2014/main" id="{7E91ED11-9FE0-621B-17A5-569B37E840BB}"/>
              </a:ext>
            </a:extLst>
          </p:cNvPr>
          <p:cNvSpPr/>
          <p:nvPr/>
        </p:nvSpPr>
        <p:spPr>
          <a:xfrm>
            <a:off x="660400" y="2159000"/>
            <a:ext cx="5156993" cy="3048000"/>
          </a:xfrm>
          <a:prstGeom prst="foldedCorner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2933" dirty="0">
                <a:solidFill>
                  <a:schemeClr val="dk1"/>
                </a:solidFill>
                <a:latin typeface="UTM Avo" panose="02040603050506020204" pitchFamily="18"/>
              </a:rPr>
              <a:t>Luyện đọc lại bài </a:t>
            </a:r>
            <a:endParaRPr sz="2933" dirty="0">
              <a:solidFill>
                <a:schemeClr val="dk1"/>
              </a:solidFill>
              <a:latin typeface="UTM Avo" panose="02040603050506020204" pitchFamily="18"/>
            </a:endParaRPr>
          </a:p>
          <a:p>
            <a:pPr algn="ctr">
              <a:lnSpc>
                <a:spcPct val="150000"/>
              </a:lnSpc>
            </a:pPr>
            <a:r>
              <a:rPr lang="vi-VN" sz="2933" b="1" dirty="0">
                <a:solidFill>
                  <a:schemeClr val="dk1"/>
                </a:solidFill>
                <a:latin typeface="UTM Avo" panose="02040603050506020204" pitchFamily="18"/>
              </a:rPr>
              <a:t>Những hạt gạo ân tình</a:t>
            </a:r>
            <a:endParaRPr sz="622" b="1" dirty="0">
              <a:latin typeface="UTM Avo" panose="02040603050506020204" pitchFamily="18"/>
            </a:endParaRPr>
          </a:p>
        </p:txBody>
      </p:sp>
      <p:sp>
        <p:nvSpPr>
          <p:cNvPr id="5" name="Google Shape;345;p26">
            <a:extLst>
              <a:ext uri="{FF2B5EF4-FFF2-40B4-BE49-F238E27FC236}">
                <a16:creationId xmlns:a16="http://schemas.microsoft.com/office/drawing/2014/main" id="{B06E9F29-3D93-B703-0C28-B47308707034}"/>
              </a:ext>
            </a:extLst>
          </p:cNvPr>
          <p:cNvSpPr/>
          <p:nvPr/>
        </p:nvSpPr>
        <p:spPr>
          <a:xfrm>
            <a:off x="6325394" y="2159000"/>
            <a:ext cx="5371306" cy="3048000"/>
          </a:xfrm>
          <a:prstGeom prst="foldedCorner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2933" dirty="0">
                <a:solidFill>
                  <a:schemeClr val="dk1"/>
                </a:solidFill>
                <a:latin typeface="UTM Avo" panose="02040603050506020204" pitchFamily="18"/>
              </a:rPr>
              <a:t>Chuẩn bị bài </a:t>
            </a:r>
            <a:endParaRPr sz="2933" dirty="0">
              <a:solidFill>
                <a:schemeClr val="dk1"/>
              </a:solidFill>
              <a:latin typeface="UTM Avo" panose="02040603050506020204" pitchFamily="18"/>
            </a:endParaRPr>
          </a:p>
          <a:p>
            <a:pPr algn="ctr">
              <a:lnSpc>
                <a:spcPct val="150000"/>
              </a:lnSpc>
            </a:pPr>
            <a:r>
              <a:rPr lang="vi-VN" sz="2933" b="1" dirty="0">
                <a:solidFill>
                  <a:schemeClr val="dk1"/>
                </a:solidFill>
                <a:latin typeface="UTM Avo" panose="02040603050506020204" pitchFamily="18"/>
              </a:rPr>
              <a:t>Bài viết 3: </a:t>
            </a:r>
            <a:endParaRPr sz="622" b="1" dirty="0">
              <a:latin typeface="UTM Avo" panose="02040603050506020204" pitchFamily="18"/>
            </a:endParaRPr>
          </a:p>
          <a:p>
            <a:pPr algn="ctr">
              <a:lnSpc>
                <a:spcPct val="150000"/>
              </a:lnSpc>
            </a:pPr>
            <a:r>
              <a:rPr lang="vi-VN" sz="2933" b="1" dirty="0">
                <a:solidFill>
                  <a:schemeClr val="dk1"/>
                </a:solidFill>
                <a:latin typeface="UTM Avo" panose="02040603050506020204" pitchFamily="18"/>
              </a:rPr>
              <a:t>Luyện tập viết thư thăm hỏi (Thực hành viết)</a:t>
            </a:r>
            <a:endParaRPr sz="622" b="1" dirty="0"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51549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343DE31A-F937-679E-1D1C-2449DBA2CD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1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4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2848D950-9BED-9948-9500-0A7CC7689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7447" y="2925266"/>
            <a:ext cx="2997105" cy="165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4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31;p5">
            <a:extLst>
              <a:ext uri="{FF2B5EF4-FFF2-40B4-BE49-F238E27FC236}">
                <a16:creationId xmlns:a16="http://schemas.microsoft.com/office/drawing/2014/main" id="{4F1E9B2B-B3FA-380B-31C7-B20133EB34AB}"/>
              </a:ext>
            </a:extLst>
          </p:cNvPr>
          <p:cNvSpPr txBox="1"/>
          <p:nvPr/>
        </p:nvSpPr>
        <p:spPr>
          <a:xfrm>
            <a:off x="3390899" y="1162427"/>
            <a:ext cx="5410200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bg1"/>
                </a:solidFill>
                <a:latin typeface="UTM Avo" panose="02040603050506020204" pitchFamily="18"/>
              </a:rPr>
              <a:t>01. </a:t>
            </a:r>
            <a:endParaRPr sz="622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bg1"/>
                </a:solidFill>
                <a:latin typeface="UTM Avo" panose="02040603050506020204" pitchFamily="18"/>
              </a:rPr>
              <a:t>ĐỌC THÀNH TIẾNG</a:t>
            </a:r>
            <a:endParaRPr sz="44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6" name="Google Shape;132;p5">
            <a:extLst>
              <a:ext uri="{FF2B5EF4-FFF2-40B4-BE49-F238E27FC236}">
                <a16:creationId xmlns:a16="http://schemas.microsoft.com/office/drawing/2014/main" id="{D0BDFF4E-A0F5-E580-3038-0D58B5ACA8BA}"/>
              </a:ext>
            </a:extLst>
          </p:cNvPr>
          <p:cNvSpPr>
            <a:spLocks noChangeAspect="1"/>
          </p:cNvSpPr>
          <p:nvPr/>
        </p:nvSpPr>
        <p:spPr>
          <a:xfrm>
            <a:off x="3714738" y="3127226"/>
            <a:ext cx="4762523" cy="3756438"/>
          </a:xfrm>
          <a:custGeom>
            <a:avLst/>
            <a:gdLst/>
            <a:ahLst/>
            <a:cxnLst/>
            <a:rect l="l" t="t" r="r" b="b"/>
            <a:pathLst>
              <a:path w="1216555" h="959558" extrusionOk="0">
                <a:moveTo>
                  <a:pt x="0" y="0"/>
                </a:moveTo>
                <a:lnTo>
                  <a:pt x="1216555" y="0"/>
                </a:lnTo>
                <a:lnTo>
                  <a:pt x="1216555" y="959558"/>
                </a:lnTo>
                <a:lnTo>
                  <a:pt x="0" y="959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8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7;p6">
            <a:extLst>
              <a:ext uri="{FF2B5EF4-FFF2-40B4-BE49-F238E27FC236}">
                <a16:creationId xmlns:a16="http://schemas.microsoft.com/office/drawing/2014/main" id="{F8A3BACE-95C1-D4AE-E589-0CE056F47A0C}"/>
              </a:ext>
            </a:extLst>
          </p:cNvPr>
          <p:cNvSpPr/>
          <p:nvPr/>
        </p:nvSpPr>
        <p:spPr>
          <a:xfrm>
            <a:off x="5080795" y="2971800"/>
            <a:ext cx="6197599" cy="29972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0000" tIns="30467" rIns="240000" bIns="30467" anchor="ctr" anchorCtr="0">
            <a:noAutofit/>
          </a:bodyPr>
          <a:lstStyle/>
          <a:p>
            <a:pPr marL="190510" indent="-190510" algn="just">
              <a:lnSpc>
                <a:spcPct val="150000"/>
              </a:lnSpc>
              <a:buSzPct val="120000"/>
              <a:buFont typeface="Arial"/>
              <a:buChar char="•"/>
            </a:pPr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Giọng đọc: </a:t>
            </a: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xúc động, tha thiết.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marL="190510" indent="-190510" algn="just">
              <a:lnSpc>
                <a:spcPct val="150000"/>
              </a:lnSpc>
              <a:buSzPct val="120000"/>
              <a:buFont typeface="Arial"/>
              <a:buChar char="•"/>
            </a:pPr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Giọng đọc ở đoạn văn cuối bài: </a:t>
            </a: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giọng vui, tình cảm.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3" name="Google Shape;138;p6">
            <a:extLst>
              <a:ext uri="{FF2B5EF4-FFF2-40B4-BE49-F238E27FC236}">
                <a16:creationId xmlns:a16="http://schemas.microsoft.com/office/drawing/2014/main" id="{775901A8-5127-FF1D-0D65-C148C9F68CB7}"/>
              </a:ext>
            </a:extLst>
          </p:cNvPr>
          <p:cNvSpPr/>
          <p:nvPr/>
        </p:nvSpPr>
        <p:spPr>
          <a:xfrm>
            <a:off x="4877595" y="2563250"/>
            <a:ext cx="2844799" cy="817101"/>
          </a:xfrm>
          <a:prstGeom prst="homePlate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Giọng đọc</a:t>
            </a:r>
            <a:endParaRPr sz="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4" name="Google Shape;139;p6">
            <a:extLst>
              <a:ext uri="{FF2B5EF4-FFF2-40B4-BE49-F238E27FC236}">
                <a16:creationId xmlns:a16="http://schemas.microsoft.com/office/drawing/2014/main" id="{C7AC9B57-DE78-9F5C-6EC0-DD25BFE4C109}"/>
              </a:ext>
            </a:extLst>
          </p:cNvPr>
          <p:cNvSpPr/>
          <p:nvPr/>
        </p:nvSpPr>
        <p:spPr>
          <a:xfrm>
            <a:off x="813594" y="2709333"/>
            <a:ext cx="3524342" cy="4140200"/>
          </a:xfrm>
          <a:custGeom>
            <a:avLst/>
            <a:gdLst/>
            <a:ahLst/>
            <a:cxnLst/>
            <a:rect l="l" t="t" r="r" b="b"/>
            <a:pathLst>
              <a:path w="936839" h="1100545" extrusionOk="0">
                <a:moveTo>
                  <a:pt x="0" y="0"/>
                </a:moveTo>
                <a:lnTo>
                  <a:pt x="936839" y="0"/>
                </a:lnTo>
                <a:lnTo>
                  <a:pt x="936839" y="1100545"/>
                </a:lnTo>
                <a:lnTo>
                  <a:pt x="0" y="11005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Google Shape;141;p6">
            <a:extLst>
              <a:ext uri="{FF2B5EF4-FFF2-40B4-BE49-F238E27FC236}">
                <a16:creationId xmlns:a16="http://schemas.microsoft.com/office/drawing/2014/main" id="{7C6C766B-BAE3-BEB0-03CB-98C25239B009}"/>
              </a:ext>
            </a:extLst>
          </p:cNvPr>
          <p:cNvSpPr txBox="1"/>
          <p:nvPr/>
        </p:nvSpPr>
        <p:spPr>
          <a:xfrm>
            <a:off x="1718733" y="1712684"/>
            <a:ext cx="8754533" cy="430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Đọc mẫu bài "Những hạt gạo ân tình"</a:t>
            </a:r>
            <a:endParaRPr sz="24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9B6B706C-BF21-37AF-70A5-92D41AA406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8630" y="693710"/>
            <a:ext cx="1317555" cy="144941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643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47;p7">
            <a:extLst>
              <a:ext uri="{FF2B5EF4-FFF2-40B4-BE49-F238E27FC236}">
                <a16:creationId xmlns:a16="http://schemas.microsoft.com/office/drawing/2014/main" id="{D8BE2CD0-6ABA-9010-C7F2-62091454853E}"/>
              </a:ext>
            </a:extLst>
          </p:cNvPr>
          <p:cNvSpPr/>
          <p:nvPr/>
        </p:nvSpPr>
        <p:spPr>
          <a:xfrm>
            <a:off x="4546601" y="2895600"/>
            <a:ext cx="6831805" cy="3419925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0000" tIns="30467" rIns="240000" bIns="30467" anchor="ctr" anchorCtr="0">
            <a:noAutofit/>
          </a:bodyPr>
          <a:lstStyle/>
          <a:p>
            <a:pPr marL="381019" indent="-381019" algn="just">
              <a:lnSpc>
                <a:spcPct val="150000"/>
              </a:lnSpc>
              <a:buSzPts val="4000"/>
              <a:buFont typeface="Arial"/>
              <a:buChar char="•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"Mấy năm rồi, tôi mới được ăn ngon như thế này."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marL="381019" indent="-381019" algn="just">
              <a:lnSpc>
                <a:spcPct val="150000"/>
              </a:lnSpc>
              <a:buSzPts val="4000"/>
              <a:buFont typeface="Arial"/>
              <a:buChar char="•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"Bộ đội đừng về! Pôn Pốt sẽ giết hết dân mất. Bộ đội có đi, cho dân đi cùng với!".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8" name="Google Shape;148;p7">
            <a:extLst>
              <a:ext uri="{FF2B5EF4-FFF2-40B4-BE49-F238E27FC236}">
                <a16:creationId xmlns:a16="http://schemas.microsoft.com/office/drawing/2014/main" id="{1511C532-8DF7-1CB0-026B-EC65840AC46A}"/>
              </a:ext>
            </a:extLst>
          </p:cNvPr>
          <p:cNvSpPr/>
          <p:nvPr/>
        </p:nvSpPr>
        <p:spPr>
          <a:xfrm>
            <a:off x="4343401" y="2487049"/>
            <a:ext cx="2844799" cy="817101"/>
          </a:xfrm>
          <a:prstGeom prst="homePlate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Nhấn giọng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9" name="Google Shape;149;p7">
            <a:extLst>
              <a:ext uri="{FF2B5EF4-FFF2-40B4-BE49-F238E27FC236}">
                <a16:creationId xmlns:a16="http://schemas.microsoft.com/office/drawing/2014/main" id="{938E07E0-71BF-C87A-45F2-7DDEF8BCBACB}"/>
              </a:ext>
            </a:extLst>
          </p:cNvPr>
          <p:cNvSpPr/>
          <p:nvPr/>
        </p:nvSpPr>
        <p:spPr>
          <a:xfrm>
            <a:off x="813594" y="2709333"/>
            <a:ext cx="3524342" cy="4140200"/>
          </a:xfrm>
          <a:custGeom>
            <a:avLst/>
            <a:gdLst/>
            <a:ahLst/>
            <a:cxnLst/>
            <a:rect l="l" t="t" r="r" b="b"/>
            <a:pathLst>
              <a:path w="936839" h="1100545" extrusionOk="0">
                <a:moveTo>
                  <a:pt x="0" y="0"/>
                </a:moveTo>
                <a:lnTo>
                  <a:pt x="936839" y="0"/>
                </a:lnTo>
                <a:lnTo>
                  <a:pt x="936839" y="1100545"/>
                </a:lnTo>
                <a:lnTo>
                  <a:pt x="0" y="11005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" name="Google Shape;151;p7">
            <a:extLst>
              <a:ext uri="{FF2B5EF4-FFF2-40B4-BE49-F238E27FC236}">
                <a16:creationId xmlns:a16="http://schemas.microsoft.com/office/drawing/2014/main" id="{1B7A1C16-440F-CD81-55B0-3D1C4C9015C8}"/>
              </a:ext>
            </a:extLst>
          </p:cNvPr>
          <p:cNvSpPr txBox="1"/>
          <p:nvPr/>
        </p:nvSpPr>
        <p:spPr>
          <a:xfrm>
            <a:off x="1718733" y="1699605"/>
            <a:ext cx="8754533" cy="430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Đọc mẫu bài "Những hạt gạo ân tình"</a:t>
            </a:r>
            <a:endParaRPr sz="24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29353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56;p8">
            <a:extLst>
              <a:ext uri="{FF2B5EF4-FFF2-40B4-BE49-F238E27FC236}">
                <a16:creationId xmlns:a16="http://schemas.microsoft.com/office/drawing/2014/main" id="{C5D9C3F4-3444-5F3B-D861-EC3C596B7A4B}"/>
              </a:ext>
            </a:extLst>
          </p:cNvPr>
          <p:cNvGrpSpPr/>
          <p:nvPr/>
        </p:nvGrpSpPr>
        <p:grpSpPr>
          <a:xfrm>
            <a:off x="5932146" y="609108"/>
            <a:ext cx="6270325" cy="6248892"/>
            <a:chOff x="0" y="0"/>
            <a:chExt cx="2477165" cy="2833966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" name="Google Shape;157;p8">
              <a:extLst>
                <a:ext uri="{FF2B5EF4-FFF2-40B4-BE49-F238E27FC236}">
                  <a16:creationId xmlns:a16="http://schemas.microsoft.com/office/drawing/2014/main" id="{9EDA7ADD-A3E8-8B80-DFA0-DCA0306B4F2D}"/>
                </a:ext>
              </a:extLst>
            </p:cNvPr>
            <p:cNvSpPr/>
            <p:nvPr/>
          </p:nvSpPr>
          <p:spPr>
            <a:xfrm>
              <a:off x="0" y="0"/>
              <a:ext cx="2477165" cy="2833966"/>
            </a:xfrm>
            <a:custGeom>
              <a:avLst/>
              <a:gdLst/>
              <a:ahLst/>
              <a:cxnLst/>
              <a:rect l="l" t="t" r="r" b="b"/>
              <a:pathLst>
                <a:path w="2477165" h="2833966" extrusionOk="0">
                  <a:moveTo>
                    <a:pt x="0" y="0"/>
                  </a:moveTo>
                  <a:lnTo>
                    <a:pt x="2477165" y="0"/>
                  </a:lnTo>
                  <a:lnTo>
                    <a:pt x="2477165" y="2833966"/>
                  </a:lnTo>
                  <a:lnTo>
                    <a:pt x="0" y="28339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Google Shape;158;p8">
              <a:extLst>
                <a:ext uri="{FF2B5EF4-FFF2-40B4-BE49-F238E27FC236}">
                  <a16:creationId xmlns:a16="http://schemas.microsoft.com/office/drawing/2014/main" id="{813B3DDC-204B-0EB1-7F4E-8227E3938055}"/>
                </a:ext>
              </a:extLst>
            </p:cNvPr>
            <p:cNvSpPr txBox="1"/>
            <p:nvPr/>
          </p:nvSpPr>
          <p:spPr>
            <a:xfrm>
              <a:off x="0" y="0"/>
              <a:ext cx="2477165" cy="2833966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2400">
                <a:solidFill>
                  <a:schemeClr val="dk1"/>
                </a:solidFill>
                <a:latin typeface="UTM Avo" panose="02040603050506020204" pitchFamily="18"/>
              </a:endParaRPr>
            </a:p>
          </p:txBody>
        </p:sp>
      </p:grpSp>
      <p:sp>
        <p:nvSpPr>
          <p:cNvPr id="5" name="Google Shape;159;p8">
            <a:extLst>
              <a:ext uri="{FF2B5EF4-FFF2-40B4-BE49-F238E27FC236}">
                <a16:creationId xmlns:a16="http://schemas.microsoft.com/office/drawing/2014/main" id="{FF0DB858-3C33-663A-F088-6F0D70313B72}"/>
              </a:ext>
            </a:extLst>
          </p:cNvPr>
          <p:cNvSpPr txBox="1"/>
          <p:nvPr/>
        </p:nvSpPr>
        <p:spPr>
          <a:xfrm>
            <a:off x="6754621" y="1457359"/>
            <a:ext cx="462537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vi-VN" sz="2800" b="1" dirty="0">
                <a:solidFill>
                  <a:sysClr val="windowText" lastClr="000000"/>
                </a:solidFill>
                <a:latin typeface="UTM Avo" panose="02040603050506020204" pitchFamily="18"/>
              </a:rPr>
              <a:t>Luyện đọc từ khó</a:t>
            </a:r>
            <a:endParaRPr sz="2800" b="1" dirty="0">
              <a:solidFill>
                <a:sysClr val="windowText" lastClr="000000"/>
              </a:solidFill>
              <a:latin typeface="UTM Avo" panose="02040603050506020204" pitchFamily="18"/>
            </a:endParaRPr>
          </a:p>
        </p:txBody>
      </p:sp>
      <p:sp>
        <p:nvSpPr>
          <p:cNvPr id="6" name="Google Shape;160;p8">
            <a:extLst>
              <a:ext uri="{FF2B5EF4-FFF2-40B4-BE49-F238E27FC236}">
                <a16:creationId xmlns:a16="http://schemas.microsoft.com/office/drawing/2014/main" id="{7294D7D2-D340-602B-2AC6-A2A9AB786997}"/>
              </a:ext>
            </a:extLst>
          </p:cNvPr>
          <p:cNvSpPr/>
          <p:nvPr/>
        </p:nvSpPr>
        <p:spPr>
          <a:xfrm>
            <a:off x="592097" y="1888246"/>
            <a:ext cx="4780001" cy="744069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60000" tIns="30467" rIns="60950" bIns="30467" anchor="ctr" anchorCtr="0">
            <a:noAutofit/>
          </a:bodyPr>
          <a:lstStyle/>
          <a:p>
            <a:pPr algn="ctr"/>
            <a:r>
              <a:rPr lang="vi-VN" sz="2400">
                <a:solidFill>
                  <a:schemeClr val="dk1"/>
                </a:solidFill>
                <a:latin typeface="UTM Avo" panose="02040603050506020204" pitchFamily="18"/>
              </a:rPr>
              <a:t>Hai Trí</a:t>
            </a:r>
            <a:endParaRPr sz="2400">
              <a:latin typeface="UTM Avo" panose="02040603050506020204" pitchFamily="18"/>
            </a:endParaRPr>
          </a:p>
        </p:txBody>
      </p:sp>
      <p:sp>
        <p:nvSpPr>
          <p:cNvPr id="7" name="Google Shape;161;p8">
            <a:extLst>
              <a:ext uri="{FF2B5EF4-FFF2-40B4-BE49-F238E27FC236}">
                <a16:creationId xmlns:a16="http://schemas.microsoft.com/office/drawing/2014/main" id="{09984A54-F8FF-F6C1-17F4-04695634EE19}"/>
              </a:ext>
            </a:extLst>
          </p:cNvPr>
          <p:cNvSpPr/>
          <p:nvPr/>
        </p:nvSpPr>
        <p:spPr>
          <a:xfrm>
            <a:off x="592098" y="2840550"/>
            <a:ext cx="4780001" cy="744069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60000" tIns="30467" rIns="60950" bIns="30467" anchor="ctr" anchorCtr="0">
            <a:noAutofit/>
          </a:bodyPr>
          <a:lstStyle/>
          <a:p>
            <a:pPr algn="just"/>
            <a:r>
              <a:rPr lang="vi-VN" sz="2400">
                <a:solidFill>
                  <a:schemeClr val="dk1"/>
                </a:solidFill>
                <a:latin typeface="UTM Avo" panose="02040603050506020204" pitchFamily="18"/>
              </a:rPr>
              <a:t>Chế độ diệt chủng Pôn Pốt</a:t>
            </a:r>
            <a:endParaRPr sz="2400">
              <a:latin typeface="UTM Avo" panose="02040603050506020204" pitchFamily="18"/>
            </a:endParaRPr>
          </a:p>
        </p:txBody>
      </p:sp>
      <p:sp>
        <p:nvSpPr>
          <p:cNvPr id="8" name="Google Shape;162;p8">
            <a:extLst>
              <a:ext uri="{FF2B5EF4-FFF2-40B4-BE49-F238E27FC236}">
                <a16:creationId xmlns:a16="http://schemas.microsoft.com/office/drawing/2014/main" id="{21D36C30-9C29-8295-AB6F-305BDD757935}"/>
              </a:ext>
            </a:extLst>
          </p:cNvPr>
          <p:cNvSpPr/>
          <p:nvPr/>
        </p:nvSpPr>
        <p:spPr>
          <a:xfrm>
            <a:off x="594518" y="3792854"/>
            <a:ext cx="4780001" cy="744069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60000" tIns="30467" rIns="60950" bIns="30467" anchor="ctr" anchorCtr="0">
            <a:noAutofit/>
          </a:bodyPr>
          <a:lstStyle/>
          <a:p>
            <a:pPr algn="ctr"/>
            <a:r>
              <a:rPr lang="vi-VN" sz="2400">
                <a:solidFill>
                  <a:schemeClr val="dk1"/>
                </a:solidFill>
                <a:latin typeface="UTM Avo" panose="02040603050506020204" pitchFamily="18"/>
              </a:rPr>
              <a:t>Tiêu điều</a:t>
            </a:r>
            <a:endParaRPr sz="2400">
              <a:latin typeface="UTM Avo" panose="02040603050506020204" pitchFamily="18"/>
            </a:endParaRPr>
          </a:p>
        </p:txBody>
      </p:sp>
      <p:sp>
        <p:nvSpPr>
          <p:cNvPr id="9" name="Google Shape;163;p8">
            <a:extLst>
              <a:ext uri="{FF2B5EF4-FFF2-40B4-BE49-F238E27FC236}">
                <a16:creationId xmlns:a16="http://schemas.microsoft.com/office/drawing/2014/main" id="{AF827150-FD79-7DCC-7B3C-39CE2BB400D9}"/>
              </a:ext>
            </a:extLst>
          </p:cNvPr>
          <p:cNvSpPr/>
          <p:nvPr/>
        </p:nvSpPr>
        <p:spPr>
          <a:xfrm>
            <a:off x="592097" y="4745158"/>
            <a:ext cx="4780001" cy="744069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60000" tIns="30467" rIns="60950" bIns="30467" anchor="ctr" anchorCtr="0">
            <a:noAutofit/>
          </a:bodyPr>
          <a:lstStyle/>
          <a:p>
            <a:pPr algn="ctr"/>
            <a:r>
              <a:rPr lang="vi-VN" sz="2400">
                <a:solidFill>
                  <a:schemeClr val="dk1"/>
                </a:solidFill>
                <a:latin typeface="UTM Avo" panose="02040603050506020204" pitchFamily="18"/>
              </a:rPr>
              <a:t>Chén</a:t>
            </a:r>
            <a:endParaRPr sz="2400">
              <a:latin typeface="UTM Avo" panose="02040603050506020204" pitchFamily="18"/>
            </a:endParaRPr>
          </a:p>
        </p:txBody>
      </p:sp>
      <p:sp>
        <p:nvSpPr>
          <p:cNvPr id="10" name="Google Shape;164;p8">
            <a:extLst>
              <a:ext uri="{FF2B5EF4-FFF2-40B4-BE49-F238E27FC236}">
                <a16:creationId xmlns:a16="http://schemas.microsoft.com/office/drawing/2014/main" id="{D11646C6-C2B3-2E61-9744-7904C435E054}"/>
              </a:ext>
            </a:extLst>
          </p:cNvPr>
          <p:cNvSpPr/>
          <p:nvPr/>
        </p:nvSpPr>
        <p:spPr>
          <a:xfrm>
            <a:off x="592097" y="5697462"/>
            <a:ext cx="4780001" cy="744069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60000" tIns="30467" rIns="60950" bIns="30467" anchor="ctr" anchorCtr="0">
            <a:noAutofit/>
          </a:bodyPr>
          <a:lstStyle/>
          <a:p>
            <a:pPr algn="ctr"/>
            <a:r>
              <a:rPr lang="vi-VN" sz="2400">
                <a:solidFill>
                  <a:schemeClr val="dk1"/>
                </a:solidFill>
                <a:latin typeface="UTM Avo" panose="02040603050506020204" pitchFamily="18"/>
              </a:rPr>
              <a:t>Đìu hiu</a:t>
            </a:r>
            <a:endParaRPr sz="2400">
              <a:latin typeface="UTM Avo" panose="02040603050506020204" pitchFamily="18"/>
            </a:endParaRPr>
          </a:p>
        </p:txBody>
      </p:sp>
      <p:sp>
        <p:nvSpPr>
          <p:cNvPr id="11" name="Google Shape;165;p8">
            <a:extLst>
              <a:ext uri="{FF2B5EF4-FFF2-40B4-BE49-F238E27FC236}">
                <a16:creationId xmlns:a16="http://schemas.microsoft.com/office/drawing/2014/main" id="{52D28653-7EEB-320F-D957-7C03D2EF9F7C}"/>
              </a:ext>
            </a:extLst>
          </p:cNvPr>
          <p:cNvSpPr/>
          <p:nvPr/>
        </p:nvSpPr>
        <p:spPr>
          <a:xfrm>
            <a:off x="7214394" y="1955801"/>
            <a:ext cx="4000348" cy="4931087"/>
          </a:xfrm>
          <a:custGeom>
            <a:avLst/>
            <a:gdLst/>
            <a:ahLst/>
            <a:cxnLst/>
            <a:rect l="l" t="t" r="r" b="b"/>
            <a:pathLst>
              <a:path w="913114" h="1125564" extrusionOk="0">
                <a:moveTo>
                  <a:pt x="0" y="0"/>
                </a:moveTo>
                <a:lnTo>
                  <a:pt x="913114" y="0"/>
                </a:lnTo>
                <a:lnTo>
                  <a:pt x="913114" y="1125564"/>
                </a:lnTo>
                <a:lnTo>
                  <a:pt x="0" y="1125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1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3;p9">
            <a:extLst>
              <a:ext uri="{FF2B5EF4-FFF2-40B4-BE49-F238E27FC236}">
                <a16:creationId xmlns:a16="http://schemas.microsoft.com/office/drawing/2014/main" id="{9A9F610C-E98A-50D9-489E-3B2D41A7EA87}"/>
              </a:ext>
            </a:extLst>
          </p:cNvPr>
          <p:cNvSpPr txBox="1"/>
          <p:nvPr/>
        </p:nvSpPr>
        <p:spPr>
          <a:xfrm>
            <a:off x="4152900" y="1520424"/>
            <a:ext cx="3886200" cy="40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Giải nghĩa từ khó</a:t>
            </a:r>
            <a:endParaRPr sz="24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6" name="Google Shape;174;p9">
            <a:extLst>
              <a:ext uri="{FF2B5EF4-FFF2-40B4-BE49-F238E27FC236}">
                <a16:creationId xmlns:a16="http://schemas.microsoft.com/office/drawing/2014/main" id="{8ACA3DB7-7194-9E8E-2A0B-0C84EAE0BC1F}"/>
              </a:ext>
            </a:extLst>
          </p:cNvPr>
          <p:cNvSpPr/>
          <p:nvPr/>
        </p:nvSpPr>
        <p:spPr>
          <a:xfrm>
            <a:off x="794" y="2567819"/>
            <a:ext cx="4419601" cy="861181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60000" tIns="30467" rIns="60950" bIns="30467" anchor="ctr" anchorCtr="0">
            <a:noAutofit/>
          </a:bodyPr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Hai Trí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7" name="Google Shape;175;p9">
            <a:extLst>
              <a:ext uri="{FF2B5EF4-FFF2-40B4-BE49-F238E27FC236}">
                <a16:creationId xmlns:a16="http://schemas.microsoft.com/office/drawing/2014/main" id="{2C136F40-113A-4426-73B3-0C6858C2F468}"/>
              </a:ext>
            </a:extLst>
          </p:cNvPr>
          <p:cNvSpPr txBox="1"/>
          <p:nvPr/>
        </p:nvSpPr>
        <p:spPr>
          <a:xfrm>
            <a:off x="467594" y="3686711"/>
            <a:ext cx="3952801" cy="1723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190510" indent="-190510" algn="just">
              <a:lnSpc>
                <a:spcPct val="150000"/>
              </a:lnSpc>
              <a:buSzPct val="120000"/>
              <a:buFont typeface="Arial"/>
              <a:buChar char="•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 Đại tá Huỳnh Trí.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marL="190510" indent="-190510" algn="just">
              <a:lnSpc>
                <a:spcPct val="150000"/>
              </a:lnSpc>
              <a:buSzPct val="120000"/>
              <a:buFont typeface="Arial"/>
              <a:buChar char="•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 Anh hùng Lực lượng vũ trang nhân dân.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pic>
        <p:nvPicPr>
          <p:cNvPr id="8" name="Google Shape;176;p9" descr="Quốc phòng an ninh - “Anh Hai Trí”">
            <a:extLst>
              <a:ext uri="{FF2B5EF4-FFF2-40B4-BE49-F238E27FC236}">
                <a16:creationId xmlns:a16="http://schemas.microsoft.com/office/drawing/2014/main" id="{CFD0FA92-EC11-4516-AC4F-C0F4BA525DA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2394" y="2184400"/>
            <a:ext cx="2946400" cy="44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77;p9" descr="Tận nghĩa anh hùng - Báo Phụ Nữ">
            <a:extLst>
              <a:ext uri="{FF2B5EF4-FFF2-40B4-BE49-F238E27FC236}">
                <a16:creationId xmlns:a16="http://schemas.microsoft.com/office/drawing/2014/main" id="{7C1E4F3B-89D3-EBE9-D6A5-77B623BC16D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3045" y="2184400"/>
            <a:ext cx="2762250" cy="441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868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1209</Words>
  <Application>Microsoft Office PowerPoint</Application>
  <PresentationFormat>Widescreen</PresentationFormat>
  <Paragraphs>116</Paragraphs>
  <Slides>33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Aptos</vt:lpstr>
      <vt:lpstr>Calibri Light</vt:lpstr>
      <vt:lpstr>UTM Avo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OnePercent</dc:creator>
  <cp:lastModifiedBy>Monkey</cp:lastModifiedBy>
  <cp:revision>75</cp:revision>
  <dcterms:created xsi:type="dcterms:W3CDTF">2023-10-19T01:39:18Z</dcterms:created>
  <dcterms:modified xsi:type="dcterms:W3CDTF">2024-12-30T04:02:02Z</dcterms:modified>
</cp:coreProperties>
</file>