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42" r:id="rId3"/>
    <p:sldId id="440" r:id="rId4"/>
    <p:sldId id="408" r:id="rId5"/>
    <p:sldId id="437" r:id="rId6"/>
    <p:sldId id="438" r:id="rId7"/>
    <p:sldId id="439" r:id="rId8"/>
    <p:sldId id="441"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CC"/>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49600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6: CÂY GẠO (T3)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6276638" cy="9144000"/>
          </a:xfrm>
          <a:prstGeom prst="rect">
            <a:avLst/>
          </a:prstGeom>
        </p:spPr>
        <p:style>
          <a:lnRef idx="2">
            <a:schemeClr val="dk1"/>
          </a:lnRef>
          <a:fillRef idx="1">
            <a:schemeClr val="lt1"/>
          </a:fillRef>
          <a:effectRef idx="0">
            <a:schemeClr val="dk1"/>
          </a:effectRef>
          <a:fontRef idx="minor">
            <a:schemeClr val="dk1"/>
          </a:fontRef>
        </p:style>
        <p:txBody>
          <a:bodyPr lIns="122018" tIns="61009" rIns="122018" bIns="61009" rtlCol="0" anchor="ctr"/>
          <a:lstStyle/>
          <a:p>
            <a:pPr algn="ctr"/>
            <a:endParaRPr lang="vi-VN"/>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 y="0"/>
            <a:ext cx="16276638"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81297" y="2132892"/>
            <a:ext cx="6677387" cy="1477328"/>
          </a:xfrm>
          <a:prstGeom prst="rect">
            <a:avLst/>
          </a:prstGeom>
          <a:noFill/>
        </p:spPr>
        <p:txBody>
          <a:bodyPr wrap="none" lIns="122018" tIns="61009" rIns="122018" bIns="61009" rtlCol="0">
            <a:spAutoFit/>
          </a:bodyPr>
          <a:lstStyle/>
          <a:p>
            <a:r>
              <a:rPr lang="en-US" sz="8800" b="1" i="1" dirty="0">
                <a:solidFill>
                  <a:srgbClr val="ED7D31">
                    <a:lumMod val="50000"/>
                  </a:srgbClr>
                </a:solidFill>
                <a:latin typeface="Times New Roman" panose="02020603050405020304" pitchFamily="18" charset="0"/>
                <a:cs typeface="Times New Roman" panose="02020603050405020304" pitchFamily="18" charset="0"/>
              </a:rPr>
              <a:t>KHỞI ĐỘNG</a:t>
            </a:r>
          </a:p>
        </p:txBody>
      </p:sp>
      <p:pic>
        <p:nvPicPr>
          <p:cNvPr id="3" name="BeTapSoSanh-TuongVyMaiThy-594932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13719" y="5943600"/>
            <a:ext cx="1828006" cy="1828006"/>
          </a:xfrm>
          <a:prstGeom prst="rect">
            <a:avLst/>
          </a:prstGeom>
        </p:spPr>
      </p:pic>
    </p:spTree>
    <p:extLst>
      <p:ext uri="{BB962C8B-B14F-4D97-AF65-F5344CB8AC3E}">
        <p14:creationId xmlns:p14="http://schemas.microsoft.com/office/powerpoint/2010/main" val="332771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59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1. </a:t>
            </a: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đoạn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văn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sau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trả</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lời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câu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hỏi</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5786550" y="1258669"/>
            <a:ext cx="4579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6: CÂY GẠO (T3)</a:t>
            </a:r>
            <a:endParaRPr lang="en-GB" sz="3600" b="1" dirty="0">
              <a:solidFill>
                <a:srgbClr val="0000CC"/>
              </a:solidFill>
              <a:latin typeface="Times New Roman" pitchFamily="18" charset="0"/>
              <a:cs typeface="Times New Roman" pitchFamily="18" charset="0"/>
            </a:endParaRPr>
          </a:p>
        </p:txBody>
      </p:sp>
      <p:sp>
        <p:nvSpPr>
          <p:cNvPr id="3" name="TextBox 2"/>
          <p:cNvSpPr txBox="1"/>
          <p:nvPr/>
        </p:nvSpPr>
        <p:spPr>
          <a:xfrm>
            <a:off x="1697323" y="3429000"/>
            <a:ext cx="13074365" cy="1846659"/>
          </a:xfrm>
          <a:prstGeom prst="rect">
            <a:avLst/>
          </a:prstGeom>
          <a:noFill/>
        </p:spPr>
        <p:txBody>
          <a:bodyPr wrap="square" rtlCol="0">
            <a:spAutoFit/>
          </a:bodyPr>
          <a:lstStyle/>
          <a:p>
            <a:pPr algn="just"/>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Từ</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xa</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nhìn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lại</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cây</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gạo</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sừng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sững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như</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một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tháp</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đèn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khổng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lồ</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Hàng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ngàn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bông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hoa</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là</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hàng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ngàn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ngọn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lửa</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hồng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tươi</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Hàng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ngàn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búp</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nõn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là</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hàng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ngàn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ánh</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nến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trong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xanh</a:t>
            </a:r>
            <a:r>
              <a:rPr lang="en-US" sz="3800" b="1" dirty="0" smtClean="0">
                <a:solidFill>
                  <a:srgbClr val="0000CC"/>
                </a:solidFill>
                <a:latin typeface="Times New Roman" panose="02020603050405020304" pitchFamily="18" charset="0"/>
                <a:cs typeface="Times New Roman" panose="02020603050405020304" pitchFamily="18" charset="0"/>
              </a:rPr>
              <a:t>.</a:t>
            </a:r>
            <a:endParaRPr lang="en-US" sz="3800" b="1" dirty="0">
              <a:solidFill>
                <a:srgbClr val="0000CC"/>
              </a:solidFill>
              <a:latin typeface="Times New Roman" panose="02020603050405020304" pitchFamily="18" charset="0"/>
              <a:cs typeface="Times New Roman" panose="02020603050405020304" pitchFamily="18" charset="0"/>
            </a:endParaRPr>
          </a:p>
        </p:txBody>
      </p:sp>
      <p:sp>
        <p:nvSpPr>
          <p:cNvPr id="2" name="Oval Callout 1"/>
          <p:cNvSpPr/>
          <p:nvPr/>
        </p:nvSpPr>
        <p:spPr>
          <a:xfrm>
            <a:off x="518319" y="5275659"/>
            <a:ext cx="15087600" cy="3639741"/>
          </a:xfrm>
          <a:prstGeom prst="wedgeEllipseCallout">
            <a:avLst>
              <a:gd name="adj1" fmla="val -50820"/>
              <a:gd name="adj2" fmla="val 49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smtClean="0">
                <a:solidFill>
                  <a:srgbClr val="FF0000"/>
                </a:solidFill>
                <a:latin typeface="Times New Roman" panose="02020603050405020304" pitchFamily="18" charset="0"/>
                <a:cs typeface="Times New Roman" panose="02020603050405020304" pitchFamily="18" charset="0"/>
              </a:rPr>
              <a:t>Hãy</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thảo</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luận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nhóm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đôi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và</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trả</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lời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các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câu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hỏi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sau</a:t>
            </a:r>
            <a:r>
              <a:rPr lang="en-US" sz="3600" b="1" dirty="0" smtClean="0">
                <a:solidFill>
                  <a:srgbClr val="FF0000"/>
                </a:solidFill>
                <a:latin typeface="Times New Roman" panose="02020603050405020304" pitchFamily="18" charset="0"/>
                <a:cs typeface="Times New Roman" panose="02020603050405020304" pitchFamily="18" charset="0"/>
              </a:rPr>
              <a:t>:</a:t>
            </a:r>
          </a:p>
          <a:p>
            <a:r>
              <a:rPr lang="en-US" sz="3600" b="1" dirty="0" smtClean="0">
                <a:solidFill>
                  <a:srgbClr val="FF0000"/>
                </a:solidFill>
                <a:latin typeface="Times New Roman" panose="02020603050405020304" pitchFamily="18" charset="0"/>
                <a:cs typeface="Times New Roman" panose="02020603050405020304" pitchFamily="18" charset="0"/>
              </a:rPr>
              <a:t>a/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sánh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b="1" dirty="0">
                <a:solidFill>
                  <a:srgbClr val="FF0000"/>
                </a:solidFill>
                <a:latin typeface="Times New Roman" panose="02020603050405020304" pitchFamily="18" charset="0"/>
                <a:cs typeface="Times New Roman" panose="02020603050405020304" pitchFamily="18" charset="0"/>
              </a:rPr>
              <a:t>b/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sánh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b="1" dirty="0">
                <a:solidFill>
                  <a:srgbClr val="FF0000"/>
                </a:solidFill>
                <a:latin typeface="Times New Roman" panose="02020603050405020304" pitchFamily="18" charset="0"/>
                <a:cs typeface="Times New Roman" panose="02020603050405020304" pitchFamily="18" charset="0"/>
              </a:rPr>
              <a:t>c/ 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văn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chứa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hình </a:t>
            </a:r>
            <a:r>
              <a:rPr lang="en-US" sz="3600" b="1" dirty="0" err="1">
                <a:solidFill>
                  <a:srgbClr val="FF0000"/>
                </a:solidFill>
                <a:latin typeface="Times New Roman" panose="02020603050405020304" pitchFamily="18" charset="0"/>
                <a:cs typeface="Times New Roman" panose="02020603050405020304" pitchFamily="18" charset="0"/>
              </a:rPr>
              <a:t>ảnh</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sánh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hay?</a:t>
            </a:r>
          </a:p>
        </p:txBody>
      </p:sp>
    </p:spTree>
    <p:extLst>
      <p:ext uri="{BB962C8B-B14F-4D97-AF65-F5344CB8AC3E}">
        <p14:creationId xmlns:p14="http://schemas.microsoft.com/office/powerpoint/2010/main" val="30424708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7526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438400"/>
            <a:ext cx="139662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1. </a:t>
            </a: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đoạn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văn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sau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trả</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lời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câu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hỏi</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5786550" y="1258669"/>
            <a:ext cx="4579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6: CÂY GẠO (T3)</a:t>
            </a:r>
            <a:endParaRPr lang="en-GB" sz="3600" b="1" dirty="0">
              <a:solidFill>
                <a:srgbClr val="0000CC"/>
              </a:solidFill>
              <a:latin typeface="Times New Roman" pitchFamily="18" charset="0"/>
              <a:cs typeface="Times New Roman" pitchFamily="18" charset="0"/>
            </a:endParaRPr>
          </a:p>
        </p:txBody>
      </p:sp>
      <p:sp>
        <p:nvSpPr>
          <p:cNvPr id="3" name="TextBox 2"/>
          <p:cNvSpPr txBox="1"/>
          <p:nvPr/>
        </p:nvSpPr>
        <p:spPr>
          <a:xfrm>
            <a:off x="975519" y="3276600"/>
            <a:ext cx="14499685" cy="1846659"/>
          </a:xfrm>
          <a:prstGeom prst="rect">
            <a:avLst/>
          </a:prstGeom>
          <a:noFill/>
        </p:spPr>
        <p:txBody>
          <a:bodyPr wrap="square" rtlCol="0">
            <a:spAutoFit/>
          </a:bodyPr>
          <a:lstStyle/>
          <a:p>
            <a:pPr algn="just"/>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Từ</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xa</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nhìn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lại</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cây</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gạo</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sừng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sững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như</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một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tháp</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đèn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khổng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lồ</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Hàng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ngàn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bông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hoa</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là</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hàng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ngàn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ngọn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lửa</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hồng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tươi</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Hàng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ngàn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búp</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nõn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là</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hàng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ngàn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ánh</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nến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trong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xanh</a:t>
            </a:r>
            <a:r>
              <a:rPr lang="en-US" sz="3800" b="1" dirty="0" smtClean="0">
                <a:solidFill>
                  <a:srgbClr val="0000CC"/>
                </a:solidFill>
                <a:latin typeface="Times New Roman" panose="02020603050405020304" pitchFamily="18" charset="0"/>
                <a:cs typeface="Times New Roman" panose="02020603050405020304" pitchFamily="18" charset="0"/>
              </a:rPr>
              <a:t>.</a:t>
            </a:r>
            <a:endParaRPr lang="en-US" sz="3800" b="1" dirty="0">
              <a:solidFill>
                <a:srgbClr val="0000CC"/>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2409554" y="5428060"/>
            <a:ext cx="8915400" cy="3106341"/>
          </a:xfrm>
          <a:prstGeom prst="wedgeEllipseCallout">
            <a:avLst>
              <a:gd name="adj1" fmla="val -52884"/>
              <a:gd name="adj2" fmla="val 6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a/ </a:t>
            </a:r>
            <a:r>
              <a:rPr lang="en-US" sz="3600" dirty="0" err="1" smtClean="0">
                <a:solidFill>
                  <a:srgbClr val="FF0000"/>
                </a:solidFill>
                <a:latin typeface="Times New Roman" panose="02020603050405020304" pitchFamily="18" charset="0"/>
                <a:cs typeface="Times New Roman" panose="02020603050405020304" pitchFamily="18" charset="0"/>
              </a:rPr>
              <a:t>Những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sự</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vật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nào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được</a:t>
            </a:r>
            <a:r>
              <a:rPr lang="en-US" sz="3600" dirty="0" smtClean="0">
                <a:solidFill>
                  <a:srgbClr val="FF0000"/>
                </a:solidFill>
                <a:latin typeface="Times New Roman" panose="02020603050405020304" pitchFamily="18" charset="0"/>
                <a:cs typeface="Times New Roman" panose="02020603050405020304" pitchFamily="18" charset="0"/>
              </a:rPr>
              <a:t> so </a:t>
            </a:r>
            <a:r>
              <a:rPr lang="en-US" sz="3600" dirty="0" err="1" smtClean="0">
                <a:solidFill>
                  <a:srgbClr val="FF0000"/>
                </a:solidFill>
                <a:latin typeface="Times New Roman" panose="02020603050405020304" pitchFamily="18" charset="0"/>
                <a:cs typeface="Times New Roman" panose="02020603050405020304" pitchFamily="18" charset="0"/>
              </a:rPr>
              <a:t>sánh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với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nhau</a:t>
            </a:r>
            <a:r>
              <a:rPr lang="en-US" sz="3600" dirty="0" smtClean="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0" name="Oval Callout 19"/>
          <p:cNvSpPr/>
          <p:nvPr/>
        </p:nvSpPr>
        <p:spPr>
          <a:xfrm>
            <a:off x="2361929" y="5428060"/>
            <a:ext cx="8915400" cy="3106341"/>
          </a:xfrm>
          <a:prstGeom prst="wedgeEllipseCallout">
            <a:avLst>
              <a:gd name="adj1" fmla="val -52884"/>
              <a:gd name="adj2" fmla="val 6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b/ </a:t>
            </a:r>
            <a:r>
              <a:rPr lang="en-US" sz="3600" dirty="0" err="1" smtClean="0">
                <a:solidFill>
                  <a:srgbClr val="FF0000"/>
                </a:solidFill>
                <a:latin typeface="Times New Roman" panose="02020603050405020304" pitchFamily="18" charset="0"/>
                <a:cs typeface="Times New Roman" panose="02020603050405020304" pitchFamily="18" charset="0"/>
              </a:rPr>
              <a:t>Chúng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được</a:t>
            </a:r>
            <a:r>
              <a:rPr lang="en-US" sz="3600" dirty="0" smtClean="0">
                <a:solidFill>
                  <a:srgbClr val="FF0000"/>
                </a:solidFill>
                <a:latin typeface="Times New Roman" panose="02020603050405020304" pitchFamily="18" charset="0"/>
                <a:cs typeface="Times New Roman" panose="02020603050405020304" pitchFamily="18" charset="0"/>
              </a:rPr>
              <a:t> so </a:t>
            </a:r>
            <a:r>
              <a:rPr lang="en-US" sz="3600" dirty="0" err="1" smtClean="0">
                <a:solidFill>
                  <a:srgbClr val="FF0000"/>
                </a:solidFill>
                <a:latin typeface="Times New Roman" panose="02020603050405020304" pitchFamily="18" charset="0"/>
                <a:cs typeface="Times New Roman" panose="02020603050405020304" pitchFamily="18" charset="0"/>
              </a:rPr>
              <a:t>sánh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với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nhau</a:t>
            </a:r>
            <a:r>
              <a:rPr lang="en-US" sz="3600" dirty="0" smtClean="0">
                <a:solidFill>
                  <a:srgbClr val="FF0000"/>
                </a:solidFill>
                <a:latin typeface="Times New Roman" panose="02020603050405020304" pitchFamily="18" charset="0"/>
                <a:cs typeface="Times New Roman" panose="02020603050405020304" pitchFamily="18" charset="0"/>
              </a:rPr>
              <a:t> ở </a:t>
            </a:r>
            <a:r>
              <a:rPr lang="en-US" sz="3600" dirty="0" err="1" smtClean="0">
                <a:solidFill>
                  <a:srgbClr val="FF0000"/>
                </a:solidFill>
                <a:latin typeface="Times New Roman" panose="02020603050405020304" pitchFamily="18" charset="0"/>
                <a:cs typeface="Times New Roman" panose="02020603050405020304" pitchFamily="18" charset="0"/>
              </a:rPr>
              <a:t>đặc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điểm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gì</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1" name="Oval Callout 20"/>
          <p:cNvSpPr/>
          <p:nvPr/>
        </p:nvSpPr>
        <p:spPr>
          <a:xfrm>
            <a:off x="2409554" y="5199459"/>
            <a:ext cx="9805194" cy="3563541"/>
          </a:xfrm>
          <a:prstGeom prst="wedgeEllipseCallout">
            <a:avLst>
              <a:gd name="adj1" fmla="val -59587"/>
              <a:gd name="adj2" fmla="val 64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dirty="0">
                <a:solidFill>
                  <a:srgbClr val="FF0000"/>
                </a:solidFill>
                <a:latin typeface="Times New Roman" panose="02020603050405020304" pitchFamily="18" charset="0"/>
                <a:cs typeface="Times New Roman" panose="02020603050405020304" pitchFamily="18" charset="0"/>
              </a:rPr>
              <a:t>Cây gạo – tháp đèn:  so sánh hình dạng</a:t>
            </a:r>
            <a:endParaRPr lang="en-US" sz="3200" dirty="0">
              <a:solidFill>
                <a:srgbClr val="FF0000"/>
              </a:solidFill>
              <a:latin typeface="Times New Roman" panose="02020603050405020304" pitchFamily="18" charset="0"/>
              <a:cs typeface="Times New Roman" panose="02020603050405020304" pitchFamily="18" charset="0"/>
            </a:endParaRPr>
          </a:p>
          <a:p>
            <a:r>
              <a:rPr lang="nl-NL" sz="3200" dirty="0" smtClean="0">
                <a:solidFill>
                  <a:srgbClr val="FF0000"/>
                </a:solidFill>
                <a:latin typeface="Times New Roman" panose="02020603050405020304" pitchFamily="18" charset="0"/>
                <a:cs typeface="Times New Roman" panose="02020603050405020304" pitchFamily="18" charset="0"/>
              </a:rPr>
              <a:t>Bông </a:t>
            </a:r>
            <a:r>
              <a:rPr lang="nl-NL" sz="3200" dirty="0">
                <a:solidFill>
                  <a:srgbClr val="FF0000"/>
                </a:solidFill>
                <a:latin typeface="Times New Roman" panose="02020603050405020304" pitchFamily="18" charset="0"/>
                <a:cs typeface="Times New Roman" panose="02020603050405020304" pitchFamily="18" charset="0"/>
              </a:rPr>
              <a:t>hoa – ngọn lửa: So sánh về màu sắc</a:t>
            </a:r>
            <a:endParaRPr lang="en-US" sz="3200" dirty="0">
              <a:solidFill>
                <a:srgbClr val="FF0000"/>
              </a:solidFill>
              <a:latin typeface="Times New Roman" panose="02020603050405020304" pitchFamily="18" charset="0"/>
              <a:cs typeface="Times New Roman" panose="02020603050405020304" pitchFamily="18" charset="0"/>
            </a:endParaRPr>
          </a:p>
          <a:p>
            <a:r>
              <a:rPr lang="nl-NL" sz="3200" dirty="0" smtClean="0">
                <a:solidFill>
                  <a:srgbClr val="FF0000"/>
                </a:solidFill>
                <a:latin typeface="Times New Roman" panose="02020603050405020304" pitchFamily="18" charset="0"/>
                <a:cs typeface="Times New Roman" panose="02020603050405020304" pitchFamily="18" charset="0"/>
              </a:rPr>
              <a:t>Búp </a:t>
            </a:r>
            <a:r>
              <a:rPr lang="nl-NL" sz="3200" dirty="0">
                <a:solidFill>
                  <a:srgbClr val="FF0000"/>
                </a:solidFill>
                <a:latin typeface="Times New Roman" panose="02020603050405020304" pitchFamily="18" charset="0"/>
                <a:cs typeface="Times New Roman" panose="02020603050405020304" pitchFamily="18" charset="0"/>
              </a:rPr>
              <a:t>nõn – ánh nến: So sánh về hình dạng lẫn màu sắc.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2" name="Oval Callout 21"/>
          <p:cNvSpPr/>
          <p:nvPr/>
        </p:nvSpPr>
        <p:spPr>
          <a:xfrm>
            <a:off x="2485692" y="5256013"/>
            <a:ext cx="8915400" cy="3258741"/>
          </a:xfrm>
          <a:prstGeom prst="wedgeEllipseCallout">
            <a:avLst>
              <a:gd name="adj1" fmla="val -52884"/>
              <a:gd name="adj2" fmla="val 6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dirty="0" smtClean="0">
              <a:solidFill>
                <a:srgbClr val="FF0000"/>
              </a:solidFill>
              <a:latin typeface="Times New Roman" panose="02020603050405020304" pitchFamily="18" charset="0"/>
              <a:cs typeface="Times New Roman" panose="02020603050405020304" pitchFamily="18" charset="0"/>
            </a:endParaRPr>
          </a:p>
          <a:p>
            <a:r>
              <a:rPr lang="en-US" sz="3600" dirty="0" smtClean="0">
                <a:solidFill>
                  <a:srgbClr val="FF0000"/>
                </a:solidFill>
                <a:latin typeface="Times New Roman" panose="02020603050405020304" pitchFamily="18" charset="0"/>
                <a:cs typeface="Times New Roman" panose="02020603050405020304" pitchFamily="18" charset="0"/>
              </a:rPr>
              <a:t>c/ Theo </a:t>
            </a:r>
            <a:r>
              <a:rPr lang="en-US" sz="3600" dirty="0" err="1" smtClean="0">
                <a:solidFill>
                  <a:srgbClr val="FF0000"/>
                </a:solidFill>
                <a:latin typeface="Times New Roman" panose="02020603050405020304" pitchFamily="18" charset="0"/>
                <a:cs typeface="Times New Roman" panose="02020603050405020304" pitchFamily="18" charset="0"/>
              </a:rPr>
              <a:t>em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câu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văn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chứa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hình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ảnh</a:t>
            </a:r>
            <a:r>
              <a:rPr lang="en-US" sz="3600" dirty="0" smtClean="0">
                <a:solidFill>
                  <a:srgbClr val="FF0000"/>
                </a:solidFill>
                <a:latin typeface="Times New Roman" panose="02020603050405020304" pitchFamily="18" charset="0"/>
                <a:cs typeface="Times New Roman" panose="02020603050405020304" pitchFamily="18" charset="0"/>
              </a:rPr>
              <a:t> so </a:t>
            </a:r>
            <a:r>
              <a:rPr lang="en-US" sz="3600" dirty="0" err="1" smtClean="0">
                <a:solidFill>
                  <a:srgbClr val="FF0000"/>
                </a:solidFill>
                <a:latin typeface="Times New Roman" panose="02020603050405020304" pitchFamily="18" charset="0"/>
                <a:cs typeface="Times New Roman" panose="02020603050405020304" pitchFamily="18" charset="0"/>
              </a:rPr>
              <a:t>sánh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có</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gì</a:t>
            </a:r>
            <a:r>
              <a:rPr lang="en-US" sz="3600" dirty="0" smtClean="0">
                <a:solidFill>
                  <a:srgbClr val="FF0000"/>
                </a:solidFill>
                <a:latin typeface="Times New Roman" panose="02020603050405020304" pitchFamily="18" charset="0"/>
                <a:cs typeface="Times New Roman" panose="02020603050405020304" pitchFamily="18" charset="0"/>
              </a:rPr>
              <a:t> hay?</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2485692" y="5284588"/>
            <a:ext cx="8915400" cy="3258741"/>
          </a:xfrm>
          <a:prstGeom prst="wedgeEllipseCallout">
            <a:avLst>
              <a:gd name="adj1" fmla="val -52884"/>
              <a:gd name="adj2" fmla="val 6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dirty="0" smtClean="0">
              <a:solidFill>
                <a:srgbClr val="FF0000"/>
              </a:solidFill>
              <a:latin typeface="Times New Roman" panose="02020603050405020304" pitchFamily="18" charset="0"/>
              <a:cs typeface="Times New Roman" panose="02020603050405020304" pitchFamily="18" charset="0"/>
            </a:endParaRPr>
          </a:p>
          <a:p>
            <a:pPr algn="just"/>
            <a:r>
              <a:rPr lang="nl-NL" sz="3200" dirty="0" smtClean="0">
                <a:solidFill>
                  <a:srgbClr val="FF0000"/>
                </a:solidFill>
                <a:latin typeface="Times New Roman" panose="02020603050405020304" pitchFamily="18" charset="0"/>
                <a:cs typeface="Times New Roman" panose="02020603050405020304" pitchFamily="18" charset="0"/>
              </a:rPr>
              <a:t>	Câu </a:t>
            </a:r>
            <a:r>
              <a:rPr lang="nl-NL" sz="3200" dirty="0">
                <a:solidFill>
                  <a:srgbClr val="FF0000"/>
                </a:solidFill>
                <a:latin typeface="Times New Roman" panose="02020603050405020304" pitchFamily="18" charset="0"/>
                <a:cs typeface="Times New Roman" panose="02020603050405020304" pitchFamily="18" charset="0"/>
              </a:rPr>
              <a:t>văn chứa hình ảnh so sánh đem tới sự nhận thức mới mẻ về sự vật, giúp sự vật cụ thể hơn, sinh động hơn, giàu sức gợi hình, gợi cảm hơn. </a:t>
            </a:r>
            <a:endParaRPr lang="en-US" sz="3200" dirty="0">
              <a:solidFill>
                <a:srgbClr val="FF0000"/>
              </a:solidFill>
              <a:latin typeface="Times New Roman" panose="02020603050405020304" pitchFamily="18" charset="0"/>
              <a:cs typeface="Times New Roman" panose="02020603050405020304" pitchFamily="18" charset="0"/>
            </a:endParaRPr>
          </a:p>
          <a:p>
            <a:endParaRPr lang="en-US" sz="4000" dirty="0">
              <a:solidFill>
                <a:srgbClr val="FF0000"/>
              </a:solidFill>
              <a:latin typeface="Times New Roman" panose="02020603050405020304" pitchFamily="18" charset="0"/>
              <a:cs typeface="Times New Roman" panose="02020603050405020304" pitchFamily="18" charset="0"/>
            </a:endParaRPr>
          </a:p>
        </p:txBody>
      </p:sp>
      <p:cxnSp>
        <p:nvCxnSpPr>
          <p:cNvPr id="27" name="Straight Connector 26"/>
          <p:cNvCxnSpPr/>
          <p:nvPr/>
        </p:nvCxnSpPr>
        <p:spPr>
          <a:xfrm>
            <a:off x="3604419" y="4471736"/>
            <a:ext cx="186723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8747919" y="4471736"/>
            <a:ext cx="40386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a:off x="1114092" y="5070026"/>
            <a:ext cx="1371600" cy="0"/>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5471658" y="3886200"/>
            <a:ext cx="129506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a:off x="10462148" y="3886200"/>
            <a:ext cx="47627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flipV="1">
            <a:off x="5786550" y="5001128"/>
            <a:ext cx="3951969" cy="0"/>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ppt_x"/>
                                          </p:val>
                                        </p:tav>
                                        <p:tav tm="100000">
                                          <p:val>
                                            <p:strVal val="#ppt_x"/>
                                          </p:val>
                                        </p:tav>
                                      </p:tavLst>
                                    </p:anim>
                                    <p:anim calcmode="lin" valueType="num">
                                      <p:cBhvr additive="base">
                                        <p:cTn id="49" dur="500" fill="hold"/>
                                        <p:tgtEl>
                                          <p:spTgt spid="38"/>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ppt_x"/>
                                          </p:val>
                                        </p:tav>
                                        <p:tav tm="100000">
                                          <p:val>
                                            <p:strVal val="#ppt_x"/>
                                          </p:val>
                                        </p:tav>
                                      </p:tavLst>
                                    </p:anim>
                                    <p:anim calcmode="lin" valueType="num">
                                      <p:cBhvr additive="base">
                                        <p:cTn id="5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par>
                                <p:cTn id="59" presetID="16" presetClass="entr" presetSubtype="21"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inVertical)">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6" presetClass="entr" presetSubtype="16"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circle(in)">
                                      <p:cBhvr>
                                        <p:cTn id="69" dur="20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6"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circle(in)">
                                      <p:cBhvr>
                                        <p:cTn id="77" dur="20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par>
                                <p:cTn id="83" presetID="6" presetClass="entr" presetSubtype="16"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circle(in)">
                                      <p:cBhvr>
                                        <p:cTn id="8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5" grpId="0" animBg="1"/>
      <p:bldP spid="5" grpId="1" animBg="1"/>
      <p:bldP spid="20" grpId="0" animBg="1"/>
      <p:bldP spid="20" grpId="1" animBg="1"/>
      <p:bldP spid="21" grpId="0" animBg="1"/>
      <p:bldP spid="21" grpId="1" animBg="1"/>
      <p:bldP spid="22" grpId="0" animBg="1"/>
      <p:bldP spid="22" grpId="1"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95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1981200"/>
            <a:ext cx="139662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2. </a:t>
            </a:r>
            <a:r>
              <a:rPr lang="en-US" sz="3800" b="1" dirty="0" err="1" smtClean="0">
                <a:solidFill>
                  <a:srgbClr val="0000CC"/>
                </a:solidFill>
                <a:latin typeface="Times New Roman" pitchFamily="18" charset="0"/>
                <a:cs typeface="Times New Roman" pitchFamily="18" charset="0"/>
              </a:rPr>
              <a:t>Ghi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kết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quả</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tập</a:t>
            </a:r>
            <a:r>
              <a:rPr lang="en-US" sz="3800" b="1" dirty="0" smtClean="0">
                <a:solidFill>
                  <a:srgbClr val="0000CC"/>
                </a:solidFill>
                <a:latin typeface="Times New Roman" pitchFamily="18" charset="0"/>
                <a:cs typeface="Times New Roman" pitchFamily="18" charset="0"/>
              </a:rPr>
              <a:t> 1 </a:t>
            </a:r>
            <a:r>
              <a:rPr lang="en-US" sz="3800" b="1" dirty="0" err="1" smtClean="0">
                <a:solidFill>
                  <a:srgbClr val="0000CC"/>
                </a:solidFill>
                <a:latin typeface="Times New Roman" pitchFamily="18" charset="0"/>
                <a:cs typeface="Times New Roman" pitchFamily="18" charset="0"/>
              </a:rPr>
              <a:t>vào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vở</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theo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mẫu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sau</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graphicFrame>
        <p:nvGraphicFramePr>
          <p:cNvPr id="34" name="Table 33"/>
          <p:cNvGraphicFramePr>
            <a:graphicFrameLocks noGrp="1"/>
          </p:cNvGraphicFramePr>
          <p:nvPr>
            <p:extLst>
              <p:ext uri="{D42A27DB-BD31-4B8C-83A1-F6EECF244321}">
                <p14:modId xmlns:p14="http://schemas.microsoft.com/office/powerpoint/2010/main" val="3134968507"/>
              </p:ext>
            </p:extLst>
          </p:nvPr>
        </p:nvGraphicFramePr>
        <p:xfrm>
          <a:off x="1204119" y="3352798"/>
          <a:ext cx="14271083" cy="3698876"/>
        </p:xfrm>
        <a:graphic>
          <a:graphicData uri="http://schemas.openxmlformats.org/drawingml/2006/table">
            <a:tbl>
              <a:tblPr firstRow="1" bandRow="1">
                <a:tableStyleId>{5C22544A-7EE6-4342-B048-85BDC9FD1C3A}</a:tableStyleId>
              </a:tblPr>
              <a:tblGrid>
                <a:gridCol w="4515332"/>
                <a:gridCol w="3058706"/>
                <a:gridCol w="6697045"/>
              </a:tblGrid>
              <a:tr h="924719">
                <a:tc>
                  <a:txBody>
                    <a:bodyPr/>
                    <a:lstStyle/>
                    <a:p>
                      <a:pPr algn="ctr"/>
                      <a:r>
                        <a:rPr lang="en-US" sz="3400" dirty="0" err="1" smtClean="0">
                          <a:solidFill>
                            <a:schemeClr val="tx1"/>
                          </a:solidFill>
                          <a:latin typeface="Times New Roman" panose="02020603050405020304" pitchFamily="18" charset="0"/>
                          <a:cs typeface="Times New Roman" panose="02020603050405020304" pitchFamily="18" charset="0"/>
                        </a:rPr>
                        <a:t>Sự</a:t>
                      </a:r>
                      <a:r>
                        <a:rPr lang="en-US" sz="3400" baseline="0" dirty="0" smtClean="0">
                          <a:solidFill>
                            <a:schemeClr val="tx1"/>
                          </a:solidFill>
                          <a:latin typeface="Times New Roman" panose="02020603050405020304" pitchFamily="18" charset="0"/>
                          <a:cs typeface="Times New Roman" panose="02020603050405020304" pitchFamily="18" charset="0"/>
                        </a:rPr>
                        <a:t> </a:t>
                      </a:r>
                      <a:r>
                        <a:rPr lang="en-US" sz="3400" baseline="0" dirty="0" err="1" smtClean="0">
                          <a:solidFill>
                            <a:schemeClr val="tx1"/>
                          </a:solidFill>
                          <a:latin typeface="Times New Roman" panose="02020603050405020304" pitchFamily="18" charset="0"/>
                          <a:cs typeface="Times New Roman" panose="02020603050405020304" pitchFamily="18" charset="0"/>
                        </a:rPr>
                        <a:t>vật</a:t>
                      </a:r>
                      <a:r>
                        <a:rPr lang="en-US" sz="3400" baseline="0" dirty="0" smtClean="0">
                          <a:solidFill>
                            <a:schemeClr val="tx1"/>
                          </a:solidFill>
                          <a:latin typeface="Times New Roman" panose="02020603050405020304" pitchFamily="18" charset="0"/>
                          <a:cs typeface="Times New Roman" panose="02020603050405020304" pitchFamily="18" charset="0"/>
                        </a:rPr>
                        <a:t> 1</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dirty="0" err="1" smtClean="0">
                          <a:solidFill>
                            <a:schemeClr val="tx1"/>
                          </a:solidFill>
                          <a:latin typeface="Times New Roman" panose="02020603050405020304" pitchFamily="18" charset="0"/>
                          <a:cs typeface="Times New Roman" panose="02020603050405020304" pitchFamily="18" charset="0"/>
                        </a:rPr>
                        <a:t>Từ</a:t>
                      </a:r>
                      <a:r>
                        <a:rPr lang="en-US" sz="3400" dirty="0" smtClean="0">
                          <a:solidFill>
                            <a:schemeClr val="tx1"/>
                          </a:solidFill>
                          <a:latin typeface="Times New Roman" panose="02020603050405020304" pitchFamily="18" charset="0"/>
                          <a:cs typeface="Times New Roman" panose="02020603050405020304" pitchFamily="18" charset="0"/>
                        </a:rPr>
                        <a:t> so </a:t>
                      </a:r>
                      <a:r>
                        <a:rPr lang="en-US" sz="3400" dirty="0" err="1" smtClean="0">
                          <a:solidFill>
                            <a:schemeClr val="tx1"/>
                          </a:solidFill>
                          <a:latin typeface="Times New Roman" panose="02020603050405020304" pitchFamily="18" charset="0"/>
                          <a:cs typeface="Times New Roman" panose="02020603050405020304" pitchFamily="18" charset="0"/>
                        </a:rPr>
                        <a:t>sánh</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dirty="0" err="1" smtClean="0">
                          <a:solidFill>
                            <a:schemeClr val="tx1"/>
                          </a:solidFill>
                          <a:latin typeface="Times New Roman" panose="02020603050405020304" pitchFamily="18" charset="0"/>
                          <a:cs typeface="Times New Roman" panose="02020603050405020304" pitchFamily="18" charset="0"/>
                        </a:rPr>
                        <a:t>Sự</a:t>
                      </a:r>
                      <a:r>
                        <a:rPr lang="en-US" sz="3400" dirty="0" smtClean="0">
                          <a:solidFill>
                            <a:schemeClr val="tx1"/>
                          </a:solidFill>
                          <a:latin typeface="Times New Roman" panose="02020603050405020304" pitchFamily="18" charset="0"/>
                          <a:cs typeface="Times New Roman" panose="02020603050405020304" pitchFamily="18" charset="0"/>
                        </a:rPr>
                        <a:t> </a:t>
                      </a:r>
                      <a:r>
                        <a:rPr lang="en-US" sz="3400" dirty="0" err="1" smtClean="0">
                          <a:solidFill>
                            <a:schemeClr val="tx1"/>
                          </a:solidFill>
                          <a:latin typeface="Times New Roman" panose="02020603050405020304" pitchFamily="18" charset="0"/>
                          <a:cs typeface="Times New Roman" panose="02020603050405020304" pitchFamily="18" charset="0"/>
                        </a:rPr>
                        <a:t>vật</a:t>
                      </a:r>
                      <a:r>
                        <a:rPr lang="en-US" sz="3400" baseline="0" dirty="0" smtClean="0">
                          <a:solidFill>
                            <a:schemeClr val="tx1"/>
                          </a:solidFill>
                          <a:latin typeface="Times New Roman" panose="02020603050405020304" pitchFamily="18" charset="0"/>
                          <a:cs typeface="Times New Roman" panose="02020603050405020304" pitchFamily="18" charset="0"/>
                        </a:rPr>
                        <a:t> 2</a:t>
                      </a:r>
                      <a:endParaRPr lang="en-US" sz="3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r>
              <a:tr h="924719">
                <a:tc>
                  <a:txBody>
                    <a:bodyPr/>
                    <a:lstStyle/>
                    <a:p>
                      <a:pPr algn="ctr"/>
                      <a:r>
                        <a:rPr lang="en-US" sz="3400" b="1" dirty="0" err="1" smtClean="0">
                          <a:solidFill>
                            <a:srgbClr val="0000CC"/>
                          </a:solidFill>
                          <a:latin typeface="Times New Roman" panose="02020603050405020304" pitchFamily="18" charset="0"/>
                          <a:cs typeface="Times New Roman" panose="02020603050405020304" pitchFamily="18" charset="0"/>
                        </a:rPr>
                        <a:t>cây</a:t>
                      </a:r>
                      <a:r>
                        <a:rPr lang="en-US" sz="3400" b="1" baseline="0" dirty="0" smtClean="0">
                          <a:solidFill>
                            <a:srgbClr val="0000CC"/>
                          </a:solidFill>
                          <a:latin typeface="Times New Roman" panose="02020603050405020304" pitchFamily="18" charset="0"/>
                          <a:cs typeface="Times New Roman" panose="02020603050405020304" pitchFamily="18" charset="0"/>
                        </a:rPr>
                        <a:t> </a:t>
                      </a:r>
                      <a:r>
                        <a:rPr lang="en-US" sz="3400" b="1" baseline="0" dirty="0" err="1" smtClean="0">
                          <a:solidFill>
                            <a:srgbClr val="0000CC"/>
                          </a:solidFill>
                          <a:latin typeface="Times New Roman" panose="02020603050405020304" pitchFamily="18" charset="0"/>
                          <a:cs typeface="Times New Roman" panose="02020603050405020304" pitchFamily="18" charset="0"/>
                        </a:rPr>
                        <a:t>gạo</a:t>
                      </a: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b="1" dirty="0" err="1" smtClean="0">
                          <a:solidFill>
                            <a:srgbClr val="0000CC"/>
                          </a:solidFill>
                          <a:latin typeface="Times New Roman" panose="02020603050405020304" pitchFamily="18" charset="0"/>
                          <a:cs typeface="Times New Roman" panose="02020603050405020304" pitchFamily="18" charset="0"/>
                        </a:rPr>
                        <a:t>như</a:t>
                      </a:r>
                      <a:endParaRPr lang="en-US" sz="3400" b="1"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r>
                        <a:rPr lang="en-US" sz="3400" b="1" dirty="0" err="1" smtClean="0">
                          <a:solidFill>
                            <a:srgbClr val="0000CC"/>
                          </a:solidFill>
                          <a:latin typeface="Times New Roman" panose="02020603050405020304" pitchFamily="18" charset="0"/>
                          <a:cs typeface="Times New Roman" panose="02020603050405020304" pitchFamily="18" charset="0"/>
                        </a:rPr>
                        <a:t>tháp</a:t>
                      </a:r>
                      <a:r>
                        <a:rPr lang="en-US" sz="3400" b="1" baseline="0" dirty="0" smtClean="0">
                          <a:solidFill>
                            <a:srgbClr val="0000CC"/>
                          </a:solidFill>
                          <a:latin typeface="Times New Roman" panose="02020603050405020304" pitchFamily="18" charset="0"/>
                          <a:cs typeface="Times New Roman" panose="02020603050405020304" pitchFamily="18" charset="0"/>
                        </a:rPr>
                        <a:t> </a:t>
                      </a:r>
                      <a:r>
                        <a:rPr lang="en-US" sz="3400" b="1" baseline="0" dirty="0" err="1" smtClean="0">
                          <a:solidFill>
                            <a:srgbClr val="0000CC"/>
                          </a:solidFill>
                          <a:latin typeface="Times New Roman" panose="02020603050405020304" pitchFamily="18" charset="0"/>
                          <a:cs typeface="Times New Roman" panose="02020603050405020304" pitchFamily="18" charset="0"/>
                        </a:rPr>
                        <a:t>đèn</a:t>
                      </a:r>
                      <a:r>
                        <a:rPr lang="en-US" sz="3400" b="1" baseline="0" dirty="0" smtClean="0">
                          <a:solidFill>
                            <a:srgbClr val="0000CC"/>
                          </a:solidFill>
                          <a:latin typeface="Times New Roman" panose="02020603050405020304" pitchFamily="18" charset="0"/>
                          <a:cs typeface="Times New Roman" panose="02020603050405020304" pitchFamily="18" charset="0"/>
                        </a:rPr>
                        <a:t> </a:t>
                      </a:r>
                      <a:r>
                        <a:rPr lang="en-US" sz="3400" b="1" baseline="0" dirty="0" err="1" smtClean="0">
                          <a:solidFill>
                            <a:srgbClr val="0000CC"/>
                          </a:solidFill>
                          <a:latin typeface="Times New Roman" panose="02020603050405020304" pitchFamily="18" charset="0"/>
                          <a:cs typeface="Times New Roman" panose="02020603050405020304" pitchFamily="18" charset="0"/>
                        </a:rPr>
                        <a:t>khổng</a:t>
                      </a:r>
                      <a:r>
                        <a:rPr lang="en-US" sz="3400" b="1" baseline="0" dirty="0" smtClean="0">
                          <a:solidFill>
                            <a:srgbClr val="0000CC"/>
                          </a:solidFill>
                          <a:latin typeface="Times New Roman" panose="02020603050405020304" pitchFamily="18" charset="0"/>
                          <a:cs typeface="Times New Roman" panose="02020603050405020304" pitchFamily="18" charset="0"/>
                        </a:rPr>
                        <a:t> </a:t>
                      </a:r>
                      <a:r>
                        <a:rPr lang="en-US" sz="3400" b="1" baseline="0" dirty="0" err="1" smtClean="0">
                          <a:solidFill>
                            <a:srgbClr val="0000CC"/>
                          </a:solidFill>
                          <a:latin typeface="Times New Roman" panose="02020603050405020304" pitchFamily="18" charset="0"/>
                          <a:cs typeface="Times New Roman" panose="02020603050405020304" pitchFamily="18" charset="0"/>
                        </a:rPr>
                        <a:t>lồ</a:t>
                      </a:r>
                      <a:endParaRPr lang="en-US" sz="3400" b="1" baseline="0" dirty="0" smtClean="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r>
              <a:tr h="924719">
                <a:tc>
                  <a:txBody>
                    <a:bodyPr/>
                    <a:lstStyle/>
                    <a:p>
                      <a:pPr algn="ctr"/>
                      <a:endParaRPr lang="en-US" sz="340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sz="340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sz="3400" baseline="0" dirty="0" smtClean="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r>
              <a:tr h="924719">
                <a:tc>
                  <a:txBody>
                    <a:bodyPr/>
                    <a:lstStyle/>
                    <a:p>
                      <a:pPr algn="ctr"/>
                      <a:endParaRPr lang="en-US" sz="340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sz="3400" dirty="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c>
                  <a:txBody>
                    <a:bodyPr/>
                    <a:lstStyle/>
                    <a:p>
                      <a:pPr algn="ctr"/>
                      <a:endParaRPr lang="en-US" sz="3400" baseline="0" dirty="0" smtClean="0">
                        <a:latin typeface="Times New Roman" panose="02020603050405020304" pitchFamily="18" charset="0"/>
                        <a:cs typeface="Times New Roman" panose="02020603050405020304" pitchFamily="18" charset="0"/>
                      </a:endParaRPr>
                    </a:p>
                  </a:txBody>
                  <a:tcPr>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tcPr>
                </a:tc>
              </a:tr>
            </a:tbl>
          </a:graphicData>
        </a:graphic>
      </p:graphicFrame>
      <p:sp>
        <p:nvSpPr>
          <p:cNvPr id="3" name="Rectangle 2"/>
          <p:cNvSpPr/>
          <p:nvPr/>
        </p:nvSpPr>
        <p:spPr>
          <a:xfrm>
            <a:off x="1204119" y="5334000"/>
            <a:ext cx="4495800" cy="646331"/>
          </a:xfrm>
          <a:prstGeom prst="rect">
            <a:avLst/>
          </a:prstGeom>
        </p:spPr>
        <p:txBody>
          <a:bodyPr wrap="square">
            <a:spAutoFit/>
          </a:bodyPr>
          <a:lstStyle/>
          <a:p>
            <a:pPr lvl="0" algn="ctr" defTabSz="1436888" eaLnBrk="1" fontAlgn="auto" hangingPunct="1">
              <a:spcBef>
                <a:spcPts val="0"/>
              </a:spcBef>
              <a:spcAft>
                <a:spcPts val="0"/>
              </a:spcAft>
            </a:pPr>
            <a:r>
              <a:rPr lang="en-US" sz="3600" b="1">
                <a:solidFill>
                  <a:srgbClr val="FF3399"/>
                </a:solidFill>
                <a:latin typeface="Times New Roman" panose="02020603050405020304" pitchFamily="18" charset="0"/>
                <a:cs typeface="Times New Roman" panose="02020603050405020304" pitchFamily="18" charset="0"/>
              </a:rPr>
              <a:t>hàng ngàn bông hoa</a:t>
            </a:r>
            <a:endParaRPr lang="en-US" sz="3600" b="1" dirty="0">
              <a:solidFill>
                <a:srgbClr val="FF3399"/>
              </a:solidFill>
              <a:latin typeface="Times New Roman" panose="02020603050405020304" pitchFamily="18" charset="0"/>
              <a:cs typeface="Times New Roman" panose="02020603050405020304" pitchFamily="18" charset="0"/>
            </a:endParaRPr>
          </a:p>
        </p:txBody>
      </p:sp>
      <p:sp>
        <p:nvSpPr>
          <p:cNvPr id="4" name="Rectangle 3"/>
          <p:cNvSpPr/>
          <p:nvPr/>
        </p:nvSpPr>
        <p:spPr>
          <a:xfrm>
            <a:off x="6930370" y="5333999"/>
            <a:ext cx="543739" cy="646331"/>
          </a:xfrm>
          <a:prstGeom prst="rect">
            <a:avLst/>
          </a:prstGeom>
        </p:spPr>
        <p:txBody>
          <a:bodyPr wrap="none">
            <a:spAutoFit/>
          </a:bodyPr>
          <a:lstStyle/>
          <a:p>
            <a:pPr lvl="0" algn="ctr" defTabSz="1436888" eaLnBrk="1" fontAlgn="auto" hangingPunct="1">
              <a:spcBef>
                <a:spcPts val="0"/>
              </a:spcBef>
              <a:spcAft>
                <a:spcPts val="0"/>
              </a:spcAft>
            </a:pPr>
            <a:r>
              <a:rPr lang="en-US" sz="3600" b="1">
                <a:solidFill>
                  <a:srgbClr val="FF0000"/>
                </a:solidFill>
                <a:latin typeface="Times New Roman" panose="02020603050405020304" pitchFamily="18" charset="0"/>
                <a:cs typeface="Times New Roman" panose="02020603050405020304" pitchFamily="18" charset="0"/>
              </a:rPr>
              <a:t>là</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8824119" y="5343827"/>
            <a:ext cx="6651084" cy="646331"/>
          </a:xfrm>
          <a:prstGeom prst="rect">
            <a:avLst/>
          </a:prstGeom>
        </p:spPr>
        <p:txBody>
          <a:bodyPr wrap="square">
            <a:spAutoFit/>
          </a:bodyPr>
          <a:lstStyle/>
          <a:p>
            <a:pPr lvl="0" algn="ctr" defTabSz="1436888" eaLnBrk="1" fontAlgn="auto" hangingPunct="1">
              <a:spcBef>
                <a:spcPts val="0"/>
              </a:spcBef>
              <a:spcAft>
                <a:spcPts val="0"/>
              </a:spcAft>
            </a:pPr>
            <a:r>
              <a:rPr lang="en-US" sz="3600" b="1">
                <a:solidFill>
                  <a:srgbClr val="0000CC"/>
                </a:solidFill>
                <a:latin typeface="Times New Roman" panose="02020603050405020304" pitchFamily="18" charset="0"/>
                <a:cs typeface="Times New Roman" panose="02020603050405020304" pitchFamily="18" charset="0"/>
              </a:rPr>
              <a:t>hàng ngàn ngọn lửa hồng tươi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76671" y="6248400"/>
            <a:ext cx="3780202" cy="615553"/>
          </a:xfrm>
          <a:prstGeom prst="rect">
            <a:avLst/>
          </a:prstGeom>
        </p:spPr>
        <p:txBody>
          <a:bodyPr wrap="none">
            <a:spAutoFit/>
          </a:bodyPr>
          <a:lstStyle/>
          <a:p>
            <a:pPr lvl="0" algn="ctr" defTabSz="1436888" eaLnBrk="1" fontAlgn="auto" hangingPunct="1">
              <a:spcBef>
                <a:spcPts val="0"/>
              </a:spcBef>
              <a:spcAft>
                <a:spcPts val="0"/>
              </a:spcAft>
            </a:pPr>
            <a:r>
              <a:rPr lang="en-US" sz="3400" b="1">
                <a:solidFill>
                  <a:srgbClr val="FF3399"/>
                </a:solidFill>
                <a:latin typeface="Times New Roman" panose="02020603050405020304" pitchFamily="18" charset="0"/>
                <a:cs typeface="Times New Roman" panose="02020603050405020304" pitchFamily="18" charset="0"/>
              </a:rPr>
              <a:t>hàng ngàn búp nõn</a:t>
            </a:r>
            <a:endParaRPr lang="en-US" sz="3400" b="1" dirty="0">
              <a:solidFill>
                <a:srgbClr val="FF3399"/>
              </a:solidFill>
              <a:latin typeface="Times New Roman" panose="02020603050405020304" pitchFamily="18" charset="0"/>
              <a:cs typeface="Times New Roman" panose="02020603050405020304" pitchFamily="18" charset="0"/>
            </a:endParaRPr>
          </a:p>
        </p:txBody>
      </p:sp>
      <p:sp>
        <p:nvSpPr>
          <p:cNvPr id="6" name="Rectangle 5"/>
          <p:cNvSpPr/>
          <p:nvPr/>
        </p:nvSpPr>
        <p:spPr>
          <a:xfrm>
            <a:off x="6939987" y="6244526"/>
            <a:ext cx="524503" cy="615553"/>
          </a:xfrm>
          <a:prstGeom prst="rect">
            <a:avLst/>
          </a:prstGeom>
        </p:spPr>
        <p:txBody>
          <a:bodyPr wrap="none">
            <a:spAutoFit/>
          </a:bodyPr>
          <a:lstStyle/>
          <a:p>
            <a:pPr lvl="0" algn="ctr" defTabSz="1436888" eaLnBrk="1" fontAlgn="auto" hangingPunct="1">
              <a:spcBef>
                <a:spcPts val="0"/>
              </a:spcBef>
              <a:spcAft>
                <a:spcPts val="0"/>
              </a:spcAft>
            </a:pPr>
            <a:r>
              <a:rPr lang="en-US" sz="3400" b="1">
                <a:solidFill>
                  <a:srgbClr val="FF0000"/>
                </a:solidFill>
                <a:latin typeface="Times New Roman" panose="02020603050405020304" pitchFamily="18" charset="0"/>
                <a:cs typeface="Times New Roman" panose="02020603050405020304" pitchFamily="18" charset="0"/>
              </a:rPr>
              <a:t>là</a:t>
            </a:r>
            <a:endParaRPr lang="en-US" sz="34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8987361" y="6248400"/>
            <a:ext cx="6324600" cy="615553"/>
          </a:xfrm>
          <a:prstGeom prst="rect">
            <a:avLst/>
          </a:prstGeom>
        </p:spPr>
        <p:txBody>
          <a:bodyPr wrap="square">
            <a:spAutoFit/>
          </a:bodyPr>
          <a:lstStyle/>
          <a:p>
            <a:pPr lvl="0" algn="ctr" defTabSz="1436888" eaLnBrk="1" fontAlgn="auto" hangingPunct="1">
              <a:spcBef>
                <a:spcPts val="0"/>
              </a:spcBef>
              <a:spcAft>
                <a:spcPts val="0"/>
              </a:spcAft>
            </a:pPr>
            <a:r>
              <a:rPr lang="en-US" sz="3400" b="1">
                <a:solidFill>
                  <a:srgbClr val="0000CC"/>
                </a:solidFill>
                <a:latin typeface="Times New Roman" panose="02020603050405020304" pitchFamily="18" charset="0"/>
                <a:cs typeface="Times New Roman" panose="02020603050405020304" pitchFamily="18" charset="0"/>
              </a:rPr>
              <a:t>hàng ngàn ánh nến trong xanh</a:t>
            </a:r>
            <a:endParaRPr lang="en-US" sz="3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circle(in)">
                                      <p:cBhvr>
                                        <p:cTn id="10" dur="2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5" grpId="0"/>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481316"/>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167116"/>
            <a:ext cx="13966284" cy="1261884"/>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3: </a:t>
            </a:r>
            <a:r>
              <a:rPr lang="en-US" sz="3800" b="1" dirty="0" err="1" smtClean="0">
                <a:solidFill>
                  <a:srgbClr val="0000CC"/>
                </a:solidFill>
                <a:latin typeface="Times New Roman" pitchFamily="18" charset="0"/>
                <a:cs typeface="Times New Roman" pitchFamily="18" charset="0"/>
              </a:rPr>
              <a:t>Quan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sát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tranh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tìm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sự</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có</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đặc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điểm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giống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nhau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hình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dạng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màu</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sắc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Đặt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câu</a:t>
            </a:r>
            <a:r>
              <a:rPr lang="en-US" sz="3800" b="1" dirty="0" smtClean="0">
                <a:solidFill>
                  <a:srgbClr val="0000CC"/>
                </a:solidFill>
                <a:latin typeface="Times New Roman" pitchFamily="18" charset="0"/>
                <a:cs typeface="Times New Roman" pitchFamily="18" charset="0"/>
              </a:rPr>
              <a:t> so </a:t>
            </a:r>
            <a:r>
              <a:rPr lang="en-US" sz="3800" b="1" dirty="0" err="1" smtClean="0">
                <a:solidFill>
                  <a:srgbClr val="0000CC"/>
                </a:solidFill>
                <a:latin typeface="Times New Roman" pitchFamily="18" charset="0"/>
                <a:cs typeface="Times New Roman" pitchFamily="18" charset="0"/>
              </a:rPr>
              <a:t>sánh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các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sự</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đó</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với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nhau</a:t>
            </a:r>
            <a:endParaRPr lang="en-US" sz="3800" b="1" dirty="0">
              <a:solidFill>
                <a:srgbClr val="0000CC"/>
              </a:solidFill>
              <a:latin typeface="Times New Roman" pitchFamily="18" charset="0"/>
              <a:cs typeface="Times New Roman" pitchFamily="18" charset="0"/>
            </a:endParaRPr>
          </a:p>
        </p:txBody>
      </p:sp>
      <p:sp>
        <p:nvSpPr>
          <p:cNvPr id="13" name="Rectangle 12"/>
          <p:cNvSpPr/>
          <p:nvPr/>
        </p:nvSpPr>
        <p:spPr>
          <a:xfrm>
            <a:off x="1508919" y="3733800"/>
            <a:ext cx="6983142" cy="677108"/>
          </a:xfrm>
          <a:prstGeom prst="rect">
            <a:avLst/>
          </a:prstGeom>
        </p:spPr>
        <p:txBody>
          <a:bodyPr wrap="square">
            <a:spAutoFit/>
          </a:bodyPr>
          <a:lstStyle/>
          <a:p>
            <a:pPr algn="just"/>
            <a:r>
              <a:rPr lang="en-US" sz="3800" b="1" dirty="0" smtClean="0">
                <a:solidFill>
                  <a:srgbClr val="FF3399"/>
                </a:solidFill>
                <a:latin typeface="Times New Roman" pitchFamily="18" charset="0"/>
                <a:cs typeface="Times New Roman" pitchFamily="18" charset="0"/>
              </a:rPr>
              <a:t>M: </a:t>
            </a:r>
            <a:r>
              <a:rPr lang="en-US" sz="3800" b="1" dirty="0" err="1" smtClean="0">
                <a:solidFill>
                  <a:srgbClr val="FF3399"/>
                </a:solidFill>
                <a:latin typeface="Times New Roman" pitchFamily="18" charset="0"/>
                <a:cs typeface="Times New Roman" pitchFamily="18" charset="0"/>
              </a:rPr>
              <a:t>Mắt</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mèo</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tròn</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như</a:t>
            </a:r>
            <a:r>
              <a:rPr lang="en-US" sz="3800" b="1" dirty="0" smtClean="0">
                <a:solidFill>
                  <a:srgbClr val="FF3399"/>
                </a:solidFill>
                <a:latin typeface="Times New Roman" pitchFamily="18" charset="0"/>
                <a:cs typeface="Times New Roman" pitchFamily="18" charset="0"/>
              </a:rPr>
              <a:t> </a:t>
            </a:r>
            <a:r>
              <a:rPr lang="en-US" sz="3800" b="1" dirty="0" err="1" smtClean="0">
                <a:solidFill>
                  <a:srgbClr val="FF3399"/>
                </a:solidFill>
                <a:latin typeface="Times New Roman" pitchFamily="18" charset="0"/>
                <a:cs typeface="Times New Roman" pitchFamily="18" charset="0"/>
              </a:rPr>
              <a:t>hòn</a:t>
            </a:r>
            <a:r>
              <a:rPr lang="en-US" sz="3800" b="1" dirty="0" smtClean="0">
                <a:solidFill>
                  <a:srgbClr val="FF3399"/>
                </a:solidFill>
                <a:latin typeface="Times New Roman" pitchFamily="18" charset="0"/>
                <a:cs typeface="Times New Roman" pitchFamily="18" charset="0"/>
              </a:rPr>
              <a:t> bi </a:t>
            </a:r>
            <a:r>
              <a:rPr lang="en-US" sz="3800" b="1" dirty="0" err="1" smtClean="0">
                <a:solidFill>
                  <a:srgbClr val="FF3399"/>
                </a:solidFill>
                <a:latin typeface="Times New Roman" pitchFamily="18" charset="0"/>
                <a:cs typeface="Times New Roman" pitchFamily="18" charset="0"/>
              </a:rPr>
              <a:t>ve</a:t>
            </a:r>
            <a:r>
              <a:rPr lang="en-US" sz="3800" b="1" dirty="0" smtClean="0">
                <a:solidFill>
                  <a:srgbClr val="FF3399"/>
                </a:solidFill>
                <a:latin typeface="Times New Roman" pitchFamily="18" charset="0"/>
                <a:cs typeface="Times New Roman" pitchFamily="18" charset="0"/>
              </a:rPr>
              <a:t>.</a:t>
            </a:r>
            <a:endParaRPr lang="en-US" sz="3800" b="1" dirty="0">
              <a:solidFill>
                <a:srgbClr val="FF3399"/>
              </a:solidFill>
              <a:latin typeface="Times New Roman" pitchFamily="18" charset="0"/>
              <a:cs typeface="Times New Roman" pitchFamily="18" charset="0"/>
            </a:endParaRPr>
          </a:p>
        </p:txBody>
      </p:sp>
      <p:sp>
        <p:nvSpPr>
          <p:cNvPr id="19" name="Rectangle 95"/>
          <p:cNvSpPr>
            <a:spLocks noChangeArrowheads="1"/>
          </p:cNvSpPr>
          <p:nvPr/>
        </p:nvSpPr>
        <p:spPr bwMode="auto">
          <a:xfrm>
            <a:off x="5786551" y="1249680"/>
            <a:ext cx="4579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6: CÂY GẠO (T3)</a:t>
            </a:r>
            <a:endParaRPr lang="en-GB" sz="3600" b="1" dirty="0">
              <a:solidFill>
                <a:srgbClr val="0000CC"/>
              </a:solidFill>
              <a:latin typeface="Times New Roman" pitchFamily="18" charset="0"/>
              <a:cs typeface="Times New Roman" pitchFamily="18" charset="0"/>
            </a:endParaRPr>
          </a:p>
        </p:txBody>
      </p:sp>
      <p:sp>
        <p:nvSpPr>
          <p:cNvPr id="2" name="TextBox 1"/>
          <p:cNvSpPr txBox="1"/>
          <p:nvPr/>
        </p:nvSpPr>
        <p:spPr>
          <a:xfrm>
            <a:off x="1458647" y="4814372"/>
            <a:ext cx="6908272" cy="2751522"/>
          </a:xfrm>
          <a:prstGeom prst="rect">
            <a:avLst/>
          </a:prstGeom>
          <a:noFill/>
        </p:spPr>
        <p:txBody>
          <a:bodyPr wrap="square" rtlCol="0">
            <a:spAutoFit/>
          </a:bodyPr>
          <a:lstStyle/>
          <a:p>
            <a:pPr algn="just">
              <a:lnSpc>
                <a:spcPct val="120000"/>
              </a:lnSpc>
            </a:pP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Trăng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tròn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như</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quả</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bưởi</a:t>
            </a:r>
            <a:r>
              <a:rPr lang="en-US" sz="3600" b="1" dirty="0" smtClean="0">
                <a:solidFill>
                  <a:srgbClr val="0000CC"/>
                </a:solidFill>
                <a:latin typeface="Times New Roman" panose="02020603050405020304" pitchFamily="18" charset="0"/>
                <a:cs typeface="Times New Roman" panose="02020603050405020304" pitchFamily="18" charset="0"/>
              </a:rPr>
              <a:t>.</a:t>
            </a:r>
          </a:p>
          <a:p>
            <a:pPr algn="just">
              <a:lnSpc>
                <a:spcPct val="120000"/>
              </a:lnSpc>
            </a:pP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Hoa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mào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gà</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đỏ</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giống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như</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mào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của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chú</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gà</a:t>
            </a:r>
            <a:r>
              <a:rPr lang="en-US" sz="3600" b="1" dirty="0" smtClean="0">
                <a:solidFill>
                  <a:srgbClr val="0000CC"/>
                </a:solidFill>
                <a:latin typeface="Times New Roman" panose="02020603050405020304" pitchFamily="18" charset="0"/>
                <a:cs typeface="Times New Roman" panose="02020603050405020304" pitchFamily="18" charset="0"/>
              </a:rPr>
              <a:t>.</a:t>
            </a:r>
          </a:p>
          <a:p>
            <a:pPr algn="just">
              <a:lnSpc>
                <a:spcPct val="120000"/>
              </a:lnSpc>
            </a:pP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Cây</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nấm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trông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giống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chiếc</a:t>
            </a:r>
            <a:r>
              <a:rPr lang="en-US" sz="3600" b="1" dirty="0" smtClean="0">
                <a:solidFill>
                  <a:srgbClr val="0000CC"/>
                </a:solidFill>
                <a:latin typeface="Times New Roman" panose="02020603050405020304" pitchFamily="18" charset="0"/>
                <a:cs typeface="Times New Roman" panose="02020603050405020304" pitchFamily="18" charset="0"/>
              </a:rPr>
              <a:t> ô.</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269" t="37719" r="11251" b="38597"/>
          <a:stretch/>
        </p:blipFill>
        <p:spPr bwMode="auto">
          <a:xfrm>
            <a:off x="8561521" y="4218325"/>
            <a:ext cx="6962275" cy="294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0053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8288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899319" y="2514600"/>
            <a:ext cx="14575884"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4. </a:t>
            </a:r>
            <a:r>
              <a:rPr lang="en-US" sz="3800" b="1" dirty="0" err="1" smtClean="0">
                <a:solidFill>
                  <a:srgbClr val="0000CC"/>
                </a:solidFill>
                <a:latin typeface="Times New Roman" pitchFamily="18" charset="0"/>
                <a:cs typeface="Times New Roman" pitchFamily="18" charset="0"/>
              </a:rPr>
              <a:t>Cùng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hỏi</a:t>
            </a:r>
            <a:r>
              <a:rPr lang="en-US" sz="3800" b="1" dirty="0" smtClean="0">
                <a:solidFill>
                  <a:srgbClr val="0000CC"/>
                </a:solidFill>
                <a:latin typeface="Times New Roman" pitchFamily="18" charset="0"/>
                <a:cs typeface="Times New Roman" pitchFamily="18" charset="0"/>
              </a:rPr>
              <a:t> – </a:t>
            </a:r>
            <a:r>
              <a:rPr lang="en-US" sz="3800" b="1" dirty="0" err="1" smtClean="0">
                <a:solidFill>
                  <a:srgbClr val="0000CC"/>
                </a:solidFill>
                <a:latin typeface="Times New Roman" pitchFamily="18" charset="0"/>
                <a:cs typeface="Times New Roman" pitchFamily="18" charset="0"/>
              </a:rPr>
              <a:t>đáp</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về</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địa</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điểm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diễn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ra</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các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sự</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việc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trong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đoạn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văn</a:t>
            </a:r>
            <a:endParaRPr lang="en-US" sz="3800" b="1" dirty="0">
              <a:solidFill>
                <a:srgbClr val="0000CC"/>
              </a:solidFill>
              <a:latin typeface="Times New Roman" pitchFamily="18" charset="0"/>
              <a:cs typeface="Times New Roman" pitchFamily="18" charset="0"/>
            </a:endParaRPr>
          </a:p>
        </p:txBody>
      </p:sp>
      <p:sp>
        <p:nvSpPr>
          <p:cNvPr id="20" name="Rectangle 95"/>
          <p:cNvSpPr>
            <a:spLocks noChangeArrowheads="1"/>
          </p:cNvSpPr>
          <p:nvPr/>
        </p:nvSpPr>
        <p:spPr bwMode="auto">
          <a:xfrm>
            <a:off x="5786551" y="1258669"/>
            <a:ext cx="4579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6: CÂY GẠO (T3)</a:t>
            </a:r>
            <a:endParaRPr lang="en-GB" sz="3600" b="1" dirty="0">
              <a:solidFill>
                <a:srgbClr val="0000CC"/>
              </a:solidFill>
              <a:latin typeface="Times New Roman" pitchFamily="18" charset="0"/>
              <a:cs typeface="Times New Roman" pitchFamily="18" charset="0"/>
            </a:endParaRPr>
          </a:p>
        </p:txBody>
      </p:sp>
      <p:sp>
        <p:nvSpPr>
          <p:cNvPr id="2" name="TextBox 1"/>
          <p:cNvSpPr txBox="1"/>
          <p:nvPr/>
        </p:nvSpPr>
        <p:spPr>
          <a:xfrm>
            <a:off x="1508919" y="3581400"/>
            <a:ext cx="13966284" cy="3416320"/>
          </a:xfrm>
          <a:prstGeom prst="rect">
            <a:avLst/>
          </a:prstGeom>
          <a:noFill/>
        </p:spPr>
        <p:txBody>
          <a:bodyPr wrap="square" rtlCol="0">
            <a:spAutoFit/>
          </a:bodyPr>
          <a:lstStyle/>
          <a:p>
            <a:pPr algn="just"/>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Trên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vòm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cây</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lũ</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chim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sẻ</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đang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trò</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chuyện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ríu</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rít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Dưới</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đất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đám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lá</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khô</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cuống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cuồng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chạy</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vào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nhau</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sột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soạt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Trước</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hiên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nhà</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tấm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mành</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che</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đung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đứa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lách</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cách</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Trong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nhà</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em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bé</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chợt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giật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mình</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tỉnh</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giấc</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Suỵt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im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nào</a:t>
            </a:r>
            <a:r>
              <a:rPr lang="en-US" sz="3600" b="1" dirty="0" smtClean="0">
                <a:solidFill>
                  <a:srgbClr val="0000CC"/>
                </a:solidFill>
                <a:latin typeface="Times New Roman" panose="02020603050405020304" pitchFamily="18" charset="0"/>
                <a:cs typeface="Times New Roman" panose="02020603050405020304" pitchFamily="18" charset="0"/>
              </a:rPr>
              <a:t>!” – </a:t>
            </a:r>
            <a:r>
              <a:rPr lang="en-US" sz="3600" b="1" dirty="0" err="1" smtClean="0">
                <a:solidFill>
                  <a:srgbClr val="0000CC"/>
                </a:solidFill>
                <a:latin typeface="Times New Roman" panose="02020603050405020304" pitchFamily="18" charset="0"/>
                <a:cs typeface="Times New Roman" panose="02020603050405020304" pitchFamily="18" charset="0"/>
              </a:rPr>
              <a:t>Ngọn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gió</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thầm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nhắc</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Và</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bỗng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dưng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tất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cả</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dừng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lại</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thật</a:t>
            </a:r>
            <a:r>
              <a:rPr lang="en-US" sz="3600" b="1" dirty="0" smtClean="0">
                <a:solidFill>
                  <a:srgbClr val="0000CC"/>
                </a:solidFill>
                <a:latin typeface="Times New Roman" panose="02020603050405020304" pitchFamily="18" charset="0"/>
                <a:cs typeface="Times New Roman" panose="02020603050405020304" pitchFamily="18" charset="0"/>
              </a:rPr>
              <a:t>.</a:t>
            </a: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Ngọc</a:t>
            </a:r>
            <a:r>
              <a:rPr lang="en-US" sz="3600" b="1" dirty="0" smtClean="0">
                <a:solidFill>
                  <a:srgbClr val="0000CC"/>
                </a:solidFill>
                <a:latin typeface="Times New Roman" panose="02020603050405020304" pitchFamily="18" charset="0"/>
                <a:cs typeface="Times New Roman" panose="02020603050405020304" pitchFamily="18" charset="0"/>
              </a:rPr>
              <a:t> Minh)</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693354" y="6934200"/>
            <a:ext cx="8367804" cy="1077218"/>
          </a:xfrm>
          <a:prstGeom prst="rect">
            <a:avLst/>
          </a:prstGeom>
          <a:noFill/>
        </p:spPr>
        <p:txBody>
          <a:bodyPr wrap="none" rtlCol="0">
            <a:spAutoFit/>
          </a:bodyPr>
          <a:lstStyle/>
          <a:p>
            <a:r>
              <a:rPr lang="en-US" sz="3200" b="1" dirty="0" smtClean="0">
                <a:solidFill>
                  <a:srgbClr val="FF3399"/>
                </a:solidFill>
                <a:latin typeface="Times New Roman" panose="02020603050405020304" pitchFamily="18" charset="0"/>
                <a:cs typeface="Times New Roman" panose="02020603050405020304" pitchFamily="18" charset="0"/>
              </a:rPr>
              <a:t>M: - </a:t>
            </a:r>
            <a:r>
              <a:rPr lang="en-US" sz="3200" b="1" dirty="0" err="1" smtClean="0">
                <a:solidFill>
                  <a:srgbClr val="FF3399"/>
                </a:solidFill>
                <a:latin typeface="Times New Roman" panose="02020603050405020304" pitchFamily="18" charset="0"/>
                <a:cs typeface="Times New Roman" panose="02020603050405020304" pitchFamily="18" charset="0"/>
              </a:rPr>
              <a:t>Lũ</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chim</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sẻ</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đang</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trò</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chuyện</a:t>
            </a:r>
            <a:r>
              <a:rPr lang="en-US" sz="3200" b="1" dirty="0" smtClean="0">
                <a:solidFill>
                  <a:srgbClr val="FF3399"/>
                </a:solidFill>
                <a:latin typeface="Times New Roman" panose="02020603050405020304" pitchFamily="18" charset="0"/>
                <a:cs typeface="Times New Roman" panose="02020603050405020304" pitchFamily="18" charset="0"/>
              </a:rPr>
              <a:t> ở </a:t>
            </a:r>
            <a:r>
              <a:rPr lang="en-US" sz="3200" b="1" dirty="0" err="1" smtClean="0">
                <a:solidFill>
                  <a:srgbClr val="FF3399"/>
                </a:solidFill>
                <a:latin typeface="Times New Roman" panose="02020603050405020304" pitchFamily="18" charset="0"/>
                <a:cs typeface="Times New Roman" panose="02020603050405020304" pitchFamily="18" charset="0"/>
              </a:rPr>
              <a:t>đâu</a:t>
            </a:r>
            <a:r>
              <a:rPr lang="en-US" sz="3200" b="1" dirty="0" smtClean="0">
                <a:solidFill>
                  <a:srgbClr val="FF3399"/>
                </a:solidFill>
                <a:latin typeface="Times New Roman" panose="02020603050405020304" pitchFamily="18" charset="0"/>
                <a:cs typeface="Times New Roman" panose="02020603050405020304" pitchFamily="18" charset="0"/>
              </a:rPr>
              <a:t>?</a:t>
            </a:r>
          </a:p>
          <a:p>
            <a:r>
              <a:rPr lang="en-US" sz="3200" b="1" dirty="0">
                <a:solidFill>
                  <a:srgbClr val="FF3399"/>
                </a:solidFill>
                <a:latin typeface="Times New Roman" panose="02020603050405020304" pitchFamily="18" charset="0"/>
                <a:cs typeface="Times New Roman" panose="02020603050405020304" pitchFamily="18" charset="0"/>
              </a:rPr>
              <a:t> </a:t>
            </a:r>
            <a:r>
              <a:rPr lang="en-US" sz="3200" b="1" dirty="0" smtClean="0">
                <a:solidFill>
                  <a:srgbClr val="FF3399"/>
                </a:solidFill>
                <a:latin typeface="Times New Roman" panose="02020603050405020304" pitchFamily="18" charset="0"/>
                <a:cs typeface="Times New Roman" panose="02020603050405020304" pitchFamily="18" charset="0"/>
              </a:rPr>
              <a:t>     - </a:t>
            </a:r>
            <a:r>
              <a:rPr lang="en-US" sz="3200" b="1" dirty="0" err="1" smtClean="0">
                <a:solidFill>
                  <a:srgbClr val="FF3399"/>
                </a:solidFill>
                <a:latin typeface="Times New Roman" panose="02020603050405020304" pitchFamily="18" charset="0"/>
                <a:cs typeface="Times New Roman" panose="02020603050405020304" pitchFamily="18" charset="0"/>
              </a:rPr>
              <a:t>Lũ</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chim</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sẻ</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đang</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trò</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chuyện</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trên</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vòm</a:t>
            </a:r>
            <a:r>
              <a:rPr lang="en-US" sz="3200" b="1" dirty="0" smtClean="0">
                <a:solidFill>
                  <a:srgbClr val="FF3399"/>
                </a:solidFill>
                <a:latin typeface="Times New Roman" panose="02020603050405020304" pitchFamily="18" charset="0"/>
                <a:cs typeface="Times New Roman" panose="02020603050405020304" pitchFamily="18" charset="0"/>
              </a:rPr>
              <a:t> </a:t>
            </a:r>
            <a:r>
              <a:rPr lang="en-US" sz="3200" b="1" dirty="0" err="1" smtClean="0">
                <a:solidFill>
                  <a:srgbClr val="FF3399"/>
                </a:solidFill>
                <a:latin typeface="Times New Roman" panose="02020603050405020304" pitchFamily="18" charset="0"/>
                <a:cs typeface="Times New Roman" panose="02020603050405020304" pitchFamily="18" charset="0"/>
              </a:rPr>
              <a:t>cây</a:t>
            </a:r>
            <a:r>
              <a:rPr lang="en-US" sz="3200" b="1" dirty="0" smtClean="0">
                <a:solidFill>
                  <a:srgbClr val="FF3399"/>
                </a:solidFill>
                <a:latin typeface="Times New Roman" panose="02020603050405020304" pitchFamily="18" charset="0"/>
                <a:cs typeface="Times New Roman" panose="02020603050405020304" pitchFamily="18" charset="0"/>
              </a:rPr>
              <a:t>.</a:t>
            </a:r>
            <a:endParaRPr lang="en-US" sz="3200" b="1" dirty="0">
              <a:solidFill>
                <a:srgbClr val="FF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209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8288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0" name="Rectangle 95"/>
          <p:cNvSpPr>
            <a:spLocks noChangeArrowheads="1"/>
          </p:cNvSpPr>
          <p:nvPr/>
        </p:nvSpPr>
        <p:spPr bwMode="auto">
          <a:xfrm>
            <a:off x="5786551" y="1258669"/>
            <a:ext cx="4579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6: CÂY GẠO (T3)</a:t>
            </a:r>
            <a:endParaRPr lang="en-GB" sz="3600" b="1" dirty="0">
              <a:solidFill>
                <a:srgbClr val="0000CC"/>
              </a:solidFill>
              <a:latin typeface="Times New Roman" pitchFamily="18" charset="0"/>
              <a:cs typeface="Times New Roman" pitchFamily="18" charset="0"/>
            </a:endParaRPr>
          </a:p>
        </p:txBody>
      </p:sp>
      <p:sp>
        <p:nvSpPr>
          <p:cNvPr id="3" name="Flowchart: Alternate Process 2"/>
          <p:cNvSpPr/>
          <p:nvPr/>
        </p:nvSpPr>
        <p:spPr>
          <a:xfrm>
            <a:off x="1204119" y="3657600"/>
            <a:ext cx="13792200" cy="3200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smtClean="0">
                <a:solidFill>
                  <a:srgbClr val="FF0000"/>
                </a:solidFill>
                <a:latin typeface="Times New Roman" panose="02020603050405020304" pitchFamily="18" charset="0"/>
                <a:cs typeface="Times New Roman" panose="02020603050405020304" pitchFamily="18" charset="0"/>
              </a:rPr>
              <a:t>Kết luận:</a:t>
            </a:r>
          </a:p>
          <a:p>
            <a:pPr algn="just"/>
            <a:r>
              <a:rPr lang="nl-NL" sz="4400" dirty="0" smtClean="0">
                <a:solidFill>
                  <a:srgbClr val="FF0000"/>
                </a:solidFill>
                <a:latin typeface="Times New Roman" panose="02020603050405020304" pitchFamily="18" charset="0"/>
                <a:cs typeface="Times New Roman" panose="02020603050405020304" pitchFamily="18" charset="0"/>
              </a:rPr>
              <a:t>	Khi </a:t>
            </a:r>
            <a:r>
              <a:rPr lang="nl-NL" sz="4400" dirty="0">
                <a:solidFill>
                  <a:srgbClr val="FF0000"/>
                </a:solidFill>
                <a:latin typeface="Times New Roman" panose="02020603050405020304" pitchFamily="18" charset="0"/>
                <a:cs typeface="Times New Roman" panose="02020603050405020304" pitchFamily="18" charset="0"/>
              </a:rPr>
              <a:t>hỏi địa điểm diễn ra sự việc chúng ta phải sử dụng cụm từ </a:t>
            </a:r>
            <a:r>
              <a:rPr lang="nl-NL" sz="4400" b="1" i="1" dirty="0">
                <a:solidFill>
                  <a:srgbClr val="FF0000"/>
                </a:solidFill>
                <a:latin typeface="Times New Roman" panose="02020603050405020304" pitchFamily="18" charset="0"/>
                <a:cs typeface="Times New Roman" panose="02020603050405020304" pitchFamily="18" charset="0"/>
              </a:rPr>
              <a:t>Ở đâu?</a:t>
            </a:r>
            <a:r>
              <a:rPr lang="nl-NL" sz="4400" dirty="0">
                <a:solidFill>
                  <a:srgbClr val="FF0000"/>
                </a:solidFill>
                <a:latin typeface="Times New Roman" panose="02020603050405020304" pitchFamily="18" charset="0"/>
                <a:cs typeface="Times New Roman" panose="02020603050405020304" pitchFamily="18" charset="0"/>
              </a:rPr>
              <a:t> ở đầu hoặc cuối câu. Khi trả lời câu hỏi </a:t>
            </a:r>
            <a:r>
              <a:rPr lang="nl-NL" sz="4400" b="1" i="1" dirty="0">
                <a:solidFill>
                  <a:srgbClr val="FF0000"/>
                </a:solidFill>
                <a:latin typeface="Times New Roman" panose="02020603050405020304" pitchFamily="18" charset="0"/>
                <a:cs typeface="Times New Roman" panose="02020603050405020304" pitchFamily="18" charset="0"/>
              </a:rPr>
              <a:t>Ở đâu?</a:t>
            </a:r>
            <a:r>
              <a:rPr lang="nl-NL" sz="4400" dirty="0">
                <a:solidFill>
                  <a:srgbClr val="FF0000"/>
                </a:solidFill>
                <a:latin typeface="Times New Roman" panose="02020603050405020304" pitchFamily="18" charset="0"/>
                <a:cs typeface="Times New Roman" panose="02020603050405020304" pitchFamily="18" charset="0"/>
              </a:rPr>
              <a:t> chúng ta phải sử dụng từ ngữ chỉ địa điểm</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4548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9682</TotalTime>
  <Words>501</Words>
  <Application>Microsoft Office PowerPoint</Application>
  <PresentationFormat>Custom</PresentationFormat>
  <Paragraphs>76</Paragraphs>
  <Slides>9</Slides>
  <Notes>1</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1043</cp:revision>
  <dcterms:created xsi:type="dcterms:W3CDTF">2008-09-09T22:52:10Z</dcterms:created>
  <dcterms:modified xsi:type="dcterms:W3CDTF">2022-08-13T09:39:44Z</dcterms:modified>
</cp:coreProperties>
</file>