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16276638" cy="9144000"/>
  <p:notesSz cx="6858000" cy="9144000"/>
  <p:defaultTextStyle>
    <a:defPPr>
      <a:defRPr lang="en-US"/>
    </a:defPPr>
    <a:lvl1pPr marL="0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088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0175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0263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0351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0438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0526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0614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0701" algn="l" defTabSz="122017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0DB3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-533" y="-8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1176A-9AE2-4DF4-9FD1-396A6FE73813}" type="datetimeFigureOut">
              <a:rPr lang="en-US" smtClean="0"/>
              <a:t>16/8/2022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2625" y="1143000"/>
            <a:ext cx="5492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367CF-C9D3-44E3-8AEC-88BFE32E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89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10088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20175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30263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40351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50438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0526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0614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0701" algn="l" defTabSz="122017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5B8007-F28A-4C3E-A48D-DDE012D8153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01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70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7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061" indent="0" algn="ctr">
              <a:buNone/>
              <a:defRPr/>
            </a:lvl2pPr>
            <a:lvl3pPr marL="1436120" indent="0" algn="ctr">
              <a:buNone/>
              <a:defRPr/>
            </a:lvl3pPr>
            <a:lvl4pPr marL="2154181" indent="0" algn="ctr">
              <a:buNone/>
              <a:defRPr/>
            </a:lvl4pPr>
            <a:lvl5pPr marL="2872240" indent="0" algn="ctr">
              <a:buNone/>
              <a:defRPr/>
            </a:lvl5pPr>
            <a:lvl6pPr marL="3590301" indent="0" algn="ctr">
              <a:buNone/>
              <a:defRPr/>
            </a:lvl6pPr>
            <a:lvl7pPr marL="4308360" indent="0" algn="ctr">
              <a:buNone/>
              <a:defRPr/>
            </a:lvl7pPr>
            <a:lvl8pPr marL="5026422" indent="0" algn="ctr">
              <a:buNone/>
              <a:defRPr/>
            </a:lvl8pPr>
            <a:lvl9pPr marL="574448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EB01423-D198-4896-B996-AF6CD71AA325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69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29D28DD1-89CB-4A9B-8160-1008CEEB8C29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10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8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8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774A9502-423E-4957-ACD4-EFEAFA456813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83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100BA3F-51CF-473C-BBC7-9F80CB3FD932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57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21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061" indent="0">
              <a:buNone/>
              <a:defRPr sz="2800"/>
            </a:lvl2pPr>
            <a:lvl3pPr marL="1436120" indent="0">
              <a:buNone/>
              <a:defRPr sz="2500"/>
            </a:lvl3pPr>
            <a:lvl4pPr marL="2154181" indent="0">
              <a:buNone/>
              <a:defRPr sz="2200"/>
            </a:lvl4pPr>
            <a:lvl5pPr marL="2872240" indent="0">
              <a:buNone/>
              <a:defRPr sz="2200"/>
            </a:lvl5pPr>
            <a:lvl6pPr marL="3590301" indent="0">
              <a:buNone/>
              <a:defRPr sz="2200"/>
            </a:lvl6pPr>
            <a:lvl7pPr marL="4308360" indent="0">
              <a:buNone/>
              <a:defRPr sz="2200"/>
            </a:lvl7pPr>
            <a:lvl8pPr marL="5026422" indent="0">
              <a:buNone/>
              <a:defRPr sz="2200"/>
            </a:lvl8pPr>
            <a:lvl9pPr marL="5744481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E5E9DFC9-E0D6-4E70-95EC-EE956DA6257B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6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4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4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5EEE0E17-1536-48C6-87E3-A861F0C00F04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6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061" indent="0">
              <a:buNone/>
              <a:defRPr sz="3100" b="1"/>
            </a:lvl2pPr>
            <a:lvl3pPr marL="1436120" indent="0">
              <a:buNone/>
              <a:defRPr sz="2800" b="1"/>
            </a:lvl3pPr>
            <a:lvl4pPr marL="2154181" indent="0">
              <a:buNone/>
              <a:defRPr sz="2500" b="1"/>
            </a:lvl4pPr>
            <a:lvl5pPr marL="2872240" indent="0">
              <a:buNone/>
              <a:defRPr sz="2500" b="1"/>
            </a:lvl5pPr>
            <a:lvl6pPr marL="3590301" indent="0">
              <a:buNone/>
              <a:defRPr sz="2500" b="1"/>
            </a:lvl6pPr>
            <a:lvl7pPr marL="4308360" indent="0">
              <a:buNone/>
              <a:defRPr sz="2500" b="1"/>
            </a:lvl7pPr>
            <a:lvl8pPr marL="5026422" indent="0">
              <a:buNone/>
              <a:defRPr sz="2500" b="1"/>
            </a:lvl8pPr>
            <a:lvl9pPr marL="5744481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4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8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061" indent="0">
              <a:buNone/>
              <a:defRPr sz="3100" b="1"/>
            </a:lvl2pPr>
            <a:lvl3pPr marL="1436120" indent="0">
              <a:buNone/>
              <a:defRPr sz="2800" b="1"/>
            </a:lvl3pPr>
            <a:lvl4pPr marL="2154181" indent="0">
              <a:buNone/>
              <a:defRPr sz="2500" b="1"/>
            </a:lvl4pPr>
            <a:lvl5pPr marL="2872240" indent="0">
              <a:buNone/>
              <a:defRPr sz="2500" b="1"/>
            </a:lvl5pPr>
            <a:lvl6pPr marL="3590301" indent="0">
              <a:buNone/>
              <a:defRPr sz="2500" b="1"/>
            </a:lvl6pPr>
            <a:lvl7pPr marL="4308360" indent="0">
              <a:buNone/>
              <a:defRPr sz="2500" b="1"/>
            </a:lvl7pPr>
            <a:lvl8pPr marL="5026422" indent="0">
              <a:buNone/>
              <a:defRPr sz="2500" b="1"/>
            </a:lvl8pPr>
            <a:lvl9pPr marL="5744481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8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8830A47B-B3AA-4408-B89E-78641CC5715A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41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58D8FA65-B14B-4883-88C7-F7A3A55E9A2F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3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C38BE4F5-A3A4-4A0F-A638-D990D725B4CA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3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4" y="364070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70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061" indent="0">
              <a:buNone/>
              <a:defRPr sz="1900"/>
            </a:lvl2pPr>
            <a:lvl3pPr marL="1436120" indent="0">
              <a:buNone/>
              <a:defRPr sz="1600"/>
            </a:lvl3pPr>
            <a:lvl4pPr marL="2154181" indent="0">
              <a:buNone/>
              <a:defRPr sz="1400"/>
            </a:lvl4pPr>
            <a:lvl5pPr marL="2872240" indent="0">
              <a:buNone/>
              <a:defRPr sz="1400"/>
            </a:lvl5pPr>
            <a:lvl6pPr marL="3590301" indent="0">
              <a:buNone/>
              <a:defRPr sz="1400"/>
            </a:lvl6pPr>
            <a:lvl7pPr marL="4308360" indent="0">
              <a:buNone/>
              <a:defRPr sz="1400"/>
            </a:lvl7pPr>
            <a:lvl8pPr marL="5026422" indent="0">
              <a:buNone/>
              <a:defRPr sz="1400"/>
            </a:lvl8pPr>
            <a:lvl9pPr marL="57444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0C99C05A-73D7-488D-87AE-9FA1D515BA90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73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6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6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061" indent="0">
              <a:buNone/>
              <a:defRPr sz="4400"/>
            </a:lvl2pPr>
            <a:lvl3pPr marL="1436120" indent="0">
              <a:buNone/>
              <a:defRPr sz="3800"/>
            </a:lvl3pPr>
            <a:lvl4pPr marL="2154181" indent="0">
              <a:buNone/>
              <a:defRPr sz="3100"/>
            </a:lvl4pPr>
            <a:lvl5pPr marL="2872240" indent="0">
              <a:buNone/>
              <a:defRPr sz="3100"/>
            </a:lvl5pPr>
            <a:lvl6pPr marL="3590301" indent="0">
              <a:buNone/>
              <a:defRPr sz="3100"/>
            </a:lvl6pPr>
            <a:lvl7pPr marL="4308360" indent="0">
              <a:buNone/>
              <a:defRPr sz="3100"/>
            </a:lvl7pPr>
            <a:lvl8pPr marL="5026422" indent="0">
              <a:buNone/>
              <a:defRPr sz="3100"/>
            </a:lvl8pPr>
            <a:lvl9pPr marL="5744481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6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061" indent="0">
              <a:buNone/>
              <a:defRPr sz="1900"/>
            </a:lvl2pPr>
            <a:lvl3pPr marL="1436120" indent="0">
              <a:buNone/>
              <a:defRPr sz="1600"/>
            </a:lvl3pPr>
            <a:lvl4pPr marL="2154181" indent="0">
              <a:buNone/>
              <a:defRPr sz="1400"/>
            </a:lvl4pPr>
            <a:lvl5pPr marL="2872240" indent="0">
              <a:buNone/>
              <a:defRPr sz="1400"/>
            </a:lvl5pPr>
            <a:lvl6pPr marL="3590301" indent="0">
              <a:buNone/>
              <a:defRPr sz="1400"/>
            </a:lvl6pPr>
            <a:lvl7pPr marL="4308360" indent="0">
              <a:buNone/>
              <a:defRPr sz="1400"/>
            </a:lvl7pPr>
            <a:lvl8pPr marL="5026422" indent="0">
              <a:buNone/>
              <a:defRPr sz="1400"/>
            </a:lvl8pPr>
            <a:lvl9pPr marL="57444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72090DF4-68DF-4AAF-98F9-EB3836BAB8B4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46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9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6" y="8326439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9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1739" tIns="95869" rIns="191739" bIns="9586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  <a:defRPr/>
            </a:pPr>
            <a:fld id="{F4264759-E7CE-4A8C-955C-20DA2A50E45F}" type="slidenum">
              <a:rPr lang="en-US" altLang="en-US" smtClean="0">
                <a:solidFill>
                  <a:srgbClr val="000000"/>
                </a:solidFill>
              </a:rPr>
              <a:pPr defTabSz="91391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03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061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120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4181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2240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7875" indent="-537875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190" indent="-447436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4504" indent="-358583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1670" indent="-358583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0422" indent="-358583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49330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7391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5452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3511" indent="-35903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06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12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418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224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030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08360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6422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4481" algn="l" defTabSz="143612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8781"/>
            <a:ext cx="10037260" cy="682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21" tIns="71811" rIns="143621" bIns="7181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2433"/>
            <a:ext cx="2034580" cy="263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1" y="2060588"/>
            <a:ext cx="11471154" cy="1989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197567"/>
            <a:ext cx="5974561" cy="882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21" tIns="71811" rIns="143621" bIns="7181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3912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defTabSz="913912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7884"/>
            <a:ext cx="5616086" cy="20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3977" y="335180"/>
            <a:ext cx="2078575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3723" y="416796"/>
            <a:ext cx="2086501" cy="249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3" y="1451761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4" y="988801"/>
            <a:ext cx="1474263" cy="192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3" y="5962474"/>
            <a:ext cx="1416132" cy="102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3" y="5111196"/>
            <a:ext cx="4334746" cy="308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835967" y="4269987"/>
            <a:ext cx="12345716" cy="1638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Bef>
                <a:spcPts val="1799"/>
              </a:spcBef>
              <a:spcAft>
                <a:spcPct val="0"/>
              </a:spcAft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defTabSz="913912" eaLnBrk="1" fontAlgn="base" hangingPunct="1">
              <a:spcBef>
                <a:spcPts val="1799"/>
              </a:spcBef>
              <a:spcAft>
                <a:spcPct val="0"/>
              </a:spcAft>
              <a:defRPr/>
            </a:pP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vi-VN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NHƯ THẾ NÀO LÀ ĐẸP ? </a:t>
            </a: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(T3)</a:t>
            </a:r>
            <a:endParaRPr lang="en-US" sz="43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79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20" name="Group 19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4191000" y="1321329"/>
            <a:ext cx="81383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latin typeface="Times New Roman" pitchFamily="18" charset="0"/>
              </a:rPr>
              <a:t>TRÒ CHƠI: BIỂN BÁO GIAO THÔNG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14005719" y="2450440"/>
            <a:ext cx="1436612" cy="1689674"/>
            <a:chOff x="10068343" y="4114800"/>
            <a:chExt cx="1436612" cy="1689674"/>
          </a:xfrm>
        </p:grpSpPr>
        <p:pic>
          <p:nvPicPr>
            <p:cNvPr id="51" name="Picture 6" descr="Biển cấm đi ngược chiều - Thiết Bị An Toàn Giao Thô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76169" y="4114800"/>
              <a:ext cx="1104900" cy="1104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TextBox 51"/>
            <p:cNvSpPr txBox="1"/>
            <p:nvPr/>
          </p:nvSpPr>
          <p:spPr>
            <a:xfrm>
              <a:off x="10068343" y="5219699"/>
              <a:ext cx="143661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smtClean="0"/>
                <a:t>Cấm đi </a:t>
              </a:r>
            </a:p>
            <a:p>
              <a:pPr algn="ctr"/>
              <a:r>
                <a:rPr lang="en-US" sz="1600" b="1" smtClean="0"/>
                <a:t>ngược chiều</a:t>
              </a:r>
              <a:endParaRPr lang="en-US" sz="1600" b="1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946408" y="2602840"/>
            <a:ext cx="1984839" cy="1575375"/>
            <a:chOff x="10946408" y="2362200"/>
            <a:chExt cx="1984839" cy="1575375"/>
          </a:xfrm>
        </p:grpSpPr>
        <p:pic>
          <p:nvPicPr>
            <p:cNvPr id="54" name="Picture 4" descr="Biển Báo Giao Thông (04)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072" r="33464" b="81939"/>
            <a:stretch/>
          </p:blipFill>
          <p:spPr bwMode="auto">
            <a:xfrm>
              <a:off x="11220516" y="2362200"/>
              <a:ext cx="1425444" cy="10788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TextBox 54"/>
            <p:cNvSpPr txBox="1"/>
            <p:nvPr/>
          </p:nvSpPr>
          <p:spPr>
            <a:xfrm>
              <a:off x="10946408" y="3352800"/>
              <a:ext cx="198483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smtClean="0"/>
                <a:t>Giao nhau </a:t>
              </a:r>
            </a:p>
            <a:p>
              <a:pPr algn="ctr"/>
              <a:r>
                <a:rPr lang="en-US" sz="1600" b="1" smtClean="0"/>
                <a:t>với đường ưu tiên</a:t>
              </a:r>
              <a:endParaRPr lang="en-US" sz="1600" b="1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2755743" y="4584040"/>
            <a:ext cx="1346844" cy="1663607"/>
            <a:chOff x="12755743" y="4343400"/>
            <a:chExt cx="1346844" cy="1663607"/>
          </a:xfrm>
        </p:grpSpPr>
        <p:pic>
          <p:nvPicPr>
            <p:cNvPr id="57" name="Picture 8" descr="Biển báo cấm xe đạp, biển báo hiệu giao thông - 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420"/>
            <a:stretch/>
          </p:blipFill>
          <p:spPr bwMode="auto">
            <a:xfrm>
              <a:off x="12889680" y="4343400"/>
              <a:ext cx="1078967" cy="10788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TextBox 57"/>
            <p:cNvSpPr txBox="1"/>
            <p:nvPr/>
          </p:nvSpPr>
          <p:spPr>
            <a:xfrm>
              <a:off x="12755743" y="5422232"/>
              <a:ext cx="13468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smtClean="0"/>
                <a:t>Cấm người </a:t>
              </a:r>
            </a:p>
            <a:p>
              <a:pPr algn="ctr"/>
              <a:r>
                <a:rPr lang="en-US" sz="1600" b="1" smtClean="0"/>
                <a:t>đi xe đạp</a:t>
              </a:r>
              <a:endParaRPr lang="en-US" sz="1600" b="1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4113545" y="5803240"/>
            <a:ext cx="1335622" cy="1674876"/>
            <a:chOff x="8600313" y="2362201"/>
            <a:chExt cx="1335622" cy="1674876"/>
          </a:xfrm>
        </p:grpSpPr>
        <p:pic>
          <p:nvPicPr>
            <p:cNvPr id="60" name="Picture 10" descr="Các loại biển báo giao thông dành cho người đi bộ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106" r="34193"/>
            <a:stretch/>
          </p:blipFill>
          <p:spPr bwMode="auto">
            <a:xfrm>
              <a:off x="8645328" y="2362201"/>
              <a:ext cx="1245592" cy="11589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TextBox 60"/>
            <p:cNvSpPr txBox="1"/>
            <p:nvPr/>
          </p:nvSpPr>
          <p:spPr>
            <a:xfrm>
              <a:off x="8600313" y="3452302"/>
              <a:ext cx="13356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smtClean="0"/>
                <a:t>Dành cho </a:t>
              </a:r>
            </a:p>
            <a:p>
              <a:pPr algn="ctr"/>
              <a:r>
                <a:rPr lang="en-US" sz="1600" b="1" smtClean="0"/>
                <a:t>người đi bộ</a:t>
              </a:r>
              <a:endParaRPr lang="en-US" sz="1600" b="1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1355722" y="6090854"/>
            <a:ext cx="1155032" cy="1433428"/>
            <a:chOff x="11355722" y="5850214"/>
            <a:chExt cx="1155032" cy="1433428"/>
          </a:xfrm>
        </p:grpSpPr>
        <p:pic>
          <p:nvPicPr>
            <p:cNvPr id="63" name="Picture 12" descr="Các loại biển hiệu lệnh và ý nghĩa của từng loại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434" t="6940" r="28412" b="24639"/>
            <a:stretch/>
          </p:blipFill>
          <p:spPr bwMode="auto">
            <a:xfrm>
              <a:off x="11355722" y="5850214"/>
              <a:ext cx="1155032" cy="10948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4" name="TextBox 63"/>
            <p:cNvSpPr txBox="1"/>
            <p:nvPr/>
          </p:nvSpPr>
          <p:spPr>
            <a:xfrm>
              <a:off x="11424124" y="6945088"/>
              <a:ext cx="101822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smtClean="0"/>
                <a:t>Dừng lại</a:t>
              </a:r>
              <a:endParaRPr lang="en-US" sz="1600" b="1"/>
            </a:p>
          </p:txBody>
        </p:sp>
      </p:grpSp>
      <p:pic>
        <p:nvPicPr>
          <p:cNvPr id="65" name="Picture 16" descr="35 Câu Hỏi Sa Hình Thi Bằng Lái Xe Máy A1 năm 2020 Chuẩ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19" y="1986937"/>
            <a:ext cx="10221560" cy="679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960437" y="2465804"/>
            <a:ext cx="4358482" cy="1721996"/>
            <a:chOff x="960437" y="2177478"/>
            <a:chExt cx="4358482" cy="1721996"/>
          </a:xfrm>
        </p:grpSpPr>
        <p:sp>
          <p:nvSpPr>
            <p:cNvPr id="67" name="Rounded Rectangle 66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975519" y="2410771"/>
              <a:ext cx="4343400" cy="112651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? Hay ~</a:t>
              </a: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Ngâm nghi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69" name="Rounded Rectangle 68"/>
          <p:cNvSpPr/>
          <p:nvPr/>
        </p:nvSpPr>
        <p:spPr>
          <a:xfrm>
            <a:off x="2614953" y="2888811"/>
            <a:ext cx="2065337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~          ~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960437" y="6519644"/>
            <a:ext cx="4358482" cy="1721996"/>
            <a:chOff x="960437" y="2177478"/>
            <a:chExt cx="4358482" cy="1721996"/>
          </a:xfrm>
        </p:grpSpPr>
        <p:sp>
          <p:nvSpPr>
            <p:cNvPr id="71" name="Rounded Rectangle 70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ât hay âc:</a:t>
              </a: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r…… tốt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73" name="Rounded Rectangle 72"/>
          <p:cNvSpPr/>
          <p:nvPr/>
        </p:nvSpPr>
        <p:spPr>
          <a:xfrm>
            <a:off x="2266113" y="7245888"/>
            <a:ext cx="717148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ất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5623719" y="2450440"/>
            <a:ext cx="4358482" cy="1721996"/>
            <a:chOff x="960437" y="2177478"/>
            <a:chExt cx="4358482" cy="1721996"/>
          </a:xfrm>
        </p:grpSpPr>
        <p:sp>
          <p:nvSpPr>
            <p:cNvPr id="75" name="Rounded Rectangle 74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l hay n:</a:t>
              </a: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Mặt trời </a:t>
              </a:r>
              <a:r>
                <a:rPr lang="en-US" sz="3600" smtClean="0">
                  <a:solidFill>
                    <a:srgbClr val="0000CC"/>
                  </a:solidFill>
                </a:rPr>
                <a:t>….</a:t>
              </a:r>
              <a:r>
                <a:rPr lang="en-US" sz="3600" b="1" smtClean="0">
                  <a:solidFill>
                    <a:srgbClr val="0000CC"/>
                  </a:solidFill>
                </a:rPr>
                <a:t>ặn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77" name="Rounded Rectangle 76"/>
          <p:cNvSpPr/>
          <p:nvPr/>
        </p:nvSpPr>
        <p:spPr>
          <a:xfrm>
            <a:off x="8342731" y="3184221"/>
            <a:ext cx="591905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l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5623719" y="6504280"/>
            <a:ext cx="4358482" cy="1721996"/>
            <a:chOff x="960437" y="2177478"/>
            <a:chExt cx="4358482" cy="1721996"/>
          </a:xfrm>
        </p:grpSpPr>
        <p:sp>
          <p:nvSpPr>
            <p:cNvPr id="79" name="Rounded Rectangle 78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oai hay ai</a:t>
              </a: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Th…… mái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81" name="Rounded Rectangle 80"/>
          <p:cNvSpPr/>
          <p:nvPr/>
        </p:nvSpPr>
        <p:spPr>
          <a:xfrm>
            <a:off x="6847100" y="7230675"/>
            <a:ext cx="1281106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oải</a:t>
            </a:r>
            <a:endParaRPr lang="en-US" sz="3600" b="1">
              <a:solidFill>
                <a:srgbClr val="FF0000"/>
              </a:solidFill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3337719" y="4431640"/>
            <a:ext cx="4358482" cy="1721996"/>
            <a:chOff x="960437" y="2177478"/>
            <a:chExt cx="4358482" cy="1721996"/>
          </a:xfrm>
        </p:grpSpPr>
        <p:sp>
          <p:nvSpPr>
            <p:cNvPr id="83" name="Rounded Rectangle 82"/>
            <p:cNvSpPr/>
            <p:nvPr/>
          </p:nvSpPr>
          <p:spPr>
            <a:xfrm>
              <a:off x="960437" y="2177478"/>
              <a:ext cx="4358481" cy="1721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975519" y="2637243"/>
              <a:ext cx="4343400" cy="80378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Điền yêt hay iêt:</a:t>
              </a:r>
            </a:p>
            <a:p>
              <a:pPr algn="ctr"/>
              <a:r>
                <a:rPr lang="en-US" sz="3600" b="1" smtClean="0">
                  <a:solidFill>
                    <a:srgbClr val="0000CC"/>
                  </a:solidFill>
                </a:rPr>
                <a:t>Tu….. Đẹp</a:t>
              </a:r>
              <a:endParaRPr lang="en-US" sz="3600" b="1">
                <a:solidFill>
                  <a:srgbClr val="0000CC"/>
                </a:solidFill>
              </a:endParaRPr>
            </a:p>
          </p:txBody>
        </p:sp>
      </p:grpSp>
      <p:sp>
        <p:nvSpPr>
          <p:cNvPr id="85" name="Rounded Rectangle 84"/>
          <p:cNvSpPr/>
          <p:nvPr/>
        </p:nvSpPr>
        <p:spPr>
          <a:xfrm>
            <a:off x="4800589" y="5163502"/>
            <a:ext cx="923950" cy="8037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yệt</a:t>
            </a:r>
            <a:endParaRPr lang="en-US" sz="3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7563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</p:childTnLst>
        </p:cTn>
      </p:par>
    </p:tnLst>
    <p:bldLst>
      <p:bldP spid="69" grpId="0"/>
      <p:bldP spid="73" grpId="0"/>
      <p:bldP spid="77" grpId="0"/>
      <p:bldP spid="81" grpId="0"/>
      <p:bldP spid="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170957" y="1363329"/>
            <a:ext cx="8421322" cy="1129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</a:t>
            </a:r>
            <a:r>
              <a:rPr lang="vi-VN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5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NGÀY </a:t>
            </a:r>
            <a:r>
              <a:rPr lang="vi-VN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NHƯ THẾ NÀO LÀ ĐẸP? 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868235" y="2830304"/>
            <a:ext cx="5584285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Viết.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1868235" y="3153788"/>
            <a:ext cx="13189384" cy="4308971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ngẫm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Tôi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Hôm 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nay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Hôm 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nay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(V.Ô-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xê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-ê-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4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29136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20" y="1271110"/>
            <a:ext cx="5486399" cy="636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3629" y="2830601"/>
            <a:ext cx="6991891" cy="738664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nl-NL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lặn</a:t>
            </a:r>
            <a:r>
              <a:rPr lang="nl-NL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tuyệt</a:t>
            </a:r>
            <a:r>
              <a:rPr lang="nl-NL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rất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Viết từ khó.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5105369"/>
            <a:ext cx="10268492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8242"/>
            <a:ext cx="7086600" cy="677108"/>
            <a:chOff x="1508919" y="1888664"/>
            <a:chExt cx="6313517" cy="677967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763715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20" y="1271110"/>
            <a:ext cx="5486399" cy="636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720973" y="2876165"/>
            <a:ext cx="14459491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 từ phù hợp với mỗi lời giải nghĩa và viết kết quả vào phiếu: 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403766"/>
              </p:ext>
            </p:extLst>
          </p:nvPr>
        </p:nvGraphicFramePr>
        <p:xfrm>
          <a:off x="1239195" y="4283739"/>
          <a:ext cx="13941269" cy="3779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47688">
                  <a:extLst>
                    <a:ext uri="{9D8B030D-6E8A-4147-A177-3AD203B41FA5}">
                      <a16:colId xmlns:a16="http://schemas.microsoft.com/office/drawing/2014/main" xmlns="" val="1358881293"/>
                    </a:ext>
                  </a:extLst>
                </a:gridCol>
                <a:gridCol w="11493581">
                  <a:extLst>
                    <a:ext uri="{9D8B030D-6E8A-4147-A177-3AD203B41FA5}">
                      <a16:colId xmlns:a16="http://schemas.microsoft.com/office/drawing/2014/main" xmlns="" val="1835827887"/>
                    </a:ext>
                  </a:extLst>
                </a:gridCol>
              </a:tblGrid>
              <a:tr h="67056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3600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3600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3600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600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3600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2586986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b="1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dầu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mỡ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đun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sôi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94832018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b="1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dính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dính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keo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  <a:endParaRPr lang="en-US" sz="3600" b="1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5976432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b="1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Loài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bọ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dẹp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râu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cánh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mỏng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nâu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mùi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hôi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nơi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tối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ẩm</a:t>
                      </a:r>
                      <a:r>
                        <a:rPr lang="en-US" sz="3600" b="1" baseline="0" dirty="0" smtClean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600" b="1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2075" marR="122075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8604185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31176" y="4981597"/>
            <a:ext cx="1088058" cy="677108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31176" y="5975509"/>
            <a:ext cx="1088058" cy="677108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31176" y="7048934"/>
            <a:ext cx="1088058" cy="677108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5528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5" y="155180"/>
            <a:ext cx="7013458" cy="1116669"/>
            <a:chOff x="4539228" y="210532"/>
            <a:chExt cx="6895118" cy="111808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8" cy="1118087"/>
              <a:chOff x="4539228" y="210532"/>
              <a:chExt cx="6895118" cy="111808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8" cy="64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5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391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20" y="1271110"/>
            <a:ext cx="5486399" cy="636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21" tIns="71811" rIns="143621" bIns="718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3912" eaLnBrk="1" fontAlgn="base" hangingPunct="1">
              <a:spcAft>
                <a:spcPct val="0"/>
              </a:spcAft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1721" y="2830602"/>
            <a:ext cx="9510403" cy="737809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r, d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thay cho ô vuông.  </a:t>
            </a:r>
            <a:endParaRPr lang="vi-VN" sz="3600" b="1" dirty="0">
              <a:solidFill>
                <a:srgbClr val="3C0D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4487"/>
            <a:ext cx="4191001" cy="677108"/>
            <a:chOff x="1508919" y="1888664"/>
            <a:chExt cx="3733800" cy="677967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3912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743389" y="3943785"/>
            <a:ext cx="14632234" cy="4369145"/>
          </a:xfrm>
          <a:prstGeom prst="rect">
            <a:avLst/>
          </a:prstGeom>
        </p:spPr>
        <p:txBody>
          <a:bodyPr wrap="square" lIns="122018" tIns="61009" rIns="122018" bIns="61009">
            <a:spAutoFit/>
          </a:bodyPr>
          <a:lstStyle/>
          <a:p>
            <a:pPr algn="just" defTabSz="91391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một cây sồi to, cành lá xum 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xuê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sồi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ất kiêu ngạo 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vóc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áng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sức mạnh của mình</a:t>
            </a:r>
            <a:r>
              <a:rPr lang="nl-NL" sz="3600" b="1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nl-NL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3600" b="1" smtClean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 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nhiều loài chim nhưng cây sồi chỉ thích kết bạn với các loài chim xinh đẹp và hót hay như họa mi, sơn ca,...</a:t>
            </a:r>
          </a:p>
          <a:p>
            <a:pPr algn="just" defTabSz="91391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nl-NL" sz="36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                                 </a:t>
            </a:r>
            <a:r>
              <a:rPr lang="nl-NL" sz="3600" b="1" i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(Theo Vĩnh Quyên)</a:t>
            </a:r>
            <a:endParaRPr lang="vi-VN" sz="3600" b="1" i="1" dirty="0">
              <a:solidFill>
                <a:srgbClr val="3C0D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41032" y="4256210"/>
            <a:ext cx="300743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590718" y="4276258"/>
            <a:ext cx="422433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2982074" y="4295706"/>
            <a:ext cx="320796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693354" y="5052054"/>
            <a:ext cx="258005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684963" y="5052054"/>
            <a:ext cx="258005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9234010" y="5025136"/>
            <a:ext cx="258005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103759" y="5914317"/>
            <a:ext cx="258005" cy="599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en-US" sz="36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10553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28" grpId="0" animBg="1"/>
      <p:bldP spid="29" grpId="0" animBg="1"/>
      <p:bldP spid="42" grpId="0" animBg="1"/>
      <p:bldP spid="43" grpId="0" animBg="1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4" y="394242"/>
            <a:ext cx="14920253" cy="8743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8760"/>
            <a:ext cx="15617823" cy="1580731"/>
          </a:xfrm>
          <a:prstGeom prst="rect">
            <a:avLst/>
          </a:prstGeom>
        </p:spPr>
        <p:txBody>
          <a:bodyPr wrap="none" lIns="122018" tIns="61009" rIns="122018" bIns="61009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 defTabSz="91391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294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504</Words>
  <Application>Microsoft Office PowerPoint</Application>
  <PresentationFormat>Custom</PresentationFormat>
  <Paragraphs>75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25</cp:revision>
  <dcterms:created xsi:type="dcterms:W3CDTF">2022-06-27T12:59:06Z</dcterms:created>
  <dcterms:modified xsi:type="dcterms:W3CDTF">2022-08-16T00:32:23Z</dcterms:modified>
</cp:coreProperties>
</file>