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6" r:id="rId3"/>
    <p:sldId id="436" r:id="rId4"/>
    <p:sldId id="441" r:id="rId5"/>
    <p:sldId id="440" r:id="rId6"/>
    <p:sldId id="448" r:id="rId7"/>
    <p:sldId id="442" r:id="rId8"/>
    <p:sldId id="443" r:id="rId9"/>
    <p:sldId id="449" r:id="rId10"/>
    <p:sldId id="444" r:id="rId11"/>
    <p:sldId id="445"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3973" y="5137227"/>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18266" y="4289816"/>
            <a:ext cx="123648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6, 7</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7919" y="2503150"/>
            <a:ext cx="7696200" cy="584775"/>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k. </a:t>
            </a:r>
            <a:r>
              <a:rPr lang="vi-VN" sz="3200" b="1" dirty="0">
                <a:solidFill>
                  <a:srgbClr val="FF0000"/>
                </a:solidFill>
                <a:latin typeface="Times New Roman" pitchFamily="18" charset="0"/>
                <a:cs typeface="Times New Roman" pitchFamily="18" charset="0"/>
              </a:rPr>
              <a:t>Mỗi </a:t>
            </a:r>
            <a:r>
              <a:rPr lang="vi-VN" sz="3200" b="1" dirty="0" smtClean="0">
                <a:solidFill>
                  <a:srgbClr val="FF0000"/>
                </a:solidFill>
                <a:latin typeface="Times New Roman" pitchFamily="18" charset="0"/>
                <a:cs typeface="Times New Roman" pitchFamily="18" charset="0"/>
              </a:rPr>
              <a:t>câu dưới đây thuộc kiểu câu nào? </a:t>
            </a:r>
          </a:p>
        </p:txBody>
      </p:sp>
      <p:sp>
        <p:nvSpPr>
          <p:cNvPr id="4" name="Oval 3"/>
          <p:cNvSpPr/>
          <p:nvPr/>
        </p:nvSpPr>
        <p:spPr>
          <a:xfrm>
            <a:off x="4027479" y="314210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0000CC"/>
                </a:solidFill>
                <a:latin typeface="Times New Roman" panose="02020603050405020304" pitchFamily="18" charset="0"/>
                <a:cs typeface="Times New Roman" panose="02020603050405020304" pitchFamily="18" charset="0"/>
              </a:rPr>
              <a:t>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10789633" y="3033843"/>
            <a:ext cx="1676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0000CC"/>
                </a:solidFill>
                <a:latin typeface="Times New Roman" panose="02020603050405020304" pitchFamily="18" charset="0"/>
                <a:cs typeface="Times New Roman" panose="02020603050405020304" pitchFamily="18" charset="0"/>
              </a:rPr>
              <a:t>Kiểu 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85560" y="4252816"/>
            <a:ext cx="5780918"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Bông hoa bằng lăng đẹp quá!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996321" y="5287388"/>
            <a:ext cx="5867399"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Sao lại có bông hoa bằng lăng nở muộn thế kia?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61362" y="6379183"/>
            <a:ext cx="58674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Sẻ con rất yêu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466799" y="4214730"/>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00CC"/>
                </a:solidFill>
                <a:latin typeface="Times New Roman" panose="02020603050405020304" pitchFamily="18" charset="0"/>
                <a:cs typeface="Times New Roman" panose="02020603050405020304" pitchFamily="18" charset="0"/>
              </a:rPr>
              <a:t>Câu kể</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0464042" y="536471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00CC"/>
                </a:solidFill>
                <a:latin typeface="Times New Roman" panose="02020603050405020304" pitchFamily="18" charset="0"/>
                <a:cs typeface="Times New Roman" panose="02020603050405020304" pitchFamily="18" charset="0"/>
              </a:rPr>
              <a:t>Câu hỏi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464041" y="652716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00CC"/>
                </a:solidFill>
                <a:latin typeface="Times New Roman" panose="02020603050405020304" pitchFamily="18" charset="0"/>
                <a:cs typeface="Times New Roman" panose="02020603050405020304" pitchFamily="18" charset="0"/>
              </a:rPr>
              <a:t>Câu cảm</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996321" y="7667769"/>
            <a:ext cx="5872197"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Sẻ con hãy giúp bé Thơ nhìn thấy bằng lăng nở hoa đi!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0495343" y="7689616"/>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00CC"/>
                </a:solidFill>
                <a:latin typeface="Times New Roman" panose="02020603050405020304" pitchFamily="18" charset="0"/>
                <a:cs typeface="Times New Roman" panose="02020603050405020304" pitchFamily="18" charset="0"/>
              </a:rPr>
              <a:t>Câu khiến</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6" idx="3"/>
            <a:endCxn id="11" idx="1"/>
          </p:cNvCxnSpPr>
          <p:nvPr/>
        </p:nvCxnSpPr>
        <p:spPr>
          <a:xfrm>
            <a:off x="7866478" y="4649987"/>
            <a:ext cx="2597563" cy="22743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flipV="1">
            <a:off x="7828762" y="4611901"/>
            <a:ext cx="2638037" cy="2164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flipV="1">
            <a:off x="7863720" y="5761886"/>
            <a:ext cx="2600322" cy="38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3" idx="1"/>
          </p:cNvCxnSpPr>
          <p:nvPr/>
        </p:nvCxnSpPr>
        <p:spPr>
          <a:xfrm>
            <a:off x="7868518" y="8064940"/>
            <a:ext cx="2626825" cy="218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617134" y="149573"/>
            <a:ext cx="7013458" cy="1117345"/>
            <a:chOff x="4539228" y="210532"/>
            <a:chExt cx="6895119" cy="1117345"/>
          </a:xfrm>
        </p:grpSpPr>
        <p:grpSp>
          <p:nvGrpSpPr>
            <p:cNvPr id="25" name="Group 24"/>
            <p:cNvGrpSpPr/>
            <p:nvPr/>
          </p:nvGrpSpPr>
          <p:grpSpPr>
            <a:xfrm>
              <a:off x="4539228" y="210532"/>
              <a:ext cx="6895119" cy="1117345"/>
              <a:chOff x="4539228" y="210532"/>
              <a:chExt cx="6895119" cy="1117345"/>
            </a:xfrm>
          </p:grpSpPr>
          <p:sp>
            <p:nvSpPr>
              <p:cNvPr id="27" name="TextBox 2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8" name="TextBox 2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58303" y="1967868"/>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2. Đọc bài bên dưới và trả lời các câu hỏi</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125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887261" y="2117322"/>
            <a:ext cx="1843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B. VIẾT</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2224881" y="3054698"/>
            <a:ext cx="77107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742950" indent="-742950" algn="ctr">
              <a:buAutoNum type="alphaLcPeriod"/>
            </a:pPr>
            <a:r>
              <a:rPr lang="vi-VN" sz="3600" b="1" dirty="0" smtClean="0">
                <a:solidFill>
                  <a:srgbClr val="0000CC"/>
                </a:solidFill>
                <a:latin typeface="Times New Roman" pitchFamily="18" charset="0"/>
                <a:cs typeface="Times New Roman" pitchFamily="18" charset="0"/>
              </a:rPr>
              <a:t>Nghe viết</a:t>
            </a:r>
          </a:p>
          <a:p>
            <a:pPr lvl="8" algn="ctr"/>
            <a:r>
              <a:rPr lang="vi-VN" sz="3600" b="1" dirty="0" smtClean="0">
                <a:solidFill>
                  <a:srgbClr val="FF0000"/>
                </a:solidFill>
                <a:latin typeface="Times New Roman" pitchFamily="18" charset="0"/>
                <a:cs typeface="Times New Roman" pitchFamily="18" charset="0"/>
              </a:rPr>
              <a:t> </a:t>
            </a:r>
            <a:r>
              <a:rPr lang="vi-VN" sz="3600" b="1" i="1" dirty="0" smtClean="0">
                <a:solidFill>
                  <a:srgbClr val="FF0000"/>
                </a:solidFill>
                <a:latin typeface="Times New Roman" pitchFamily="18" charset="0"/>
                <a:cs typeface="Times New Roman" pitchFamily="18" charset="0"/>
              </a:rPr>
              <a:t>Gió</a:t>
            </a:r>
            <a:r>
              <a:rPr lang="vi-VN" sz="3600" b="1" dirty="0" smtClean="0">
                <a:solidFill>
                  <a:srgbClr val="FF0000"/>
                </a:solidFill>
                <a:latin typeface="Times New Roman" pitchFamily="18" charset="0"/>
                <a:cs typeface="Times New Roman" pitchFamily="18" charset="0"/>
              </a:rPr>
              <a:t>: 3 khổ thơ đầu</a:t>
            </a:r>
            <a:endParaRPr lang="vi-VN" sz="3600" b="1" dirty="0">
              <a:solidFill>
                <a:srgbClr val="FF0000"/>
              </a:solidFill>
              <a:latin typeface="Times New Roman" pitchFamily="18" charset="0"/>
              <a:cs typeface="Times New Roman" pitchFamily="18" charset="0"/>
            </a:endParaRPr>
          </a:p>
        </p:txBody>
      </p:sp>
      <p:sp>
        <p:nvSpPr>
          <p:cNvPr id="13" name="Rectangle 95"/>
          <p:cNvSpPr>
            <a:spLocks noChangeArrowheads="1"/>
          </p:cNvSpPr>
          <p:nvPr/>
        </p:nvSpPr>
        <p:spPr bwMode="auto">
          <a:xfrm>
            <a:off x="213519" y="4513516"/>
            <a:ext cx="16174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 Viết đoạn văn về một nhân vật yêu thích trong câu chuyện em đã được nghe kể</a:t>
            </a:r>
            <a:endParaRPr lang="vi-VN" sz="3600" b="1" dirty="0">
              <a:solidFill>
                <a:srgbClr val="0000CC"/>
              </a:solidFill>
              <a:latin typeface="Times New Roman" pitchFamily="18" charset="0"/>
              <a:cs typeface="Times New Roman" pitchFamily="18" charset="0"/>
            </a:endParaRPr>
          </a:p>
        </p:txBody>
      </p:sp>
      <p:sp>
        <p:nvSpPr>
          <p:cNvPr id="15" name="Rectangle 95"/>
          <p:cNvSpPr>
            <a:spLocks noChangeArrowheads="1"/>
          </p:cNvSpPr>
          <p:nvPr/>
        </p:nvSpPr>
        <p:spPr bwMode="auto">
          <a:xfrm>
            <a:off x="2118519" y="525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3600" b="1" dirty="0" smtClean="0">
                <a:solidFill>
                  <a:srgbClr val="FF0000"/>
                </a:solidFill>
                <a:latin typeface="Times New Roman" pitchFamily="18" charset="0"/>
                <a:cs typeface="Times New Roman" pitchFamily="18" charset="0"/>
              </a:rPr>
              <a:t>Gợi ý</a:t>
            </a: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Câu chuyện em đã được nghe kể là gì?</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smtClean="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Em thích nhân vật nào trong câu chuyện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thích nhất điều gì ở nhân vật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có suy nghĩ, cảm xúc gì về nhân vật đó? </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5123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500" t="21481" r="30833" b="17408"/>
          <a:stretch/>
        </p:blipFill>
        <p:spPr>
          <a:xfrm rot="302658">
            <a:off x="12326377" y="3501688"/>
            <a:ext cx="3619771" cy="5292359"/>
          </a:xfrm>
          <a:prstGeom prst="rect">
            <a:avLst/>
          </a:prstGeom>
        </p:spPr>
      </p:pic>
      <p:sp>
        <p:nvSpPr>
          <p:cNvPr id="5" name="Rounded Rectangle 4"/>
          <p:cNvSpPr/>
          <p:nvPr/>
        </p:nvSpPr>
        <p:spPr>
          <a:xfrm>
            <a:off x="518319" y="13716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12" name="Rectangle 95"/>
          <p:cNvSpPr>
            <a:spLocks noChangeArrowheads="1"/>
          </p:cNvSpPr>
          <p:nvPr/>
        </p:nvSpPr>
        <p:spPr bwMode="auto">
          <a:xfrm>
            <a:off x="580384" y="1429434"/>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3" name="TextBox 12"/>
          <p:cNvSpPr txBox="1"/>
          <p:nvPr/>
        </p:nvSpPr>
        <p:spPr>
          <a:xfrm>
            <a:off x="3182704" y="2590800"/>
            <a:ext cx="9753600" cy="11418510"/>
          </a:xfrm>
          <a:prstGeom prst="rect">
            <a:avLst/>
          </a:prstGeom>
          <a:noFill/>
        </p:spPr>
        <p:txBody>
          <a:bodyPr wrap="square" numCol="2" rtlCol="0">
            <a:spAutoFit/>
          </a:bodyPr>
          <a:lstStyle/>
          <a:p>
            <a:r>
              <a:rPr lang="en-US" sz="3000" b="1" dirty="0" err="1" smtClean="0">
                <a:solidFill>
                  <a:srgbClr val="0000CC"/>
                </a:solidFill>
                <a:latin typeface="Times New Roman" panose="02020603050405020304" pitchFamily="18" charset="0"/>
                <a:cs typeface="Times New Roman" panose="02020603050405020304" pitchFamily="18" charset="0"/>
              </a:rPr>
              <a:t>Vừa</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gõ</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cửa</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gọi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ra</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đã</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biến</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rồi</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Thấy</a:t>
            </a:r>
            <a:r>
              <a:rPr lang="en-US" sz="3000" b="1" dirty="0" smtClean="0">
                <a:solidFill>
                  <a:srgbClr val="0000CC"/>
                </a:solidFill>
                <a:latin typeface="Times New Roman" panose="02020603050405020304" pitchFamily="18" charset="0"/>
                <a:cs typeface="Times New Roman" panose="02020603050405020304" pitchFamily="18" charset="0"/>
              </a:rPr>
              <a:t> rung </a:t>
            </a:r>
            <a:r>
              <a:rPr lang="en-US" sz="3000" b="1" dirty="0" err="1" smtClean="0">
                <a:solidFill>
                  <a:srgbClr val="0000CC"/>
                </a:solidFill>
                <a:latin typeface="Times New Roman" panose="02020603050405020304" pitchFamily="18" charset="0"/>
                <a:cs typeface="Times New Roman" panose="02020603050405020304" pitchFamily="18" charset="0"/>
              </a:rPr>
              <a:t>rinh</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cành</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lá</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Lại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trèo</a:t>
            </a:r>
            <a:r>
              <a:rPr lang="en-US" sz="3000" b="1" dirty="0" smtClean="0">
                <a:solidFill>
                  <a:srgbClr val="0000CC"/>
                </a:solidFill>
                <a:latin typeface="Times New Roman" panose="02020603050405020304" pitchFamily="18" charset="0"/>
                <a:cs typeface="Times New Roman" panose="02020603050405020304" pitchFamily="18" charset="0"/>
              </a:rPr>
              <a:t> me </a:t>
            </a:r>
            <a:r>
              <a:rPr lang="en-US" sz="3000" b="1" dirty="0" err="1" smtClean="0">
                <a:solidFill>
                  <a:srgbClr val="0000CC"/>
                </a:solidFill>
                <a:latin typeface="Times New Roman" panose="02020603050405020304" pitchFamily="18" charset="0"/>
                <a:cs typeface="Times New Roman" panose="02020603050405020304" pitchFamily="18" charset="0"/>
              </a:rPr>
              <a:t>đấy</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thôi</a:t>
            </a:r>
            <a:r>
              <a:rPr lang="en-US" sz="3000" b="1" dirty="0" smtClean="0">
                <a:solidFill>
                  <a:srgbClr val="0000CC"/>
                </a:solidFill>
                <a:latin typeface="Times New Roman" panose="02020603050405020304" pitchFamily="18" charset="0"/>
                <a:cs typeface="Times New Roman" panose="02020603050405020304" pitchFamily="18" charset="0"/>
              </a:rPr>
              <a:t>!</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smtClean="0">
                <a:solidFill>
                  <a:srgbClr val="0000CC"/>
                </a:solidFill>
                <a:latin typeface="Times New Roman" panose="02020603050405020304" pitchFamily="18" charset="0"/>
                <a:cs typeface="Times New Roman" panose="02020603050405020304" pitchFamily="18" charset="0"/>
              </a:rPr>
              <a:t>Gió</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lúc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nào</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cũng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chạy</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Suốt</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ngày</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vội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thế</a:t>
            </a:r>
            <a:r>
              <a:rPr lang="en-US" sz="3000" b="1" dirty="0" smtClean="0">
                <a:solidFill>
                  <a:srgbClr val="0000CC"/>
                </a:solidFill>
                <a:latin typeface="Times New Roman" panose="02020603050405020304" pitchFamily="18" charset="0"/>
                <a:cs typeface="Times New Roman" panose="02020603050405020304" pitchFamily="18" charset="0"/>
              </a:rPr>
              <a:t> à?</a:t>
            </a:r>
          </a:p>
          <a:p>
            <a:r>
              <a:rPr lang="en-US" sz="3000" b="1" dirty="0" err="1" smtClean="0">
                <a:solidFill>
                  <a:srgbClr val="0000CC"/>
                </a:solidFill>
                <a:latin typeface="Times New Roman" panose="02020603050405020304" pitchFamily="18" charset="0"/>
                <a:cs typeface="Times New Roman" panose="02020603050405020304" pitchFamily="18" charset="0"/>
              </a:rPr>
              <a:t>Lúc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nào</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cũng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huýt</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sáo</a:t>
            </a:r>
            <a:endParaRPr lang="en-US" sz="3000" b="1" dirty="0" smtClean="0">
              <a:solidFill>
                <a:srgbClr val="0000CC"/>
              </a:solidFill>
              <a:latin typeface="Times New Roman" panose="02020603050405020304" pitchFamily="18" charset="0"/>
              <a:cs typeface="Times New Roman" panose="02020603050405020304" pitchFamily="18" charset="0"/>
            </a:endParaRPr>
          </a:p>
          <a:p>
            <a:r>
              <a:rPr lang="en-US" sz="3000" b="1" dirty="0" err="1" smtClean="0">
                <a:solidFill>
                  <a:srgbClr val="0000CC"/>
                </a:solidFill>
                <a:latin typeface="Times New Roman" panose="02020603050405020304" pitchFamily="18" charset="0"/>
                <a:cs typeface="Times New Roman" panose="02020603050405020304" pitchFamily="18" charset="0"/>
              </a:rPr>
              <a:t>Lúc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nào</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cũng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hát</a:t>
            </a:r>
            <a:r>
              <a:rPr lang="en-US" sz="3000" b="1" dirty="0" smtClean="0">
                <a:solidFill>
                  <a:srgbClr val="0000CC"/>
                </a:solidFill>
                <a:latin typeface="Times New Roman" panose="02020603050405020304" pitchFamily="18" charset="0"/>
                <a:cs typeface="Times New Roman" panose="02020603050405020304" pitchFamily="18" charset="0"/>
              </a:rPr>
              <a:t> ca…</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smtClean="0">
                <a:solidFill>
                  <a:srgbClr val="0000CC"/>
                </a:solidFill>
                <a:latin typeface="Times New Roman" panose="02020603050405020304" pitchFamily="18" charset="0"/>
                <a:cs typeface="Times New Roman" panose="02020603050405020304" pitchFamily="18" charset="0"/>
              </a:rPr>
              <a:t>Gió</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thích</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chơi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chong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chóng</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Cùng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chơi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thả</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diều</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Lại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giật</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tung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nón</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Gió</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bông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đùa</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chọc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trêu</a:t>
            </a:r>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smtClean="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r>
              <a:rPr lang="vi-VN" sz="3000" b="1" dirty="0" smtClean="0">
                <a:solidFill>
                  <a:srgbClr val="0000CC"/>
                </a:solidFill>
                <a:latin typeface="Times New Roman" panose="02020603050405020304" pitchFamily="18" charset="0"/>
                <a:cs typeface="Times New Roman" panose="02020603050405020304" pitchFamily="18" charset="0"/>
              </a:rPr>
              <a:t>Ơ</a:t>
            </a:r>
            <a:r>
              <a:rPr lang="en-US" sz="3000" b="1" dirty="0" err="1" smtClean="0">
                <a:solidFill>
                  <a:srgbClr val="0000CC"/>
                </a:solidFill>
                <a:latin typeface="Times New Roman" panose="02020603050405020304" pitchFamily="18" charset="0"/>
                <a:cs typeface="Times New Roman" panose="02020603050405020304" pitchFamily="18" charset="0"/>
              </a:rPr>
              <a:t>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gió</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yêu</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của</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a:t>
            </a:r>
          </a:p>
          <a:p>
            <a:r>
              <a:rPr lang="en-US" sz="3000" b="1" dirty="0" err="1" smtClean="0">
                <a:solidFill>
                  <a:srgbClr val="0000CC"/>
                </a:solidFill>
                <a:latin typeface="Times New Roman" panose="02020603050405020304" pitchFamily="18" charset="0"/>
                <a:cs typeface="Times New Roman" panose="02020603050405020304" pitchFamily="18" charset="0"/>
              </a:rPr>
              <a:t>Còn</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trẻ</a:t>
            </a:r>
            <a:r>
              <a:rPr lang="en-US" sz="3000" b="1" dirty="0" smtClean="0">
                <a:solidFill>
                  <a:srgbClr val="0000CC"/>
                </a:solidFill>
                <a:latin typeface="Times New Roman" panose="02020603050405020304" pitchFamily="18" charset="0"/>
                <a:cs typeface="Times New Roman" panose="02020603050405020304" pitchFamily="18" charset="0"/>
              </a:rPr>
              <a:t> hay </a:t>
            </a:r>
            <a:r>
              <a:rPr lang="en-US" sz="3000" b="1" dirty="0" err="1" smtClean="0">
                <a:solidFill>
                  <a:srgbClr val="0000CC"/>
                </a:solidFill>
                <a:latin typeface="Times New Roman" panose="02020603050405020304" pitchFamily="18" charset="0"/>
                <a:cs typeface="Times New Roman" panose="02020603050405020304" pitchFamily="18" charset="0"/>
              </a:rPr>
              <a:t>đã</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già</a:t>
            </a:r>
            <a:r>
              <a:rPr lang="en-US" sz="3000" b="1" dirty="0" smtClean="0">
                <a:solidFill>
                  <a:srgbClr val="0000CC"/>
                </a:solidFill>
                <a:latin typeface="Times New Roman" panose="02020603050405020304" pitchFamily="18" charset="0"/>
                <a:cs typeface="Times New Roman" panose="02020603050405020304" pitchFamily="18" charset="0"/>
              </a:rPr>
              <a:t>?</a:t>
            </a:r>
          </a:p>
          <a:p>
            <a:r>
              <a:rPr lang="en-US" sz="3000" b="1" dirty="0" err="1" smtClean="0">
                <a:solidFill>
                  <a:srgbClr val="0000CC"/>
                </a:solidFill>
                <a:latin typeface="Times New Roman" panose="02020603050405020304" pitchFamily="18" charset="0"/>
                <a:cs typeface="Times New Roman" panose="02020603050405020304" pitchFamily="18" charset="0"/>
              </a:rPr>
              <a:t>Lúc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rì</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rầm</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thủ</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thỉ</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err="1" smtClean="0">
                <a:solidFill>
                  <a:srgbClr val="0000CC"/>
                </a:solidFill>
                <a:latin typeface="Times New Roman" panose="02020603050405020304" pitchFamily="18" charset="0"/>
                <a:cs typeface="Times New Roman" panose="02020603050405020304" pitchFamily="18" charset="0"/>
              </a:rPr>
              <a:t>Lúc</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ầm</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ào</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thét</a:t>
            </a:r>
            <a:r>
              <a:rPr lang="en-US" sz="3000" b="1" dirty="0" smtClean="0">
                <a:solidFill>
                  <a:srgbClr val="0000CC"/>
                </a:solidFill>
                <a:latin typeface="Times New Roman" panose="02020603050405020304" pitchFamily="18" charset="0"/>
                <a:cs typeface="Times New Roman" panose="02020603050405020304" pitchFamily="18" charset="0"/>
              </a:rPr>
              <a:t> la </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smtClean="0">
                <a:solidFill>
                  <a:srgbClr val="0000CC"/>
                </a:solidFill>
                <a:latin typeface="Times New Roman" panose="02020603050405020304" pitchFamily="18" charset="0"/>
                <a:cs typeface="Times New Roman" panose="02020603050405020304" pitchFamily="18" charset="0"/>
              </a:rPr>
              <a:t>Gió</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tới</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đâu</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biết</a:t>
            </a:r>
            <a:r>
              <a:rPr lang="en-US" sz="3000" b="1" dirty="0" smtClean="0">
                <a:solidFill>
                  <a:srgbClr val="0000CC"/>
                </a:solidFill>
                <a:latin typeface="Times New Roman" panose="02020603050405020304" pitchFamily="18" charset="0"/>
                <a:cs typeface="Times New Roman" panose="02020603050405020304" pitchFamily="18" charset="0"/>
              </a:rPr>
              <a:t> </a:t>
            </a:r>
          </a:p>
          <a:p>
            <a:r>
              <a:rPr lang="en-US" sz="3000" b="1" dirty="0" smtClean="0">
                <a:solidFill>
                  <a:srgbClr val="0000CC"/>
                </a:solidFill>
                <a:latin typeface="Times New Roman" panose="02020603050405020304" pitchFamily="18" charset="0"/>
                <a:cs typeface="Times New Roman" panose="02020603050405020304" pitchFamily="18" charset="0"/>
              </a:rPr>
              <a:t>Sao </a:t>
            </a:r>
            <a:r>
              <a:rPr lang="en-US" sz="3000" b="1" dirty="0" err="1" smtClean="0">
                <a:solidFill>
                  <a:srgbClr val="0000CC"/>
                </a:solidFill>
                <a:latin typeface="Times New Roman" panose="02020603050405020304" pitchFamily="18" charset="0"/>
                <a:cs typeface="Times New Roman" panose="02020603050405020304" pitchFamily="18" charset="0"/>
              </a:rPr>
              <a:t>bé</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nhìn</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không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ra</a:t>
            </a:r>
            <a:r>
              <a:rPr lang="en-US" sz="3000" b="1" dirty="0" smtClean="0">
                <a:solidFill>
                  <a:srgbClr val="0000CC"/>
                </a:solidFill>
                <a:latin typeface="Times New Roman" panose="02020603050405020304" pitchFamily="18" charset="0"/>
                <a:cs typeface="Times New Roman" panose="02020603050405020304" pitchFamily="18" charset="0"/>
              </a:rPr>
              <a:t>?</a:t>
            </a:r>
          </a:p>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Đặng</a:t>
            </a:r>
            <a:r>
              <a:rPr lang="en-US" sz="3000" b="1" dirty="0" smtClean="0">
                <a:solidFill>
                  <a:srgbClr val="0000CC"/>
                </a:solidFill>
                <a:latin typeface="Times New Roman" panose="02020603050405020304" pitchFamily="18" charset="0"/>
                <a:cs typeface="Times New Roman" panose="02020603050405020304" pitchFamily="18" charset="0"/>
              </a:rPr>
              <a:t> </a:t>
            </a:r>
            <a:r>
              <a:rPr lang="en-US" sz="3000" b="1" dirty="0" err="1" smtClean="0">
                <a:solidFill>
                  <a:srgbClr val="0000CC"/>
                </a:solidFill>
                <a:latin typeface="Times New Roman" panose="02020603050405020304" pitchFamily="18" charset="0"/>
                <a:cs typeface="Times New Roman" panose="02020603050405020304" pitchFamily="18" charset="0"/>
              </a:rPr>
              <a:t>Hấn</a:t>
            </a:r>
            <a:r>
              <a:rPr lang="en-US" sz="3000" b="1" dirty="0" smtClean="0">
                <a:solidFill>
                  <a:srgbClr val="0000CC"/>
                </a:solidFill>
                <a:latin typeface="Times New Roman" panose="02020603050405020304" pitchFamily="18" charset="0"/>
                <a:cs typeface="Times New Roman" panose="02020603050405020304" pitchFamily="18" charset="0"/>
              </a:rPr>
              <a:t>) </a:t>
            </a:r>
          </a:p>
        </p:txBody>
      </p:sp>
      <p:sp>
        <p:nvSpPr>
          <p:cNvPr id="14" name="Rectangle 95"/>
          <p:cNvSpPr>
            <a:spLocks noChangeArrowheads="1"/>
          </p:cNvSpPr>
          <p:nvPr/>
        </p:nvSpPr>
        <p:spPr bwMode="auto">
          <a:xfrm>
            <a:off x="6641164" y="2087504"/>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smtClean="0">
                <a:solidFill>
                  <a:srgbClr val="FF0000"/>
                </a:solidFill>
                <a:latin typeface="Times New Roman" pitchFamily="18" charset="0"/>
                <a:cs typeface="Times New Roman" pitchFamily="18" charset="0"/>
              </a:rPr>
              <a:t>GIÓ</a:t>
            </a:r>
            <a:endParaRPr lang="en-GB"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63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8541" y="186553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48541" y="1865530"/>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5" name="Rectangle 95"/>
          <p:cNvSpPr>
            <a:spLocks noChangeArrowheads="1"/>
          </p:cNvSpPr>
          <p:nvPr/>
        </p:nvSpPr>
        <p:spPr bwMode="auto">
          <a:xfrm>
            <a:off x="1943068" y="2039033"/>
            <a:ext cx="9839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indent="-742950" algn="ctr">
              <a:buAutoNum type="arabicPeriod"/>
            </a:pPr>
            <a:r>
              <a:rPr lang="vi-VN" sz="3600" b="1" dirty="0" smtClean="0">
                <a:solidFill>
                  <a:srgbClr val="0000CC"/>
                </a:solidFill>
                <a:latin typeface="Times New Roman" pitchFamily="18" charset="0"/>
                <a:cs typeface="Times New Roman" pitchFamily="18" charset="0"/>
              </a:rPr>
              <a:t>Đọc thành tiếng và trả lời câu hỏi</a:t>
            </a:r>
            <a:endParaRPr lang="en-US" sz="3600" b="1" dirty="0" smtClean="0">
              <a:solidFill>
                <a:srgbClr val="0000CC"/>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32383">
            <a:off x="11350131" y="2442026"/>
            <a:ext cx="4343400" cy="4437103"/>
          </a:xfrm>
          <a:prstGeom prst="rect">
            <a:avLst/>
          </a:prstGeom>
        </p:spPr>
      </p:pic>
      <p:sp>
        <p:nvSpPr>
          <p:cNvPr id="5" name="Rectangle 4"/>
          <p:cNvSpPr/>
          <p:nvPr/>
        </p:nvSpPr>
        <p:spPr>
          <a:xfrm>
            <a:off x="0" y="6324600"/>
            <a:ext cx="8055090"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Gió trong bài thơ có gì đáng yêu?</a:t>
            </a:r>
          </a:p>
        </p:txBody>
      </p:sp>
      <p:sp>
        <p:nvSpPr>
          <p:cNvPr id="16" name="Rectangle 15"/>
          <p:cNvSpPr/>
          <p:nvPr/>
        </p:nvSpPr>
        <p:spPr>
          <a:xfrm>
            <a:off x="-102073" y="3108659"/>
            <a:ext cx="6370655"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Nhờ đâu bé nhận ra gió?</a:t>
            </a:r>
            <a:endParaRPr lang="en-US"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289719" y="3754990"/>
            <a:ext cx="1056701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err="1" smtClean="0">
                <a:solidFill>
                  <a:srgbClr val="0000CC"/>
                </a:solidFill>
                <a:latin typeface="Times New Roman" pitchFamily="18" charset="0"/>
                <a:cs typeface="Times New Roman" pitchFamily="18" charset="0"/>
              </a:rPr>
              <a:t>Bé</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nhận</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ra</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gió</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nhờ</a:t>
            </a:r>
            <a:r>
              <a:rPr lang="en-US" sz="3000" b="1" dirty="0" smtClean="0">
                <a:solidFill>
                  <a:srgbClr val="0000CC"/>
                </a:solidFill>
                <a:latin typeface="Times New Roman" pitchFamily="18" charset="0"/>
                <a:cs typeface="Times New Roman" pitchFamily="18" charset="0"/>
              </a:rPr>
              <a:t>: </a:t>
            </a:r>
          </a:p>
          <a:p>
            <a:pPr algn="just"/>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Các</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âm</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thanh</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tiếng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huýt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sáo</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tiếng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hát</a:t>
            </a:r>
            <a:r>
              <a:rPr lang="en-US" sz="3000" b="1" dirty="0" smtClean="0">
                <a:solidFill>
                  <a:srgbClr val="0000CC"/>
                </a:solidFill>
                <a:latin typeface="Times New Roman" pitchFamily="18" charset="0"/>
                <a:cs typeface="Times New Roman" pitchFamily="18" charset="0"/>
              </a:rPr>
              <a:t> ca, </a:t>
            </a:r>
            <a:r>
              <a:rPr lang="en-US" sz="3000" b="1" dirty="0" err="1" smtClean="0">
                <a:solidFill>
                  <a:srgbClr val="0000CC"/>
                </a:solidFill>
                <a:latin typeface="Times New Roman" pitchFamily="18" charset="0"/>
                <a:cs typeface="Times New Roman" pitchFamily="18" charset="0"/>
              </a:rPr>
              <a:t>rì</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rầm</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thủ</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thỉ</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ầm</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ào</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thét</a:t>
            </a:r>
            <a:r>
              <a:rPr lang="en-US" sz="3000" b="1" dirty="0" smtClean="0">
                <a:solidFill>
                  <a:srgbClr val="0000CC"/>
                </a:solidFill>
                <a:latin typeface="Times New Roman" pitchFamily="18" charset="0"/>
                <a:cs typeface="Times New Roman" pitchFamily="18" charset="0"/>
              </a:rPr>
              <a:t> la.</a:t>
            </a:r>
          </a:p>
          <a:p>
            <a:pPr algn="just"/>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Các</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hoạt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động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gió</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gõ</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cửa</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trèo</a:t>
            </a:r>
            <a:r>
              <a:rPr lang="en-US" sz="3000" b="1" dirty="0" smtClean="0">
                <a:solidFill>
                  <a:srgbClr val="0000CC"/>
                </a:solidFill>
                <a:latin typeface="Times New Roman" pitchFamily="18" charset="0"/>
                <a:cs typeface="Times New Roman" pitchFamily="18" charset="0"/>
              </a:rPr>
              <a:t> me </a:t>
            </a:r>
            <a:r>
              <a:rPr lang="en-US" sz="3000" b="1" dirty="0" err="1" smtClean="0">
                <a:solidFill>
                  <a:srgbClr val="0000CC"/>
                </a:solidFill>
                <a:latin typeface="Times New Roman" pitchFamily="18" charset="0"/>
                <a:cs typeface="Times New Roman" pitchFamily="18" charset="0"/>
              </a:rPr>
              <a:t>làm</a:t>
            </a:r>
            <a:r>
              <a:rPr lang="en-US" sz="3000" b="1" dirty="0" smtClean="0">
                <a:solidFill>
                  <a:srgbClr val="0000CC"/>
                </a:solidFill>
                <a:latin typeface="Times New Roman" pitchFamily="18" charset="0"/>
                <a:cs typeface="Times New Roman" pitchFamily="18" charset="0"/>
              </a:rPr>
              <a:t> rung </a:t>
            </a:r>
            <a:r>
              <a:rPr lang="en-US" sz="3000" b="1" dirty="0" err="1" smtClean="0">
                <a:solidFill>
                  <a:srgbClr val="0000CC"/>
                </a:solidFill>
                <a:latin typeface="Times New Roman" pitchFamily="18" charset="0"/>
                <a:cs typeface="Times New Roman" pitchFamily="18" charset="0"/>
              </a:rPr>
              <a:t>rinh</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cành</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lá</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giật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tung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nón</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bé</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chơi</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chong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chóng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chơi</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thả</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diều</a:t>
            </a:r>
            <a:r>
              <a:rPr lang="en-US" sz="3000" b="1" dirty="0">
                <a:solidFill>
                  <a:srgbClr val="0000CC"/>
                </a:solidFill>
                <a:latin typeface="Times New Roman" pitchFamily="18" charset="0"/>
                <a:cs typeface="Times New Roman" pitchFamily="18" charset="0"/>
              </a:rPr>
              <a:t>.</a:t>
            </a:r>
            <a:r>
              <a:rPr lang="en-US" sz="3000" b="1" dirty="0" smtClean="0">
                <a:solidFill>
                  <a:srgbClr val="0000CC"/>
                </a:solidFill>
                <a:latin typeface="Times New Roman" pitchFamily="18" charset="0"/>
                <a:cs typeface="Times New Roman" pitchFamily="18" charset="0"/>
              </a:rPr>
              <a:t> </a:t>
            </a:r>
          </a:p>
        </p:txBody>
      </p:sp>
      <p:sp>
        <p:nvSpPr>
          <p:cNvPr id="20" name="Rectangle 95"/>
          <p:cNvSpPr>
            <a:spLocks noChangeArrowheads="1"/>
          </p:cNvSpPr>
          <p:nvPr/>
        </p:nvSpPr>
        <p:spPr bwMode="auto">
          <a:xfrm>
            <a:off x="289719" y="7240226"/>
            <a:ext cx="10567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Gió</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trong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bài</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thơ</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đáng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yêu</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vì</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biết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giật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tung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nón</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bé</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lúc</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nào</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cũng</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vui</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vẻ</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huýt</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sáo</a:t>
            </a:r>
            <a:r>
              <a:rPr lang="en-US" sz="3000" b="1" dirty="0" smtClean="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hát</a:t>
            </a:r>
            <a:r>
              <a:rPr lang="en-US" sz="3000" b="1" dirty="0" smtClean="0">
                <a:solidFill>
                  <a:srgbClr val="0000CC"/>
                </a:solidFill>
                <a:latin typeface="Times New Roman" pitchFamily="18" charset="0"/>
                <a:cs typeface="Times New Roman" pitchFamily="18" charset="0"/>
              </a:rPr>
              <a:t> ca. </a:t>
            </a:r>
          </a:p>
        </p:txBody>
      </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502" y="154733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625457" y="1687996"/>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411930" y="2141576"/>
            <a:ext cx="4354083" cy="3154411"/>
          </a:xfrm>
          <a:prstGeom prst="rect">
            <a:avLst/>
          </a:prstGeom>
        </p:spPr>
      </p:pic>
      <p:sp>
        <p:nvSpPr>
          <p:cNvPr id="13" name="Rectangle 95"/>
          <p:cNvSpPr>
            <a:spLocks noChangeArrowheads="1"/>
          </p:cNvSpPr>
          <p:nvPr/>
        </p:nvSpPr>
        <p:spPr bwMode="auto">
          <a:xfrm>
            <a:off x="3490119" y="1945644"/>
            <a:ext cx="61991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err="1" smtClean="0">
                <a:solidFill>
                  <a:srgbClr val="FF0000"/>
                </a:solidFill>
                <a:latin typeface="Times New Roman" pitchFamily="18" charset="0"/>
                <a:cs typeface="Times New Roman" pitchFamily="18" charset="0"/>
              </a:rPr>
              <a:t>Chú</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hoa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bằng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lăng</a:t>
            </a:r>
            <a:r>
              <a:rPr lang="en-US" sz="3600" b="1" dirty="0" smtClean="0">
                <a:solidFill>
                  <a:srgbClr val="FF0000"/>
                </a:solidFill>
                <a:latin typeface="Times New Roman" pitchFamily="18" charset="0"/>
                <a:cs typeface="Times New Roman" pitchFamily="18" charset="0"/>
              </a:rPr>
              <a:t> </a:t>
            </a:r>
            <a:endParaRPr lang="en-GB" sz="3600" b="1" dirty="0">
              <a:solidFill>
                <a:srgbClr val="FF0000"/>
              </a:solidFill>
              <a:latin typeface="Times New Roman" pitchFamily="18" charset="0"/>
              <a:cs typeface="Times New Roman" pitchFamily="18" charset="0"/>
            </a:endParaRPr>
          </a:p>
        </p:txBody>
      </p:sp>
      <p:sp>
        <p:nvSpPr>
          <p:cNvPr id="3" name="Rectangle 2"/>
          <p:cNvSpPr/>
          <p:nvPr/>
        </p:nvSpPr>
        <p:spPr>
          <a:xfrm>
            <a:off x="468883" y="2568912"/>
            <a:ext cx="11149941" cy="6555641"/>
          </a:xfrm>
          <a:prstGeom prst="rect">
            <a:avLst/>
          </a:prstGeom>
        </p:spPr>
        <p:txBody>
          <a:bodyPr wrap="square">
            <a:spAutoFit/>
          </a:bodyPr>
          <a:lstStyle/>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Ở </a:t>
            </a:r>
            <a:r>
              <a:rPr lang="vi-VN" sz="2800" b="1" dirty="0">
                <a:solidFill>
                  <a:srgbClr val="0000CC"/>
                </a:solidFill>
                <a:latin typeface="Times New Roman" panose="02020603050405020304" pitchFamily="18" charset="0"/>
                <a:cs typeface="Times New Roman" panose="02020603050405020304" pitchFamily="18" charset="0"/>
              </a:rPr>
              <a:t>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Sáng </a:t>
            </a:r>
            <a:r>
              <a:rPr lang="vi-VN" sz="2800" b="1" dirty="0">
                <a:solidFill>
                  <a:srgbClr val="0000CC"/>
                </a:solidFill>
                <a:latin typeface="Times New Roman" panose="02020603050405020304" pitchFamily="18" charset="0"/>
                <a:cs typeface="Times New Roman" panose="02020603050405020304" pitchFamily="18" charset="0"/>
              </a:rPr>
              <a:t>hôm ấy, bé Thơ về, bông bằng lăng cuối cùng đã nở. Nhưng bông hoa lại nở cao hơn cửa sổ nên bé không nhìn thấy nó. Bé cứ ngỡ là mùa hoa đã qua.</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Sẻ </a:t>
            </a:r>
            <a:r>
              <a:rPr lang="vi-VN" sz="2800" b="1" dirty="0">
                <a:solidFill>
                  <a:srgbClr val="0000CC"/>
                </a:solidFill>
                <a:latin typeface="Times New Roman" panose="02020603050405020304" pitchFamily="18" charset="0"/>
                <a:cs typeface="Times New Roman" panose="02020603050405020304" pitchFamily="18" charset="0"/>
              </a:rPr>
              <a:t>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Lập </a:t>
            </a:r>
            <a:r>
              <a:rPr lang="vi-VN" sz="2800" b="1" dirty="0">
                <a:solidFill>
                  <a:srgbClr val="0000CC"/>
                </a:solidFill>
                <a:latin typeface="Times New Roman" panose="02020603050405020304" pitchFamily="18" charset="0"/>
                <a:cs typeface="Times New Roman" panose="02020603050405020304" pitchFamily="18" charset="0"/>
              </a:rPr>
              <a:t>tức, sẻ nghe thấy tiếng reo từ trong gian phòng tràn ngập ánh nắng:</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Ôi, đẹp quá! Sao lại có bông bằng lăng nở muộn thế kia</a:t>
            </a:r>
            <a:r>
              <a:rPr lang="vi-VN" sz="2800" b="1" dirty="0" smtClean="0">
                <a:solidFill>
                  <a:srgbClr val="0000CC"/>
                </a:solidFill>
                <a:latin typeface="Times New Roman" panose="02020603050405020304" pitchFamily="18" charset="0"/>
                <a:cs typeface="Times New Roman" panose="02020603050405020304" pitchFamily="18" charset="0"/>
              </a:rPr>
              <a:t>?</a:t>
            </a:r>
            <a:endParaRPr lang="en-US" sz="2800" b="1" dirty="0" smtClean="0">
              <a:solidFill>
                <a:srgbClr val="0000CC"/>
              </a:solidFill>
              <a:latin typeface="Times New Roman" panose="02020603050405020304" pitchFamily="18" charset="0"/>
              <a:cs typeface="Times New Roman" panose="02020603050405020304" pitchFamily="18" charset="0"/>
            </a:endParaRPr>
          </a:p>
          <a:p>
            <a:pPr algn="just"/>
            <a:r>
              <a:rPr lang="en-US" sz="2800" b="1" i="0" dirty="0">
                <a:solidFill>
                  <a:srgbClr val="0000CC"/>
                </a:solidFill>
                <a:effectLst/>
                <a:latin typeface="Times New Roman" panose="02020603050405020304" pitchFamily="18" charset="0"/>
                <a:cs typeface="Times New Roman" panose="02020603050405020304" pitchFamily="18" charset="0"/>
              </a:rPr>
              <a:t>	</a:t>
            </a:r>
            <a:r>
              <a:rPr lang="en-US" sz="2800" b="1" i="0" dirty="0" smtClean="0">
                <a:solidFill>
                  <a:srgbClr val="0000CC"/>
                </a:solidFill>
                <a:effectLst/>
                <a:latin typeface="Times New Roman" panose="02020603050405020304" pitchFamily="18" charset="0"/>
                <a:cs typeface="Times New Roman" panose="02020603050405020304" pitchFamily="18" charset="0"/>
              </a:rPr>
              <a:t>							     (Theo </a:t>
            </a:r>
            <a:r>
              <a:rPr lang="en-US" sz="2800" b="1" i="0" dirty="0" err="1" smtClean="0">
                <a:solidFill>
                  <a:srgbClr val="0000CC"/>
                </a:solidFill>
                <a:effectLst/>
                <a:latin typeface="Times New Roman" panose="02020603050405020304" pitchFamily="18" charset="0"/>
                <a:cs typeface="Times New Roman" panose="02020603050405020304" pitchFamily="18" charset="0"/>
              </a:rPr>
              <a:t>Phạm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Hổ</a:t>
            </a:r>
            <a:r>
              <a:rPr lang="en-US" sz="2800" b="1" dirty="0" smtClean="0">
                <a:solidFill>
                  <a:srgbClr val="0000CC"/>
                </a:solidFill>
                <a:latin typeface="Times New Roman" panose="02020603050405020304" pitchFamily="18" charset="0"/>
                <a:cs typeface="Times New Roman" panose="02020603050405020304" pitchFamily="18" charset="0"/>
              </a:rPr>
              <a:t>)</a:t>
            </a:r>
            <a:endParaRPr lang="vi-VN" sz="28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1674"/>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2. Đọc bài bên dưới và trả lời các câu hỏi</a:t>
            </a:r>
            <a:endParaRPr lang="vi-VN" sz="3600" b="1" dirty="0">
              <a:solidFill>
                <a:srgbClr val="0000CC"/>
              </a:solidFill>
              <a:latin typeface="Times New Roman" pitchFamily="18" charset="0"/>
              <a:cs typeface="Times New Roman" pitchFamily="18" charset="0"/>
            </a:endParaRPr>
          </a:p>
        </p:txBody>
      </p:sp>
      <p:sp>
        <p:nvSpPr>
          <p:cNvPr id="14" name="Rectangle 95"/>
          <p:cNvSpPr>
            <a:spLocks noChangeArrowheads="1"/>
          </p:cNvSpPr>
          <p:nvPr/>
        </p:nvSpPr>
        <p:spPr bwMode="auto">
          <a:xfrm>
            <a:off x="921564" y="3738981"/>
            <a:ext cx="9082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solidFill>
                  <a:srgbClr val="FF0000"/>
                </a:solidFill>
                <a:latin typeface="Times New Roman" pitchFamily="18" charset="0"/>
                <a:cs typeface="Times New Roman" pitchFamily="18" charset="0"/>
              </a:rPr>
              <a:t>a. </a:t>
            </a:r>
            <a:r>
              <a:rPr lang="vi-VN" sz="3600" b="1" dirty="0" smtClean="0">
                <a:solidFill>
                  <a:srgbClr val="FF0000"/>
                </a:solidFill>
                <a:latin typeface="Times New Roman" pitchFamily="18" charset="0"/>
                <a:cs typeface="Times New Roman" pitchFamily="18" charset="0"/>
              </a:rPr>
              <a:t>Câu chuyện có những nhân vật nào?</a:t>
            </a:r>
          </a:p>
          <a:p>
            <a:endParaRPr lang="vi-VN" sz="3600" b="1" dirty="0" smtClean="0">
              <a:solidFill>
                <a:srgbClr val="0000CC"/>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3" name="Rectangle 2"/>
          <p:cNvSpPr/>
          <p:nvPr/>
        </p:nvSpPr>
        <p:spPr>
          <a:xfrm>
            <a:off x="213519" y="4577782"/>
            <a:ext cx="6875280" cy="646331"/>
          </a:xfrm>
          <a:prstGeom prst="rect">
            <a:avLst/>
          </a:prstGeom>
        </p:spPr>
        <p:txBody>
          <a:bodyPr wrap="none">
            <a:spAutoFit/>
          </a:bodyPr>
          <a:lstStyle/>
          <a:p>
            <a:pPr lvl="1" indent="0"/>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bằng lăng, bé Thơ, sẻ non</a:t>
            </a:r>
          </a:p>
        </p:txBody>
      </p:sp>
      <p:sp>
        <p:nvSpPr>
          <p:cNvPr id="5" name="Rectangle 4"/>
          <p:cNvSpPr/>
          <p:nvPr/>
        </p:nvSpPr>
        <p:spPr>
          <a:xfrm>
            <a:off x="548371" y="6173126"/>
            <a:ext cx="10714148" cy="1754326"/>
          </a:xfrm>
          <a:prstGeom prst="rect">
            <a:avLst/>
          </a:prstGeom>
        </p:spPr>
        <p:txBody>
          <a:bodyPr wrap="square">
            <a:spAutoFit/>
          </a:bodyPr>
          <a:lstStyle/>
          <a:p>
            <a:pPr marL="1176338" lvl="2" indent="0"/>
            <a:r>
              <a:rPr lang="en-US" sz="3600" b="1" dirty="0" err="1" smtClean="0">
                <a:solidFill>
                  <a:srgbClr val="0000CC"/>
                </a:solidFill>
                <a:latin typeface="Times New Roman" pitchFamily="18" charset="0"/>
                <a:cs typeface="Times New Roman" pitchFamily="18" charset="0"/>
              </a:rPr>
              <a:t>Vì</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bằng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lăng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chỉ</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nở</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một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hoa</a:t>
            </a:r>
            <a:r>
              <a:rPr lang="en-US" sz="3600" b="1" dirty="0" smtClean="0">
                <a:solidFill>
                  <a:srgbClr val="0000CC"/>
                </a:solidFill>
                <a:latin typeface="Times New Roman" pitchFamily="18" charset="0"/>
                <a:cs typeface="Times New Roman" pitchFamily="18" charset="0"/>
              </a:rPr>
              <a:t>.</a:t>
            </a:r>
          </a:p>
          <a:p>
            <a:pPr marL="1176338" lvl="2" indent="0"/>
            <a:r>
              <a:rPr lang="en-US" sz="3600" b="1" dirty="0" err="1" smtClean="0">
                <a:solidFill>
                  <a:srgbClr val="0000CC"/>
                </a:solidFill>
                <a:latin typeface="Times New Roman" pitchFamily="18" charset="0"/>
                <a:cs typeface="Times New Roman" pitchFamily="18" charset="0"/>
              </a:rPr>
              <a:t>Vì</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nở</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đẹp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như</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mùa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trước</a:t>
            </a:r>
            <a:r>
              <a:rPr lang="en-US" sz="3600" b="1" dirty="0" smtClean="0">
                <a:solidFill>
                  <a:srgbClr val="0000CC"/>
                </a:solidFill>
                <a:latin typeface="Times New Roman" pitchFamily="18" charset="0"/>
                <a:cs typeface="Times New Roman" pitchFamily="18" charset="0"/>
              </a:rPr>
              <a:t>.</a:t>
            </a:r>
          </a:p>
          <a:p>
            <a:pPr marL="1176338" lvl="2" indent="0"/>
            <a:r>
              <a:rPr lang="vi-VN" sz="3600" b="1" dirty="0" smtClean="0">
                <a:solidFill>
                  <a:srgbClr val="0000CC"/>
                </a:solidFill>
                <a:latin typeface="Times New Roman" pitchFamily="18" charset="0"/>
                <a:cs typeface="Times New Roman" pitchFamily="18" charset="0"/>
              </a:rPr>
              <a:t>Vì </a:t>
            </a:r>
            <a:r>
              <a:rPr lang="vi-VN" sz="3600" b="1" dirty="0">
                <a:solidFill>
                  <a:srgbClr val="0000CC"/>
                </a:solidFill>
                <a:latin typeface="Times New Roman" pitchFamily="18" charset="0"/>
                <a:cs typeface="Times New Roman" pitchFamily="18" charset="0"/>
              </a:rPr>
              <a:t>bé Thơ, bạn của bằng lăng, phải nằm viện</a:t>
            </a:r>
            <a:r>
              <a:rPr lang="vi-VN" sz="3600" b="1" dirty="0" smtClean="0">
                <a:solidFill>
                  <a:srgbClr val="0000CC"/>
                </a:solidFill>
                <a:latin typeface="Times New Roman" pitchFamily="18" charset="0"/>
                <a:cs typeface="Times New Roman" pitchFamily="18" charset="0"/>
              </a:rPr>
              <a:t>.</a:t>
            </a:r>
            <a:endParaRPr lang="en-US" sz="3600" b="1" dirty="0" smtClean="0">
              <a:solidFill>
                <a:srgbClr val="0000CC"/>
              </a:solidFill>
              <a:latin typeface="Times New Roman" pitchFamily="18" charset="0"/>
              <a:cs typeface="Times New Roman" pitchFamily="18" charset="0"/>
            </a:endParaRPr>
          </a:p>
        </p:txBody>
      </p:sp>
      <p:sp>
        <p:nvSpPr>
          <p:cNvPr id="7" name="Rectangle 6"/>
          <p:cNvSpPr/>
          <p:nvPr/>
        </p:nvSpPr>
        <p:spPr>
          <a:xfrm>
            <a:off x="874569" y="5304072"/>
            <a:ext cx="11215764" cy="1200329"/>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b. Vì sao mùa hoa này bằng lăng nở hoa mà không vui?</a:t>
            </a:r>
          </a:p>
          <a:p>
            <a:pPr lvl="0"/>
            <a:endParaRPr lang="vi-VN" sz="3600" b="1" dirty="0">
              <a:solidFill>
                <a:srgbClr val="0000CC"/>
              </a:solidFill>
              <a:latin typeface="Times New Roman" pitchFamily="18" charset="0"/>
              <a:cs typeface="Times New Roman" pitchFamily="18" charset="0"/>
            </a:endParaRPr>
          </a:p>
        </p:txBody>
      </p:sp>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146969" y="7570509"/>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555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7" grpId="0"/>
      <p:bldP spid="8" grpId="0" animBg="1"/>
      <p:bldP spid="19" grpId="0" animBg="1"/>
      <p:bldP spid="2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2. Đọc bài bên dưới và trả lời các câu hỏi</a:t>
            </a:r>
            <a:endParaRPr lang="vi-VN" sz="3600" b="1" dirty="0">
              <a:solidFill>
                <a:srgbClr val="0000CC"/>
              </a:solidFill>
              <a:latin typeface="Times New Roman" pitchFamily="18" charset="0"/>
              <a:cs typeface="Times New Roman" pitchFamily="18" charset="0"/>
            </a:endParaRPr>
          </a:p>
        </p:txBody>
      </p:sp>
      <p:sp>
        <p:nvSpPr>
          <p:cNvPr id="14" name="Rectangle 95"/>
          <p:cNvSpPr>
            <a:spLocks noChangeArrowheads="1"/>
          </p:cNvSpPr>
          <p:nvPr/>
        </p:nvSpPr>
        <p:spPr bwMode="auto">
          <a:xfrm>
            <a:off x="921563" y="3738981"/>
            <a:ext cx="111687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en-US" sz="3600" b="1" dirty="0">
                <a:solidFill>
                  <a:srgbClr val="FF0000"/>
                </a:solidFill>
                <a:latin typeface="Times New Roman" pitchFamily="18" charset="0"/>
                <a:cs typeface="Times New Roman" pitchFamily="18" charset="0"/>
              </a:rPr>
              <a:t>c</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Bằng lăng làm gì để thể hiện tình cảm với bé Thơ</a:t>
            </a:r>
            <a:r>
              <a:rPr lang="vi-VN" sz="3600" b="1" dirty="0" smtClean="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5" name="Rectangle 4"/>
          <p:cNvSpPr/>
          <p:nvPr/>
        </p:nvSpPr>
        <p:spPr>
          <a:xfrm>
            <a:off x="670719" y="4942240"/>
            <a:ext cx="10714148" cy="2308324"/>
          </a:xfrm>
          <a:prstGeom prst="rect">
            <a:avLst/>
          </a:prstGeom>
        </p:spPr>
        <p:txBody>
          <a:bodyPr wrap="square">
            <a:spAutoFit/>
          </a:bodyPr>
          <a:lstStyle/>
          <a:p>
            <a:pPr marL="1176338" lvl="2" indent="0"/>
            <a:r>
              <a:rPr lang="en-US" sz="3600" b="1" dirty="0" err="1" smtClean="0">
                <a:solidFill>
                  <a:srgbClr val="0000CC"/>
                </a:solidFill>
                <a:latin typeface="Times New Roman" pitchFamily="18" charset="0"/>
                <a:cs typeface="Times New Roman" pitchFamily="18" charset="0"/>
              </a:rPr>
              <a:t>Cành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bằng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lăng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ghé</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sát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cửa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sổ</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bé</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nằm</a:t>
            </a:r>
            <a:r>
              <a:rPr lang="en-US" sz="3600" b="1" dirty="0" smtClean="0">
                <a:solidFill>
                  <a:srgbClr val="0000CC"/>
                </a:solidFill>
                <a:latin typeface="Times New Roman" pitchFamily="18" charset="0"/>
                <a:cs typeface="Times New Roman" pitchFamily="18" charset="0"/>
              </a:rPr>
              <a:t>.</a:t>
            </a:r>
          </a:p>
          <a:p>
            <a:pPr marL="1176338" lvl="2" indent="0"/>
            <a:r>
              <a:rPr lang="en-US" sz="3600" b="1" dirty="0" err="1" smtClean="0">
                <a:solidFill>
                  <a:srgbClr val="0000CC"/>
                </a:solidFill>
                <a:latin typeface="Times New Roman" pitchFamily="18" charset="0"/>
                <a:cs typeface="Times New Roman" pitchFamily="18" charset="0"/>
              </a:rPr>
              <a:t>Bằng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lăng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đợi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bé</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Thơ</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trở</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nở</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hoa</a:t>
            </a:r>
            <a:r>
              <a:rPr lang="en-US" sz="3600" b="1" dirty="0" smtClean="0">
                <a:solidFill>
                  <a:srgbClr val="0000CC"/>
                </a:solidFill>
                <a:latin typeface="Times New Roman" pitchFamily="18" charset="0"/>
                <a:cs typeface="Times New Roman" pitchFamily="18" charset="0"/>
              </a:rPr>
              <a:t>.</a:t>
            </a:r>
          </a:p>
          <a:p>
            <a:pPr marL="1176338" lvl="2" indent="0"/>
            <a:r>
              <a:rPr lang="en-US" sz="3600" b="1" dirty="0" err="1" smtClean="0">
                <a:solidFill>
                  <a:srgbClr val="0000CC"/>
                </a:solidFill>
                <a:latin typeface="Times New Roman" pitchFamily="18" charset="0"/>
                <a:cs typeface="Times New Roman" pitchFamily="18" charset="0"/>
              </a:rPr>
              <a:t>Bằng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lăng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giữ</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cuối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để</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đợi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bé</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Thơ</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p>
        </p:txBody>
      </p:sp>
      <p:grpSp>
        <p:nvGrpSpPr>
          <p:cNvPr id="4" name="Group 3"/>
          <p:cNvGrpSpPr/>
          <p:nvPr/>
        </p:nvGrpSpPr>
        <p:grpSpPr>
          <a:xfrm>
            <a:off x="1248328" y="5107360"/>
            <a:ext cx="533400" cy="1768672"/>
            <a:chOff x="1051719" y="6189040"/>
            <a:chExt cx="533400" cy="1768672"/>
          </a:xfrm>
        </p:grpSpPr>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5-Point Star 10"/>
          <p:cNvSpPr/>
          <p:nvPr/>
        </p:nvSpPr>
        <p:spPr>
          <a:xfrm>
            <a:off x="1343578" y="6496292"/>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26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631339" y="5262771"/>
            <a:ext cx="152741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vi-VN" sz="3600" b="1" dirty="0" smtClean="0">
                <a:solidFill>
                  <a:srgbClr val="FF0000"/>
                </a:solidFill>
                <a:latin typeface="Times New Roman" pitchFamily="18" charset="0"/>
                <a:cs typeface="Times New Roman" pitchFamily="18" charset="0"/>
              </a:rPr>
              <a:t>e. Sẻ non đã làm gì để giúp bé Thơ nhìn thấy bông hoa bằng lăng nở muộn?</a:t>
            </a:r>
          </a:p>
          <a:p>
            <a:pPr marL="1289050" lvl="1" indent="-571500">
              <a:lnSpc>
                <a:spcPct val="150000"/>
              </a:lnSpc>
              <a:buFont typeface="Wingdings" panose="05000000000000000000" pitchFamily="2" charset="2"/>
              <a:buChar char="Ø"/>
            </a:pPr>
            <a:r>
              <a:rPr lang="vi-VN" sz="3600" b="1" dirty="0" smtClean="0">
                <a:solidFill>
                  <a:srgbClr val="0000CC"/>
                </a:solidFill>
                <a:latin typeface="Times New Roman" pitchFamily="18" charset="0"/>
                <a:cs typeface="Times New Roman" pitchFamily="18" charset="0"/>
              </a:rPr>
              <a:t>Sẻ non                                  về phía cành bằng lăng mảnh mai. Nó nhìn kĩ cành hoa rồi                    . Cành hoa chao qua chao lại. Sẻ non</a:t>
            </a:r>
          </a:p>
          <a:p>
            <a:pPr lvl="1" indent="0">
              <a:lnSpc>
                <a:spcPct val="150000"/>
              </a:lnSpc>
            </a:pPr>
            <a:r>
              <a:rPr lang="vi-VN" sz="3600" b="1" dirty="0" smtClean="0">
                <a:solidFill>
                  <a:srgbClr val="0000CC"/>
                </a:solidFill>
                <a:latin typeface="Times New Roman" pitchFamily="18" charset="0"/>
                <a:cs typeface="Times New Roman" pitchFamily="18" charset="0"/>
              </a:rPr>
              <a:t>                          . Thế là bông hoa chúc hẳn xuống, lọt vào khuôn cửa sổ. </a:t>
            </a:r>
          </a:p>
        </p:txBody>
      </p:sp>
      <p:sp>
        <p:nvSpPr>
          <p:cNvPr id="8" name="TextBox 7"/>
          <p:cNvSpPr txBox="1"/>
          <p:nvPr/>
        </p:nvSpPr>
        <p:spPr>
          <a:xfrm>
            <a:off x="3435727" y="6261752"/>
            <a:ext cx="3749744"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a:t>
            </a:r>
            <a:r>
              <a:rPr lang="vi-VN" sz="3600" b="1" dirty="0" smtClean="0">
                <a:solidFill>
                  <a:srgbClr val="FF0000"/>
                </a:solidFill>
                <a:latin typeface="Times New Roman" panose="02020603050405020304" pitchFamily="18" charset="0"/>
                <a:cs typeface="Times New Roman" panose="02020603050405020304" pitchFamily="18" charset="0"/>
              </a:rPr>
              <a:t>hắp cánh, bay vù</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36137" y="7073448"/>
            <a:ext cx="2249334" cy="646331"/>
          </a:xfrm>
          <a:prstGeom prst="rect">
            <a:avLst/>
          </a:prstGeom>
          <a:noFill/>
        </p:spPr>
        <p:txBody>
          <a:bodyPr wrap="non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đáp xuống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85119" y="7848600"/>
            <a:ext cx="2868093"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a:t>
            </a:r>
            <a:r>
              <a:rPr lang="vi-VN" sz="3600" b="1" dirty="0" smtClean="0">
                <a:solidFill>
                  <a:srgbClr val="FF0000"/>
                </a:solidFill>
                <a:latin typeface="Times New Roman" panose="02020603050405020304" pitchFamily="18" charset="0"/>
                <a:cs typeface="Times New Roman" panose="02020603050405020304" pitchFamily="18" charset="0"/>
              </a:rPr>
              <a:t>ố đứng vững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lvl="0">
              <a:lnSpc>
                <a:spcPct val="150000"/>
              </a:lnSpc>
            </a:pPr>
            <a:r>
              <a:rPr lang="vi-VN" sz="3600" b="1" dirty="0">
                <a:solidFill>
                  <a:srgbClr val="FF0000"/>
                </a:solidFill>
                <a:latin typeface="Times New Roman" pitchFamily="18" charset="0"/>
                <a:cs typeface="Times New Roman" pitchFamily="18" charset="0"/>
              </a:rPr>
              <a:t>d. Khi trở về nhà, tại sao bé Thơ nghĩ mùa hoa bằng lăng đã qua?</a:t>
            </a:r>
          </a:p>
        </p:txBody>
      </p:sp>
      <p:sp>
        <p:nvSpPr>
          <p:cNvPr id="5" name="Rectangle 4"/>
          <p:cNvSpPr/>
          <p:nvPr/>
        </p:nvSpPr>
        <p:spPr>
          <a:xfrm>
            <a:off x="506928" y="3796473"/>
            <a:ext cx="14097000" cy="1754326"/>
          </a:xfrm>
          <a:prstGeom prst="rect">
            <a:avLst/>
          </a:prstGeom>
        </p:spPr>
        <p:txBody>
          <a:bodyPr wrap="square">
            <a:spAutoFit/>
          </a:bodyPr>
          <a:lstStyle/>
          <a:p>
            <a:pPr marL="1289050" lvl="1" indent="-571500">
              <a:lnSpc>
                <a:spcPct val="150000"/>
              </a:lnSpc>
              <a:buFont typeface="Wingdings" panose="05000000000000000000" pitchFamily="2" charset="2"/>
              <a:buChar char="Ø"/>
            </a:pPr>
            <a:r>
              <a:rPr lang="vi-VN" sz="3600" b="1" dirty="0">
                <a:solidFill>
                  <a:srgbClr val="0000CC"/>
                </a:solidFill>
                <a:latin typeface="Times New Roman" pitchFamily="18" charset="0"/>
                <a:cs typeface="Times New Roman" pitchFamily="18" charset="0"/>
              </a:rPr>
              <a:t>Vì bông hoa bằng lăng cuối cùng nở cao hơn cửa sổ nơi bé nằm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6" name="TextBox 15"/>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2. Đọc bài bên dưới và trả lời các câu hỏi</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0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841" y="2672797"/>
            <a:ext cx="12877800" cy="107721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g. Mỗi ý dưới đây phù hợp với đoạn nào trong câu chuyện?</a:t>
            </a:r>
          </a:p>
          <a:p>
            <a:endParaRPr lang="vi-VN" sz="3200" b="1" dirty="0">
              <a:solidFill>
                <a:srgbClr val="FF0000"/>
              </a:solidFill>
              <a:latin typeface="Times New Roman" pitchFamily="18" charset="0"/>
              <a:cs typeface="Times New Roman" pitchFamily="18" charset="0"/>
            </a:endParaRPr>
          </a:p>
        </p:txBody>
      </p:sp>
      <p:sp>
        <p:nvSpPr>
          <p:cNvPr id="3" name="Oval 2"/>
          <p:cNvSpPr/>
          <p:nvPr/>
        </p:nvSpPr>
        <p:spPr>
          <a:xfrm>
            <a:off x="3817034" y="338823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0000CC"/>
                </a:solidFill>
                <a:latin typeface="Times New Roman" panose="02020603050405020304" pitchFamily="18" charset="0"/>
                <a:cs typeface="Times New Roman" panose="02020603050405020304" pitchFamily="18" charset="0"/>
              </a:rPr>
              <a:t>Đoạn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4" name="Oval 3"/>
          <p:cNvSpPr/>
          <p:nvPr/>
        </p:nvSpPr>
        <p:spPr>
          <a:xfrm>
            <a:off x="10578925" y="3386083"/>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0000CC"/>
                </a:solidFill>
                <a:latin typeface="Times New Roman" panose="02020603050405020304" pitchFamily="18" charset="0"/>
                <a:cs typeface="Times New Roman" panose="02020603050405020304" pitchFamily="18" charset="0"/>
              </a:rPr>
              <a:t>Ý</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61172" y="4765277"/>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Đoạn 1 (từ đầu đến đợi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669282" y="6143934"/>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Đoạn 2 (tiếp theo đến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669282" y="7695065"/>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Đoạn 3 (phần còn lại) Gió</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290719" y="4752551"/>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Sẻ non giúp hoa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431695" y="6227408"/>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Bằng lăng nở hoa mà không vui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493357" y="7695065"/>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0000CC"/>
                </a:solidFill>
                <a:latin typeface="Times New Roman" panose="02020603050405020304" pitchFamily="18" charset="0"/>
                <a:cs typeface="Times New Roman" panose="02020603050405020304" pitchFamily="18" charset="0"/>
              </a:rPr>
              <a:t>Bé Thơ nghĩ mùa hoa bằng lăng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9" idx="1"/>
          </p:cNvCxnSpPr>
          <p:nvPr/>
        </p:nvCxnSpPr>
        <p:spPr>
          <a:xfrm>
            <a:off x="7059531" y="5149722"/>
            <a:ext cx="1372164" cy="14748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7079482" y="5149722"/>
            <a:ext cx="1211237" cy="29425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7097459" y="6500199"/>
            <a:ext cx="1395898" cy="1592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29"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0" name="Rectangle 95"/>
          <p:cNvSpPr>
            <a:spLocks noChangeArrowheads="1"/>
          </p:cNvSpPr>
          <p:nvPr/>
        </p:nvSpPr>
        <p:spPr bwMode="auto">
          <a:xfrm>
            <a:off x="2834735" y="1947433"/>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smtClean="0">
                <a:solidFill>
                  <a:srgbClr val="0000CC"/>
                </a:solidFill>
                <a:latin typeface="Times New Roman" pitchFamily="18" charset="0"/>
                <a:cs typeface="Times New Roman" pitchFamily="18" charset="0"/>
              </a:rPr>
              <a:t>2. Đọc bài bên dưới và trả lời các câu hỏi</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624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744304" y="6126158"/>
            <a:ext cx="152741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US" sz="3600" b="1" dirty="0">
                <a:solidFill>
                  <a:srgbClr val="FF0000"/>
                </a:solidFill>
                <a:latin typeface="Times New Roman" pitchFamily="18" charset="0"/>
                <a:cs typeface="Times New Roman" pitchFamily="18" charset="0"/>
              </a:rPr>
              <a:t>i</a:t>
            </a: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ngữ</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chỉ</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hoạt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chú</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sẻ</a:t>
            </a:r>
            <a:r>
              <a:rPr lang="en-US" sz="3600" b="1" dirty="0" smtClean="0">
                <a:solidFill>
                  <a:srgbClr val="FF0000"/>
                </a:solidFill>
                <a:latin typeface="Times New Roman" pitchFamily="18" charset="0"/>
                <a:cs typeface="Times New Roman" pitchFamily="18" charset="0"/>
              </a:rPr>
              <a:t> non?</a:t>
            </a:r>
            <a:endPar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h. Theo </a:t>
            </a: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chúng</a:t>
            </a:r>
            <a:r>
              <a:rPr lang="en-US" sz="3600" b="1" dirty="0" smtClean="0">
                <a:solidFill>
                  <a:srgbClr val="FF0000"/>
                </a:solidFill>
                <a:latin typeface="Times New Roman" pitchFamily="18" charset="0"/>
                <a:cs typeface="Times New Roman" pitchFamily="18" charset="0"/>
              </a:rPr>
              <a:t> ta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16" name="TextBox 15"/>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rgbClr val="FF0066"/>
                    </a:solidFill>
                    <a:effectLst/>
                    <a:uLnTx/>
                    <a:uFillTx/>
                    <a:latin typeface="Times New Roman" pitchFamily="18" charset="0"/>
                    <a:ea typeface="+mn-ea"/>
                    <a:cs typeface="Times New Roman" pitchFamily="18" charset="0"/>
                  </a:rPr>
                  <a:t>TIẾNG VIỆT</a:t>
                </a:r>
                <a:endPar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BÀI: ÔN TẬP GIỮA HỌC KÌ II (T6, 7)</a:t>
            </a:r>
            <a:endParaRPr kumimoji="0" lang="en-GB"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 ĐỌC</a:t>
            </a:r>
            <a:endParaRPr kumimoji="0" lang="en-GB"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2. Đọc bài bên dưới và trả lời các câu hỏi</a:t>
            </a:r>
            <a:endParaRPr kumimoji="0" lang="vi-VN"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3" name="Rectangle 2"/>
          <p:cNvSpPr/>
          <p:nvPr/>
        </p:nvSpPr>
        <p:spPr>
          <a:xfrm>
            <a:off x="744304" y="3740639"/>
            <a:ext cx="14630400" cy="2585323"/>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3600" b="1" dirty="0">
                <a:solidFill>
                  <a:srgbClr val="0000CC"/>
                </a:solidFill>
                <a:latin typeface="Times New Roman" panose="02020603050405020304" pitchFamily="18" charset="0"/>
                <a:cs typeface="Times New Roman" panose="02020603050405020304" pitchFamily="18" charset="0"/>
              </a:rPr>
              <a:t>Ca ngợi tình cảm đẹp đẽ, cảm động mà bông hoa bằng lăng và sẻ non dành cho bé Thơ</a:t>
            </a:r>
            <a:r>
              <a:rPr lang="vi-VN"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Mỗi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chúng</a:t>
            </a:r>
            <a:r>
              <a:rPr lang="en-US" sz="3600" b="1" dirty="0" smtClean="0">
                <a:solidFill>
                  <a:srgbClr val="0000CC"/>
                </a:solidFill>
                <a:latin typeface="Times New Roman" panose="02020603050405020304" pitchFamily="18" charset="0"/>
                <a:cs typeface="Times New Roman" panose="02020603050405020304" pitchFamily="18" charset="0"/>
              </a:rPr>
              <a:t> ta </a:t>
            </a:r>
            <a:r>
              <a:rPr lang="en-US" sz="3600" b="1" dirty="0" err="1" smtClean="0">
                <a:solidFill>
                  <a:srgbClr val="0000CC"/>
                </a:solidFill>
                <a:latin typeface="Times New Roman" panose="02020603050405020304" pitchFamily="18" charset="0"/>
                <a:cs typeface="Times New Roman" panose="02020603050405020304" pitchFamily="18" charset="0"/>
              </a:rPr>
              <a:t>cần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ự</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yêu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thương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gắn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với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nhau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trong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tình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855841" y="7239000"/>
            <a:ext cx="13589169" cy="646331"/>
          </a:xfrm>
          <a:prstGeom prst="rect">
            <a:avLst/>
          </a:prstGeom>
        </p:spPr>
        <p:txBody>
          <a:bodyPr wrap="none">
            <a:spAutoFit/>
          </a:bodyPr>
          <a:lstStyle/>
          <a:p>
            <a:pPr marL="571500" indent="-571500">
              <a:buFont typeface="Wingdings" panose="05000000000000000000" pitchFamily="2" charset="2"/>
              <a:buChar char="Ø"/>
            </a:pPr>
            <a:r>
              <a:rPr lang="en-US" sz="3600" b="1" dirty="0">
                <a:solidFill>
                  <a:srgbClr val="0000CC"/>
                </a:solidFill>
                <a:latin typeface="Times New Roman" pitchFamily="18" charset="0"/>
                <a:cs typeface="Times New Roman" pitchFamily="18" charset="0"/>
              </a:rPr>
              <a:t>3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sẻ</a:t>
            </a: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non </a:t>
            </a:r>
            <a:r>
              <a:rPr lang="en-US" sz="3600" b="1" dirty="0" err="1" smtClean="0">
                <a:solidFill>
                  <a:srgbClr val="0000CC"/>
                </a:solidFill>
                <a:latin typeface="Times New Roman" pitchFamily="18" charset="0"/>
                <a:cs typeface="Times New Roman" pitchFamily="18" charset="0"/>
              </a:rPr>
              <a:t>là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chắp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cánh</a:t>
            </a:r>
            <a:r>
              <a:rPr lang="en-US" sz="3600" b="1" dirty="0" smtClean="0">
                <a:solidFill>
                  <a:srgbClr val="0000CC"/>
                </a:solidFill>
                <a:latin typeface="Times New Roman" pitchFamily="18" charset="0"/>
                <a:cs typeface="Times New Roman" pitchFamily="18" charset="0"/>
              </a:rPr>
              <a:t>, bay, </a:t>
            </a:r>
            <a:r>
              <a:rPr lang="en-US" sz="3600" b="1" dirty="0" err="1" smtClean="0">
                <a:solidFill>
                  <a:srgbClr val="0000CC"/>
                </a:solidFill>
                <a:latin typeface="Times New Roman" pitchFamily="18" charset="0"/>
                <a:cs typeface="Times New Roman" pitchFamily="18" charset="0"/>
              </a:rPr>
              <a:t>nhìn</a:t>
            </a:r>
            <a:r>
              <a:rPr lang="en-US" sz="3600" b="1" dirty="0" smtClean="0">
                <a:solidFill>
                  <a:srgbClr val="0000CC"/>
                </a:solidFill>
                <a:latin typeface="Times New Roman" pitchFamily="18" charset="0"/>
                <a:cs typeface="Times New Roman" pitchFamily="18" charset="0"/>
              </a:rPr>
              <a:t>,…</a:t>
            </a:r>
            <a:endParaRPr lang="en-US" dirty="0">
              <a:solidFill>
                <a:srgbClr val="0000CC"/>
              </a:solidFill>
            </a:endParaRPr>
          </a:p>
        </p:txBody>
      </p:sp>
    </p:spTree>
    <p:extLst>
      <p:ext uri="{BB962C8B-B14F-4D97-AF65-F5344CB8AC3E}">
        <p14:creationId xmlns:p14="http://schemas.microsoft.com/office/powerpoint/2010/main" val="27837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9955</TotalTime>
  <Words>1329</Words>
  <Application>Microsoft Office PowerPoint</Application>
  <PresentationFormat>Custom</PresentationFormat>
  <Paragraphs>152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1048</cp:revision>
  <dcterms:created xsi:type="dcterms:W3CDTF">2008-09-09T22:52:10Z</dcterms:created>
  <dcterms:modified xsi:type="dcterms:W3CDTF">2022-08-16T01:36:45Z</dcterms:modified>
</cp:coreProperties>
</file>