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27" r:id="rId3"/>
    <p:sldId id="408" r:id="rId4"/>
    <p:sldId id="296" r:id="rId5"/>
    <p:sldId id="2007577142" r:id="rId6"/>
    <p:sldId id="427" r:id="rId7"/>
    <p:sldId id="428" r:id="rId8"/>
    <p:sldId id="426" r:id="rId9"/>
    <p:sldId id="436" r:id="rId10"/>
    <p:sldId id="437" r:id="rId11"/>
    <p:sldId id="438" r:id="rId12"/>
    <p:sldId id="439" r:id="rId13"/>
    <p:sldId id="431" r:id="rId14"/>
    <p:sldId id="3192" r:id="rId15"/>
    <p:sldId id="2007577143" r:id="rId16"/>
    <p:sldId id="2007577144" r:id="rId17"/>
    <p:sldId id="340"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60" d="100"/>
          <a:sy n="60" d="100"/>
        </p:scale>
        <p:origin x="-61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5799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79597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effectLst/>
                <a:latin typeface="Times New Roman" panose="02020603050405020304" pitchFamily="18" charset="0"/>
                <a:ea typeface="Times New Roman" panose="02020603050405020304" pitchFamily="18" charset="0"/>
              </a:rPr>
              <a:t>GV </a:t>
            </a:r>
            <a:r>
              <a:rPr lang="en-US" sz="2000" dirty="0" err="1">
                <a:effectLst/>
                <a:latin typeface="Times New Roman" panose="02020603050405020304" pitchFamily="18" charset="0"/>
                <a:ea typeface="Times New Roman" panose="02020603050405020304" pitchFamily="18" charset="0"/>
              </a:rPr>
              <a:t>chốt</a:t>
            </a:r>
            <a:r>
              <a:rPr lang="en-US" sz="2000" b="1" dirty="0">
                <a:effectLst/>
                <a:latin typeface="Times New Roman" panose="02020603050405020304" pitchFamily="18" charset="0"/>
                <a:ea typeface="Times New Roman" panose="02020603050405020304" pitchFamily="18" charset="0"/>
              </a:rPr>
              <a:t>: </a:t>
            </a:r>
            <a:r>
              <a:rPr lang="nl-NL" sz="2000" b="1" dirty="0">
                <a:effectLst/>
                <a:latin typeface="Times New Roman" panose="02020603050405020304" pitchFamily="18" charset="0"/>
                <a:ea typeface="Times New Roman" panose="02020603050405020304" pitchFamily="18" charset="0"/>
              </a:rPr>
              <a:t>Bảo vệ môi trường là nhiệm vụ của mỗi HS. Việc làm đó được thể hiện cụ thể qua mỗi việc làm thường ngày của các bạn nhỏ.</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val="379361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8AECE9-5176-4E57-B4C4-570EB4C2C33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09291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6276638" cy="914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099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23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43529" y="265329"/>
            <a:ext cx="7983546" cy="1102978"/>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43529" y="1544171"/>
            <a:ext cx="7983546" cy="436779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96692435"/>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271" y="487707"/>
            <a:ext cx="14038098" cy="176618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271" y="2434520"/>
            <a:ext cx="14038098" cy="58023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271" y="8475662"/>
            <a:ext cx="3661239" cy="485700"/>
          </a:xfrm>
          <a:prstGeom prst="rect">
            <a:avLst/>
          </a:prstGeom>
        </p:spPr>
        <p:txBody>
          <a:bodyPr vert="horz" lIns="91440" tIns="45720" rIns="91440" bIns="45720" rtlCol="0" anchor="ctr"/>
          <a:lstStyle>
            <a:lvl1pPr algn="l">
              <a:defRPr sz="1517">
                <a:solidFill>
                  <a:schemeClr val="tx1">
                    <a:tint val="75000"/>
                  </a:schemeClr>
                </a:solidFill>
              </a:defRPr>
            </a:lvl1pPr>
          </a:lstStyle>
          <a:p>
            <a:fld id="{43A93E93-166D-47F5-9EF1-ACEABE24AEEA}" type="datetimeFigureOut">
              <a:rPr lang="zh-CN" altLang="en-US" smtClean="0"/>
              <a:t>2022/8/17</a:t>
            </a:fld>
            <a:endParaRPr lang="zh-CN" altLang="en-US"/>
          </a:p>
        </p:txBody>
      </p:sp>
      <p:sp>
        <p:nvSpPr>
          <p:cNvPr id="5" name="页脚占位符 4"/>
          <p:cNvSpPr>
            <a:spLocks noGrp="1"/>
          </p:cNvSpPr>
          <p:nvPr>
            <p:ph type="ftr" sz="quarter" idx="3"/>
          </p:nvPr>
        </p:nvSpPr>
        <p:spPr>
          <a:xfrm>
            <a:off x="5391386" y="8475662"/>
            <a:ext cx="5493868" cy="485700"/>
          </a:xfrm>
          <a:prstGeom prst="rect">
            <a:avLst/>
          </a:prstGeom>
        </p:spPr>
        <p:txBody>
          <a:bodyPr vert="horz" lIns="91440" tIns="45720" rIns="91440" bIns="45720" rtlCol="0" anchor="ctr"/>
          <a:lstStyle>
            <a:lvl1pPr algn="ctr">
              <a:defRPr sz="151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96130" y="8475662"/>
            <a:ext cx="3661239" cy="485700"/>
          </a:xfrm>
          <a:prstGeom prst="rect">
            <a:avLst/>
          </a:prstGeom>
        </p:spPr>
        <p:txBody>
          <a:bodyPr vert="horz" lIns="91440" tIns="45720" rIns="91440" bIns="45720" rtlCol="0" anchor="ctr"/>
          <a:lstStyle>
            <a:lvl1pPr algn="r">
              <a:defRPr sz="1517">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48632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156076" rtl="0" eaLnBrk="1" latinLnBrk="0" hangingPunct="1">
        <a:lnSpc>
          <a:spcPct val="90000"/>
        </a:lnSpc>
        <a:spcBef>
          <a:spcPct val="0"/>
        </a:spcBef>
        <a:buNone/>
        <a:defRPr sz="5563" kern="1200">
          <a:solidFill>
            <a:schemeClr val="tx1"/>
          </a:solidFill>
          <a:latin typeface="+mj-lt"/>
          <a:ea typeface="+mj-ea"/>
          <a:cs typeface="+mj-cs"/>
        </a:defRPr>
      </a:lvl1pPr>
    </p:titleStyle>
    <p:bodyStyle>
      <a:lvl1pPr marL="289019" indent="-289019" algn="l" defTabSz="1156076" rtl="0" eaLnBrk="1" latinLnBrk="0" hangingPunct="1">
        <a:lnSpc>
          <a:spcPct val="90000"/>
        </a:lnSpc>
        <a:spcBef>
          <a:spcPts val="1264"/>
        </a:spcBef>
        <a:buFont typeface="Arial" panose="020B0604020202020204" pitchFamily="34" charset="0"/>
        <a:buChar char="•"/>
        <a:defRPr sz="3540" kern="1200">
          <a:solidFill>
            <a:schemeClr val="tx1"/>
          </a:solidFill>
          <a:latin typeface="+mn-lt"/>
          <a:ea typeface="+mn-ea"/>
          <a:cs typeface="+mn-cs"/>
        </a:defRPr>
      </a:lvl1pPr>
      <a:lvl2pPr marL="867057" indent="-289019" algn="l" defTabSz="1156076" rtl="0" eaLnBrk="1" latinLnBrk="0" hangingPunct="1">
        <a:lnSpc>
          <a:spcPct val="90000"/>
        </a:lnSpc>
        <a:spcBef>
          <a:spcPts val="632"/>
        </a:spcBef>
        <a:buFont typeface="Arial" panose="020B0604020202020204" pitchFamily="34" charset="0"/>
        <a:buChar char="•"/>
        <a:defRPr sz="3034" kern="1200">
          <a:solidFill>
            <a:schemeClr val="tx1"/>
          </a:solidFill>
          <a:latin typeface="+mn-lt"/>
          <a:ea typeface="+mn-ea"/>
          <a:cs typeface="+mn-cs"/>
        </a:defRPr>
      </a:lvl2pPr>
      <a:lvl3pPr marL="1445095" indent="-289019" algn="l" defTabSz="1156076" rtl="0" eaLnBrk="1" latinLnBrk="0" hangingPunct="1">
        <a:lnSpc>
          <a:spcPct val="90000"/>
        </a:lnSpc>
        <a:spcBef>
          <a:spcPts val="632"/>
        </a:spcBef>
        <a:buFont typeface="Arial" panose="020B0604020202020204" pitchFamily="34" charset="0"/>
        <a:buChar char="•"/>
        <a:defRPr sz="2529" kern="1200">
          <a:solidFill>
            <a:schemeClr val="tx1"/>
          </a:solidFill>
          <a:latin typeface="+mn-lt"/>
          <a:ea typeface="+mn-ea"/>
          <a:cs typeface="+mn-cs"/>
        </a:defRPr>
      </a:lvl3pPr>
      <a:lvl4pPr marL="202313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4pPr>
      <a:lvl5pPr marL="2601171"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5pPr>
      <a:lvl6pPr marL="3179209"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6pPr>
      <a:lvl7pPr marL="3757247"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7pPr>
      <a:lvl8pPr marL="4335285"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8pPr>
      <a:lvl9pPr marL="491332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9pPr>
    </p:bodyStyle>
    <p:otherStyle>
      <a:defPPr>
        <a:defRPr lang="zh-CN"/>
      </a:defPPr>
      <a:lvl1pPr marL="0" algn="l" defTabSz="1156076" rtl="0" eaLnBrk="1" latinLnBrk="0" hangingPunct="1">
        <a:defRPr sz="2276" kern="1200">
          <a:solidFill>
            <a:schemeClr val="tx1"/>
          </a:solidFill>
          <a:latin typeface="+mn-lt"/>
          <a:ea typeface="+mn-ea"/>
          <a:cs typeface="+mn-cs"/>
        </a:defRPr>
      </a:lvl1pPr>
      <a:lvl2pPr marL="578038" algn="l" defTabSz="1156076" rtl="0" eaLnBrk="1" latinLnBrk="0" hangingPunct="1">
        <a:defRPr sz="2276" kern="1200">
          <a:solidFill>
            <a:schemeClr val="tx1"/>
          </a:solidFill>
          <a:latin typeface="+mn-lt"/>
          <a:ea typeface="+mn-ea"/>
          <a:cs typeface="+mn-cs"/>
        </a:defRPr>
      </a:lvl2pPr>
      <a:lvl3pPr marL="1156076" algn="l" defTabSz="1156076" rtl="0" eaLnBrk="1" latinLnBrk="0" hangingPunct="1">
        <a:defRPr sz="2276" kern="1200">
          <a:solidFill>
            <a:schemeClr val="tx1"/>
          </a:solidFill>
          <a:latin typeface="+mn-lt"/>
          <a:ea typeface="+mn-ea"/>
          <a:cs typeface="+mn-cs"/>
        </a:defRPr>
      </a:lvl3pPr>
      <a:lvl4pPr marL="1734114" algn="l" defTabSz="1156076" rtl="0" eaLnBrk="1" latinLnBrk="0" hangingPunct="1">
        <a:defRPr sz="2276" kern="1200">
          <a:solidFill>
            <a:schemeClr val="tx1"/>
          </a:solidFill>
          <a:latin typeface="+mn-lt"/>
          <a:ea typeface="+mn-ea"/>
          <a:cs typeface="+mn-cs"/>
        </a:defRPr>
      </a:lvl4pPr>
      <a:lvl5pPr marL="2312152" algn="l" defTabSz="1156076" rtl="0" eaLnBrk="1" latinLnBrk="0" hangingPunct="1">
        <a:defRPr sz="2276" kern="1200">
          <a:solidFill>
            <a:schemeClr val="tx1"/>
          </a:solidFill>
          <a:latin typeface="+mn-lt"/>
          <a:ea typeface="+mn-ea"/>
          <a:cs typeface="+mn-cs"/>
        </a:defRPr>
      </a:lvl5pPr>
      <a:lvl6pPr marL="2890190" algn="l" defTabSz="1156076" rtl="0" eaLnBrk="1" latinLnBrk="0" hangingPunct="1">
        <a:defRPr sz="2276" kern="1200">
          <a:solidFill>
            <a:schemeClr val="tx1"/>
          </a:solidFill>
          <a:latin typeface="+mn-lt"/>
          <a:ea typeface="+mn-ea"/>
          <a:cs typeface="+mn-cs"/>
        </a:defRPr>
      </a:lvl6pPr>
      <a:lvl7pPr marL="3468228" algn="l" defTabSz="1156076" rtl="0" eaLnBrk="1" latinLnBrk="0" hangingPunct="1">
        <a:defRPr sz="2276" kern="1200">
          <a:solidFill>
            <a:schemeClr val="tx1"/>
          </a:solidFill>
          <a:latin typeface="+mn-lt"/>
          <a:ea typeface="+mn-ea"/>
          <a:cs typeface="+mn-cs"/>
        </a:defRPr>
      </a:lvl7pPr>
      <a:lvl8pPr marL="4046266" algn="l" defTabSz="1156076" rtl="0" eaLnBrk="1" latinLnBrk="0" hangingPunct="1">
        <a:defRPr sz="2276" kern="1200">
          <a:solidFill>
            <a:schemeClr val="tx1"/>
          </a:solidFill>
          <a:latin typeface="+mn-lt"/>
          <a:ea typeface="+mn-ea"/>
          <a:cs typeface="+mn-cs"/>
        </a:defRPr>
      </a:lvl8pPr>
      <a:lvl9pPr marL="4624304" algn="l" defTabSz="1156076" rtl="0" eaLnBrk="1" latinLnBrk="0" hangingPunct="1">
        <a:defRPr sz="2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wmf"/><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45035" y="4032120"/>
            <a:ext cx="12432103" cy="26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51053" y="2882034"/>
            <a:ext cx="10233819"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i="1" dirty="0" err="1">
                <a:solidFill>
                  <a:srgbClr val="FF0000"/>
                </a:solidFill>
                <a:latin typeface="Times New Roman" panose="02020603050405020304" pitchFamily="18" charset="0"/>
                <a:cs typeface="Times New Roman" panose="02020603050405020304" pitchFamily="18" charset="0"/>
              </a:rPr>
              <a:t>Chúng</a:t>
            </a:r>
            <a:r>
              <a:rPr lang="en-US" sz="3600" b="1" i="1" dirty="0">
                <a:solidFill>
                  <a:srgbClr val="FF0000"/>
                </a:solidFill>
                <a:latin typeface="Times New Roman" panose="02020603050405020304" pitchFamily="18" charset="0"/>
                <a:cs typeface="Times New Roman" panose="02020603050405020304" pitchFamily="18" charset="0"/>
              </a:rPr>
              <a:t> ta </a:t>
            </a:r>
            <a:r>
              <a:rPr lang="en-US" sz="3600" b="1" i="1" dirty="0" err="1">
                <a:solidFill>
                  <a:srgbClr val="FF0000"/>
                </a:solidFill>
                <a:latin typeface="Times New Roman" panose="02020603050405020304" pitchFamily="18" charset="0"/>
                <a:cs typeface="Times New Roman" panose="02020603050405020304" pitchFamily="18" charset="0"/>
              </a:rPr>
              <a:t>có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làm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cứu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sinh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vật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biển</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78033" y="3906764"/>
            <a:ext cx="10233818" cy="1654748"/>
          </a:xfrm>
          <a:prstGeom prst="rect">
            <a:avLst/>
          </a:prstGeom>
        </p:spPr>
        <p:txBody>
          <a:bodyPr wrap="square">
            <a:spAutoFit/>
          </a:bodyPr>
          <a:lstStyle/>
          <a:p>
            <a:pPr>
              <a:lnSpc>
                <a:spcPct val="150000"/>
              </a:lnSpc>
            </a:pPr>
            <a:r>
              <a:rPr lang="nl-NL" sz="3600" b="1" dirty="0">
                <a:solidFill>
                  <a:srgbClr val="0000CC"/>
                </a:solidFill>
                <a:latin typeface="Times New Roman" pitchFamily="18" charset="0"/>
                <a:cs typeface="Times New Roman" pitchFamily="18" charset="0"/>
              </a:rPr>
              <a:t>    + Để cứu sinh vật, con người có thể dùng túi vải, túi giấy thay cho túi ni lông.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633FC6F-F184-06DF-69DC-5F115ABC5B63}"/>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xmlns=""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0" name="Picture 2" descr="Túi vải Vintage - Bảo vệ môi trường - Cỏ mềm">
            <a:extLst>
              <a:ext uri="{FF2B5EF4-FFF2-40B4-BE49-F238E27FC236}">
                <a16:creationId xmlns:a16="http://schemas.microsoft.com/office/drawing/2014/main" xmlns="" id="{EC63BCCC-9377-C767-E435-14A0A62F9A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53" b="96471" l="10000" r="90000">
                        <a14:foregroundMark x1="42941" y1="11373" x2="53333" y2="2353"/>
                        <a14:foregroundMark x1="53333" y1="2353" x2="58431" y2="23529"/>
                        <a14:foregroundMark x1="56471" y1="9020" x2="56471" y2="9020"/>
                        <a14:foregroundMark x1="31765" y1="90392" x2="63333" y2="91961"/>
                        <a14:foregroundMark x1="26078" y1="91961" x2="40196" y2="97059"/>
                        <a14:foregroundMark x1="40196" y1="97059" x2="55490" y2="95490"/>
                        <a14:foregroundMark x1="55490" y1="95490" x2="66863" y2="95490"/>
                        <a14:foregroundMark x1="70196" y1="96471" x2="70196" y2="96471"/>
                        <a14:foregroundMark x1="42549" y1="12941" x2="40980" y2="20980"/>
                      </a14:backgroundRemoval>
                    </a14:imgEffect>
                  </a14:imgLayer>
                </a14:imgProps>
              </a:ext>
              <a:ext uri="{28A0092B-C50C-407E-A947-70E740481C1C}">
                <a14:useLocalDpi xmlns:a14="http://schemas.microsoft.com/office/drawing/2010/main" val="0"/>
              </a:ext>
            </a:extLst>
          </a:blip>
          <a:srcRect/>
          <a:stretch>
            <a:fillRect/>
          </a:stretch>
        </p:blipFill>
        <p:spPr bwMode="auto">
          <a:xfrm>
            <a:off x="5845860" y="5731732"/>
            <a:ext cx="2978259" cy="29782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ÚI GIẤY KRAFT 90">
            <a:extLst>
              <a:ext uri="{FF2B5EF4-FFF2-40B4-BE49-F238E27FC236}">
                <a16:creationId xmlns:a16="http://schemas.microsoft.com/office/drawing/2014/main" xmlns="" id="{D49A4D2D-81D9-9BD5-FB59-680B3C63D70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12" b="92962" l="9966" r="89888">
                        <a14:foregroundMark x1="75672" y1="67082" x2="83048" y2="45308"/>
                        <a14:foregroundMark x1="83048" y1="45308" x2="84807" y2="75806"/>
                        <a14:foregroundMark x1="84807" y1="75806" x2="73034" y2="81818"/>
                        <a14:foregroundMark x1="73034" y1="81818" x2="72741" y2="81818"/>
                        <a14:foregroundMark x1="25989" y1="92595" x2="30532" y2="93035"/>
                        <a14:foregroundMark x1="82316" y1="14516" x2="82316" y2="14516"/>
                        <a14:foregroundMark x1="84416" y1="23680" x2="78554" y2="12097"/>
                        <a14:foregroundMark x1="78554" y1="12097" x2="77821" y2="12097"/>
                        <a14:foregroundMark x1="65315" y1="24047" x2="67660" y2="10484"/>
                        <a14:foregroundMark x1="67660" y1="10484" x2="75672" y2="13710"/>
                        <a14:foregroundMark x1="35857" y1="22434" x2="39521" y2="9238"/>
                        <a14:foregroundMark x1="39521" y1="9238" x2="45921" y2="19208"/>
                        <a14:foregroundMark x1="45921" y1="19208" x2="45921" y2="19648"/>
                        <a14:foregroundMark x1="23351" y1="22874" x2="23156" y2="8578"/>
                        <a14:foregroundMark x1="23156" y1="8578" x2="31607" y2="14736"/>
                        <a14:foregroundMark x1="31607" y1="14736" x2="31607" y2="16496"/>
                        <a14:foregroundMark x1="25452" y1="4912" x2="31607" y2="13710"/>
                      </a14:backgroundRemoval>
                    </a14:imgEffect>
                  </a14:imgLayer>
                </a14:imgProps>
              </a:ext>
              <a:ext uri="{28A0092B-C50C-407E-A947-70E740481C1C}">
                <a14:useLocalDpi xmlns:a14="http://schemas.microsoft.com/office/drawing/2010/main" val="0"/>
              </a:ext>
            </a:extLst>
          </a:blip>
          <a:srcRect/>
          <a:stretch>
            <a:fillRect/>
          </a:stretch>
        </p:blipFill>
        <p:spPr bwMode="auto">
          <a:xfrm>
            <a:off x="9388266" y="5409699"/>
            <a:ext cx="5379452" cy="358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913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831157-1B08-7312-912A-FAE9C25DB3B3}"/>
              </a:ext>
            </a:extLst>
          </p:cNvPr>
          <p:cNvPicPr>
            <a:picLocks noChangeAspect="1"/>
          </p:cNvPicPr>
          <p:nvPr/>
        </p:nvPicPr>
        <p:blipFill>
          <a:blip r:embed="rId3"/>
          <a:stretch>
            <a:fillRect/>
          </a:stretch>
        </p:blipFill>
        <p:spPr>
          <a:xfrm>
            <a:off x="210629" y="421736"/>
            <a:ext cx="1861655" cy="2289212"/>
          </a:xfrm>
          <a:prstGeom prst="rect">
            <a:avLst/>
          </a:prstGeom>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63715" y="2545943"/>
            <a:ext cx="10233819"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55966" y="3746272"/>
            <a:ext cx="10620672" cy="5078313"/>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anose="02020603050405020304" pitchFamily="18" charset="0"/>
                <a:cs typeface="Times New Roman" panose="02020603050405020304" pitchFamily="18" charset="0"/>
              </a:rPr>
              <a:t>Dọn dẹp vệ sinh lớp học, khuôn viên nhà ở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Vứt rác đúng nơi quy định, không xả rác bừa bãi.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Hạn chế sử dụng túi nilon.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Tiết kiệm điện, nước trong sinh hoạt.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Tích cực trồng cây xanh.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Hăng hái tham gia các phong trào bảo vệ môi trường.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Không tiếp tay cho hành vi tổn hại đến môi trường…</a:t>
            </a:r>
          </a:p>
        </p:txBody>
      </p:sp>
      <p:sp>
        <p:nvSpPr>
          <p:cNvPr id="25" name="Text Box 14">
            <a:extLst>
              <a:ext uri="{FF2B5EF4-FFF2-40B4-BE49-F238E27FC236}">
                <a16:creationId xmlns:a16="http://schemas.microsoft.com/office/drawing/2014/main" xmlns=""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633FC6F-F184-06DF-69DC-5F115ABC5B63}"/>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xmlns=""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605684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
                                            <p:txEl>
                                              <p:pRg st="1" end="1"/>
                                            </p:txEl>
                                          </p:spTgt>
                                        </p:tgtEl>
                                        <p:attrNameLst>
                                          <p:attrName>style.visibility</p:attrName>
                                        </p:attrNameLst>
                                      </p:cBhvr>
                                      <p:to>
                                        <p:strVal val="visible"/>
                                      </p:to>
                                    </p:set>
                                    <p:animEffect transition="in" filter="fade">
                                      <p:cBhvr>
                                        <p:cTn id="28" dur="500"/>
                                        <p:tgtEl>
                                          <p:spTgt spid="5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0">
                                            <p:txEl>
                                              <p:pRg st="2" end="2"/>
                                            </p:txEl>
                                          </p:spTgt>
                                        </p:tgtEl>
                                        <p:attrNameLst>
                                          <p:attrName>style.visibility</p:attrName>
                                        </p:attrNameLst>
                                      </p:cBhvr>
                                      <p:to>
                                        <p:strVal val="visible"/>
                                      </p:to>
                                    </p:set>
                                    <p:animEffect transition="in" filter="fade">
                                      <p:cBhvr>
                                        <p:cTn id="33" dur="500"/>
                                        <p:tgtEl>
                                          <p:spTgt spid="5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0">
                                            <p:txEl>
                                              <p:pRg st="3" end="3"/>
                                            </p:txEl>
                                          </p:spTgt>
                                        </p:tgtEl>
                                        <p:attrNameLst>
                                          <p:attrName>style.visibility</p:attrName>
                                        </p:attrNameLst>
                                      </p:cBhvr>
                                      <p:to>
                                        <p:strVal val="visible"/>
                                      </p:to>
                                    </p:set>
                                    <p:animEffect transition="in" filter="fade">
                                      <p:cBhvr>
                                        <p:cTn id="38" dur="500"/>
                                        <p:tgtEl>
                                          <p:spTgt spid="5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0">
                                            <p:txEl>
                                              <p:pRg st="4" end="4"/>
                                            </p:txEl>
                                          </p:spTgt>
                                        </p:tgtEl>
                                        <p:attrNameLst>
                                          <p:attrName>style.visibility</p:attrName>
                                        </p:attrNameLst>
                                      </p:cBhvr>
                                      <p:to>
                                        <p:strVal val="visible"/>
                                      </p:to>
                                    </p:set>
                                    <p:animEffect transition="in" filter="fade">
                                      <p:cBhvr>
                                        <p:cTn id="43" dur="500"/>
                                        <p:tgtEl>
                                          <p:spTgt spid="5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0">
                                            <p:txEl>
                                              <p:pRg st="5" end="5"/>
                                            </p:txEl>
                                          </p:spTgt>
                                        </p:tgtEl>
                                        <p:attrNameLst>
                                          <p:attrName>style.visibility</p:attrName>
                                        </p:attrNameLst>
                                      </p:cBhvr>
                                      <p:to>
                                        <p:strVal val="visible"/>
                                      </p:to>
                                    </p:set>
                                    <p:animEffect transition="in" filter="fade">
                                      <p:cBhvr>
                                        <p:cTn id="48" dur="500"/>
                                        <p:tgtEl>
                                          <p:spTgt spid="50">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0">
                                            <p:txEl>
                                              <p:pRg st="6" end="6"/>
                                            </p:txEl>
                                          </p:spTgt>
                                        </p:tgtEl>
                                        <p:attrNameLst>
                                          <p:attrName>style.visibility</p:attrName>
                                        </p:attrNameLst>
                                      </p:cBhvr>
                                      <p:to>
                                        <p:strVal val="visible"/>
                                      </p:to>
                                    </p:set>
                                    <p:animEffect transition="in" filter="fade">
                                      <p:cBhvr>
                                        <p:cTn id="53" dur="500"/>
                                        <p:tgtEl>
                                          <p:spTgt spid="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04720" y="4081623"/>
            <a:ext cx="9525001" cy="3985535"/>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817429" y="4607005"/>
              <a:ext cx="8026489" cy="2693494"/>
            </a:xfrm>
            <a:prstGeom prst="rect">
              <a:avLst/>
            </a:prstGeom>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Bảo vệ môi trường là nhiệm vụ của mỗi HS. Việc làm đó được thể hiện cụ thể qua mỗi việc làm thường ngày của các bạn nhỏ.</a:t>
              </a:r>
              <a:endParaRPr lang="en-US" sz="3600" dirty="0">
                <a:solidFill>
                  <a:srgbClr val="0000CC"/>
                </a:solidFill>
                <a:effectLst/>
                <a:latin typeface="Times New Roman" panose="02020603050405020304" pitchFamily="18" charset="0"/>
                <a:ea typeface="Times New Roman" panose="02020603050405020304" pitchFamily="18" charset="0"/>
              </a:endParaRPr>
            </a:p>
          </p:txBody>
        </p:sp>
      </p:grpSp>
      <p:sp>
        <p:nvSpPr>
          <p:cNvPr id="25" name="Text Box 14">
            <a:extLst>
              <a:ext uri="{FF2B5EF4-FFF2-40B4-BE49-F238E27FC236}">
                <a16:creationId xmlns:a16="http://schemas.microsoft.com/office/drawing/2014/main" xmlns="" id="{761D9A62-0128-E84A-1138-08A3B8BD3843}"/>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B2D0D01C-EA4F-3A30-37D9-E5B02C0D1C6B}"/>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xmlns="" id="{13FBBD0F-8788-B842-EA0A-FB63485284C6}"/>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DBE9D801-3AF0-C3DC-50F0-62B997356ED6}"/>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grpSp>
        <p:nvGrpSpPr>
          <p:cNvPr id="37" name="Group 36">
            <a:extLst>
              <a:ext uri="{FF2B5EF4-FFF2-40B4-BE49-F238E27FC236}">
                <a16:creationId xmlns:a16="http://schemas.microsoft.com/office/drawing/2014/main" xmlns="" id="{00DA679C-B7A2-6466-9108-456E5A71B059}"/>
              </a:ext>
            </a:extLst>
          </p:cNvPr>
          <p:cNvGrpSpPr/>
          <p:nvPr/>
        </p:nvGrpSpPr>
        <p:grpSpPr>
          <a:xfrm>
            <a:off x="-173466" y="1540697"/>
            <a:ext cx="3402098" cy="2817357"/>
            <a:chOff x="-12515597" y="-561211"/>
            <a:chExt cx="7849303" cy="11764031"/>
          </a:xfrm>
        </p:grpSpPr>
        <p:pic>
          <p:nvPicPr>
            <p:cNvPr id="38" name="图片 8">
              <a:extLst>
                <a:ext uri="{FF2B5EF4-FFF2-40B4-BE49-F238E27FC236}">
                  <a16:creationId xmlns:a16="http://schemas.microsoft.com/office/drawing/2014/main" xmlns="" id="{4A54882E-0D84-E81C-B3A5-B91525024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53" t="-2220" r="-1"/>
            <a:stretch>
              <a:fillRect/>
            </a:stretch>
          </p:blipFill>
          <p:spPr>
            <a:xfrm>
              <a:off x="-12515597" y="-561211"/>
              <a:ext cx="4665944" cy="5832921"/>
            </a:xfrm>
            <a:prstGeom prst="rect">
              <a:avLst/>
            </a:prstGeom>
          </p:spPr>
        </p:pic>
        <p:sp>
          <p:nvSpPr>
            <p:cNvPr id="39" name="TextBox 38">
              <a:extLst>
                <a:ext uri="{FF2B5EF4-FFF2-40B4-BE49-F238E27FC236}">
                  <a16:creationId xmlns:a16="http://schemas.microsoft.com/office/drawing/2014/main" xmlns="" id="{CED27346-ECBD-4661-031C-D48C69EF84DC}"/>
                </a:ext>
              </a:extLst>
            </p:cNvPr>
            <p:cNvSpPr txBox="1"/>
            <p:nvPr/>
          </p:nvSpPr>
          <p:spPr>
            <a:xfrm>
              <a:off x="-8435745" y="8504029"/>
              <a:ext cx="3769451" cy="2698791"/>
            </a:xfrm>
            <a:prstGeom prst="rect">
              <a:avLst/>
            </a:prstGeom>
            <a:noFill/>
          </p:spPr>
          <p:txBody>
            <a:bodyPr wrap="none" rtlCol="0">
              <a:spAutoFit/>
            </a:bodyPr>
            <a:lstStyle/>
            <a:p>
              <a:pPr algn="ctr" eaLnBrk="1" hangingPunct="1"/>
              <a:r>
                <a:rPr lang="en-US" sz="3600" b="1"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tr</a:t>
              </a:r>
              <a:r>
                <a:rPr lang="en-US" sz="3600" b="1" i="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ôi</a:t>
              </a:r>
              <a:r>
                <a:rPr lang="en-US" sz="36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3600" b="1"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sz="3600" b="1" i="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ổi</a:t>
              </a:r>
              <a:endParaRPr lang="en-US" sz="36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900" decel="100000" fill="hold"/>
                                        <p:tgtEl>
                                          <p:spTgt spid="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xEl>
                                              <p:pRg st="0" end="0"/>
                                            </p:txEl>
                                          </p:spTgt>
                                        </p:tgtEl>
                                        <p:attrNameLst>
                                          <p:attrName>style.visibility</p:attrName>
                                        </p:attrNameLst>
                                      </p:cBhvr>
                                      <p:to>
                                        <p:strVal val="visible"/>
                                      </p:to>
                                    </p:set>
                                    <p:animEffect transition="in" filter="fade">
                                      <p:cBhvr>
                                        <p:cTn id="16" dur="500"/>
                                        <p:tgtEl>
                                          <p:spTgt spid="3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29831B6-2AA8-4E83-A616-16D8BD33255E}"/>
              </a:ext>
            </a:extLst>
          </p:cNvPr>
          <p:cNvGrpSpPr/>
          <p:nvPr/>
        </p:nvGrpSpPr>
        <p:grpSpPr>
          <a:xfrm>
            <a:off x="12736086" y="-185730"/>
            <a:ext cx="3207114" cy="1129366"/>
            <a:chOff x="-172606" y="-1687125"/>
            <a:chExt cx="3551695" cy="1227898"/>
          </a:xfrm>
        </p:grpSpPr>
        <p:sp>
          <p:nvSpPr>
            <p:cNvPr id="15" name="TextBox 14">
              <a:extLst>
                <a:ext uri="{FF2B5EF4-FFF2-40B4-BE49-F238E27FC236}">
                  <a16:creationId xmlns:a16="http://schemas.microsoft.com/office/drawing/2014/main" xmlns="" id="{1488604A-F2F9-4580-AD02-37765860161E}"/>
                </a:ext>
              </a:extLst>
            </p:cNvPr>
            <p:cNvSpPr txBox="1"/>
            <p:nvPr/>
          </p:nvSpPr>
          <p:spPr>
            <a:xfrm>
              <a:off x="45417" y="-1572903"/>
              <a:ext cx="3115647" cy="861808"/>
            </a:xfrm>
            <a:prstGeom prst="rect">
              <a:avLst/>
            </a:prstGeom>
            <a:noFill/>
          </p:spPr>
          <p:txBody>
            <a:bodyPr wrap="square">
              <a:spAutoFit/>
            </a:bodyPr>
            <a:lstStyle/>
            <a:p>
              <a:pPr algn="ctr" defTabSz="1156076" eaLnBrk="1" fontAlgn="auto" hangingPunct="1">
                <a:spcBef>
                  <a:spcPts val="0"/>
                </a:spcBef>
                <a:spcAft>
                  <a:spcPts val="0"/>
                </a:spcAft>
                <a:defRPr/>
              </a:pPr>
              <a:r>
                <a:rPr lang="en-US" sz="4551"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Đọc</a:t>
              </a:r>
              <a:r>
                <a:rPr lang="en-US" sz="4551"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4551"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mẫu</a:t>
              </a:r>
              <a:endParaRPr lang="en-US" sz="4551"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4" name="Picture 13" descr="A screenshot of a computer&#10;&#10;Description automatically generated with low confidence">
              <a:extLst>
                <a:ext uri="{FF2B5EF4-FFF2-40B4-BE49-F238E27FC236}">
                  <a16:creationId xmlns:a16="http://schemas.microsoft.com/office/drawing/2014/main" xmlns="" id="{5AD1D5F4-F62A-4228-8A34-B15C429F68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697" b="59546"/>
            <a:stretch/>
          </p:blipFill>
          <p:spPr>
            <a:xfrm>
              <a:off x="-172606" y="-1687125"/>
              <a:ext cx="3551695" cy="1227898"/>
            </a:xfrm>
            <a:prstGeom prst="rect">
              <a:avLst/>
            </a:prstGeom>
          </p:spPr>
        </p:pic>
      </p:grpSp>
      <p:sp>
        <p:nvSpPr>
          <p:cNvPr id="10" name="TextBox 9">
            <a:extLst>
              <a:ext uri="{FF2B5EF4-FFF2-40B4-BE49-F238E27FC236}">
                <a16:creationId xmlns:a16="http://schemas.microsoft.com/office/drawing/2014/main" xmlns="" id="{C2E63D3F-AFF1-4ABB-A53B-7FF312233D08}"/>
              </a:ext>
            </a:extLst>
          </p:cNvPr>
          <p:cNvSpPr txBox="1"/>
          <p:nvPr/>
        </p:nvSpPr>
        <p:spPr>
          <a:xfrm>
            <a:off x="137320" y="1430368"/>
            <a:ext cx="15984410" cy="6681316"/>
          </a:xfrm>
          <a:prstGeom prst="rect">
            <a:avLst/>
          </a:prstGeom>
          <a:solidFill>
            <a:schemeClr val="bg1"/>
          </a:solidFill>
        </p:spPr>
        <p:txBody>
          <a:bodyPr wrap="square">
            <a:spAutoFit/>
          </a:bodyPr>
          <a:lstStyle/>
          <a:p>
            <a:pPr algn="just" defTabSz="1156076" eaLnBrk="1" hangingPunct="1">
              <a:spcBef>
                <a:spcPts val="0"/>
              </a:spcBef>
              <a:spcAft>
                <a:spcPts val="0"/>
              </a:spcAft>
            </a:pPr>
            <a:r>
              <a:rPr lang="vi-VN" sz="3034" dirty="0">
                <a:solidFill>
                  <a:srgbClr val="002060"/>
                </a:solidFill>
                <a:latin typeface="#9Slide03 Montserrat Alternates" panose="00000500000000000000" pitchFamily="2" charset="0"/>
                <a:ea typeface="宋体" panose="02010600030101010101" pitchFamily="2" charset="-122"/>
              </a:rPr>
              <a:t> </a:t>
            </a:r>
            <a:r>
              <a:rPr lang="en-US" sz="3034" dirty="0">
                <a:solidFill>
                  <a:srgbClr val="002060"/>
                </a:solidFill>
                <a:latin typeface="#9Slide03 Montserrat Alternates" panose="00000500000000000000" pitchFamily="2" charset="0"/>
                <a:ea typeface="宋体" panose="02010600030101010101" pitchFamily="2" charset="-122"/>
              </a:rPr>
              <a:t>     </a:t>
            </a:r>
            <a:r>
              <a:rPr lang="vi-VN" sz="3200" b="1" dirty="0" err="1">
                <a:solidFill>
                  <a:srgbClr val="0000CC"/>
                </a:solidFill>
                <a:latin typeface="+mj-lt"/>
                <a:ea typeface="宋体" panose="02010600030101010101" pitchFamily="2" charset="-122"/>
              </a:rPr>
              <a:t>Chỉ</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những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điều</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nhỏ</a:t>
            </a:r>
            <a:r>
              <a:rPr lang="vi-VN" sz="3200" b="1" dirty="0">
                <a:solidFill>
                  <a:srgbClr val="0000CC"/>
                </a:solidFill>
                <a:latin typeface="+mj-lt"/>
                <a:ea typeface="宋体" panose="02010600030101010101" pitchFamily="2" charset="-122"/>
              </a:rPr>
              <a:t> thôi nhưng </a:t>
            </a:r>
            <a:r>
              <a:rPr lang="vi-VN" sz="3200" b="1" dirty="0" err="1">
                <a:solidFill>
                  <a:srgbClr val="0000CC"/>
                </a:solidFill>
                <a:latin typeface="+mj-lt"/>
                <a:ea typeface="宋体" panose="02010600030101010101" pitchFamily="2" charset="-122"/>
              </a:rPr>
              <a:t>tớ</a:t>
            </a:r>
            <a:r>
              <a:rPr lang="vi-VN" sz="3200" b="1" dirty="0">
                <a:solidFill>
                  <a:srgbClr val="0000CC"/>
                </a:solidFill>
                <a:latin typeface="+mj-lt"/>
                <a:ea typeface="宋体" panose="02010600030101010101" pitchFamily="2" charset="-122"/>
              </a:rPr>
              <a:t> tin </a:t>
            </a:r>
            <a:r>
              <a:rPr lang="vi-VN" sz="3200" b="1" dirty="0" err="1">
                <a:solidFill>
                  <a:srgbClr val="0000CC"/>
                </a:solidFill>
                <a:latin typeface="+mj-lt"/>
                <a:ea typeface="宋体" panose="02010600030101010101" pitchFamily="2" charset="-122"/>
              </a:rPr>
              <a:t>rằng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tất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cả</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mọi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người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cùng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làm</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thì</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kết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quả</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sẽ</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rất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lớn</a:t>
            </a:r>
            <a:r>
              <a:rPr lang="vi-VN" sz="3200" b="1" dirty="0">
                <a:solidFill>
                  <a:srgbClr val="0000CC"/>
                </a:solidFill>
                <a:latin typeface="+mj-lt"/>
                <a:ea typeface="宋体" panose="02010600030101010101" pitchFamily="2" charset="-122"/>
              </a:rPr>
              <a:t>.</a:t>
            </a:r>
          </a:p>
          <a:p>
            <a:pPr algn="just" defTabSz="1156076" eaLnBrk="1" hangingPunct="1">
              <a:spcBef>
                <a:spcPts val="1517"/>
              </a:spcBef>
              <a:spcAft>
                <a:spcPts val="0"/>
              </a:spcAft>
            </a:pPr>
            <a:r>
              <a:rPr lang="en-US" sz="3200" dirty="0">
                <a:solidFill>
                  <a:srgbClr val="002060"/>
                </a:solidFill>
                <a:latin typeface="#9Slide03 Montserrat Alternates" panose="00000500000000000000" pitchFamily="2" charset="0"/>
                <a:ea typeface="宋体" panose="02010600030101010101" pitchFamily="2" charset="-122"/>
              </a:rPr>
              <a:t>      </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1. Không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vứt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rác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bừa</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bãi</a:t>
            </a:r>
            <a:endPar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a:p>
            <a:pPr algn="just" defTabSz="1156076" eaLnBrk="1" hangingPunct="1">
              <a:spcBef>
                <a:spcPts val="0"/>
              </a:spcBef>
              <a:spcAft>
                <a:spcPts val="0"/>
              </a:spcAft>
            </a:pPr>
            <a:r>
              <a:rPr lang="en-US"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Nhiều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bạn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thản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nhiên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vứt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rác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ra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đường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vì</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cho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rằng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có</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người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dọn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hộ</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Nếu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ai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cũng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như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thế</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Trái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Đất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sẽ</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biến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thành</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rác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khổng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lồ</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t>
            </a:r>
          </a:p>
          <a:p>
            <a:pPr algn="just" defTabSz="1156076" eaLnBrk="1" hangingPunct="1">
              <a:spcBef>
                <a:spcPts val="1517"/>
              </a:spcBef>
              <a:spcAft>
                <a:spcPts val="0"/>
              </a:spcAft>
            </a:pPr>
            <a:r>
              <a:rPr lang="en-US" sz="3034" dirty="0">
                <a:solidFill>
                  <a:srgbClr val="002060"/>
                </a:solidFill>
                <a:latin typeface="#9Slide03 Montserrat Alternates" panose="00000500000000000000" pitchFamily="2" charset="0"/>
                <a:ea typeface="宋体" panose="02010600030101010101" pitchFamily="2" charset="-122"/>
              </a:rPr>
              <a:t>     </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2. Không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dùng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ni lông </a:t>
            </a:r>
          </a:p>
          <a:p>
            <a:pPr algn="just" defTabSz="1156076" eaLnBrk="1" hangingPunct="1">
              <a:spcBef>
                <a:spcPts val="0"/>
              </a:spcBef>
              <a:spcAft>
                <a:spcPts val="0"/>
              </a:spcAft>
            </a:pPr>
            <a:r>
              <a:rPr lang="en-US"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Ước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tính</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hiện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nay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có</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khoảng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300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triệu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ni lông đang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bị</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vứt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trôi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nổi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trên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đại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dương.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Để</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cứu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sinh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vật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biển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chúng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ta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có</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thể</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dùng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vải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giấy</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thay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thế</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cho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ni lông.</a:t>
            </a:r>
          </a:p>
          <a:p>
            <a:pPr algn="just" defTabSz="1156076" eaLnBrk="1" hangingPunct="1">
              <a:spcBef>
                <a:spcPts val="1517"/>
              </a:spcBef>
              <a:spcAft>
                <a:spcPts val="0"/>
              </a:spcAft>
            </a:pPr>
            <a:r>
              <a:rPr lang="en-US" sz="3034" dirty="0">
                <a:solidFill>
                  <a:srgbClr val="002060"/>
                </a:solidFill>
                <a:latin typeface="#9Slide03 Montserrat Alternates" panose="00000500000000000000" pitchFamily="2" charset="0"/>
                <a:ea typeface="宋体" panose="02010600030101010101" pitchFamily="2" charset="-122"/>
              </a:rPr>
              <a:t>   </a:t>
            </a:r>
            <a:r>
              <a:rPr lang="vi-VN" sz="3034" dirty="0">
                <a:solidFill>
                  <a:srgbClr val="002060"/>
                </a:solidFill>
                <a:latin typeface="#9Slide03 Montserrat Alternates" panose="00000500000000000000" pitchFamily="2" charset="0"/>
                <a:ea typeface="宋体" panose="02010600030101010101" pitchFamily="2" charset="-122"/>
              </a:rPr>
              <a:t> 3. </a:t>
            </a:r>
            <a:r>
              <a:rPr lang="vi-VN" sz="3200" b="1" dirty="0">
                <a:solidFill>
                  <a:srgbClr val="0000CC"/>
                </a:solidFill>
                <a:latin typeface="+mj-lt"/>
                <a:ea typeface="宋体" panose="02010600030101010101" pitchFamily="2" charset="-122"/>
              </a:rPr>
              <a:t>Không </a:t>
            </a:r>
            <a:r>
              <a:rPr lang="vi-VN" sz="3200" b="1" dirty="0" err="1">
                <a:solidFill>
                  <a:srgbClr val="0000CC"/>
                </a:solidFill>
                <a:latin typeface="+mj-lt"/>
                <a:ea typeface="宋体" panose="02010600030101010101" pitchFamily="2" charset="-122"/>
              </a:rPr>
              <a:t>lãng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phí</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thức</a:t>
            </a:r>
            <a:r>
              <a:rPr lang="vi-VN" sz="3200" b="1" dirty="0">
                <a:solidFill>
                  <a:srgbClr val="0000CC"/>
                </a:solidFill>
                <a:latin typeface="+mj-lt"/>
                <a:ea typeface="宋体" panose="02010600030101010101" pitchFamily="2" charset="-122"/>
              </a:rPr>
              <a:t> ăn</a:t>
            </a:r>
          </a:p>
          <a:p>
            <a:pPr algn="just" defTabSz="1156076" eaLnBrk="1" hangingPunct="1">
              <a:spcBef>
                <a:spcPts val="0"/>
              </a:spcBef>
              <a:spcAft>
                <a:spcPts val="0"/>
              </a:spcAft>
            </a:pPr>
            <a:r>
              <a:rPr lang="en-US"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Điều</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này</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chắc</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chắn</a:t>
            </a:r>
            <a:r>
              <a:rPr lang="vi-VN" sz="3200" b="1" dirty="0">
                <a:solidFill>
                  <a:srgbClr val="0000CC"/>
                </a:solidFill>
                <a:latin typeface="+mj-lt"/>
                <a:ea typeface="宋体" panose="02010600030101010101" pitchFamily="2" charset="-122"/>
              </a:rPr>
              <a:t> ai </a:t>
            </a:r>
            <a:r>
              <a:rPr lang="vi-VN" sz="3200" b="1" dirty="0" err="1">
                <a:solidFill>
                  <a:srgbClr val="0000CC"/>
                </a:solidFill>
                <a:latin typeface="+mj-lt"/>
                <a:ea typeface="宋体" panose="02010600030101010101" pitchFamily="2" charset="-122"/>
              </a:rPr>
              <a:t>cũng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làm</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được</a:t>
            </a:r>
            <a:r>
              <a:rPr lang="vi-VN" sz="3200" b="1" dirty="0">
                <a:solidFill>
                  <a:srgbClr val="0000CC"/>
                </a:solidFill>
                <a:latin typeface="+mj-lt"/>
                <a:ea typeface="宋体" panose="02010600030101010101" pitchFamily="2" charset="-122"/>
              </a:rPr>
              <a:t>. Không </a:t>
            </a:r>
            <a:r>
              <a:rPr lang="vi-VN" sz="3200" b="1" dirty="0" err="1">
                <a:solidFill>
                  <a:srgbClr val="0000CC"/>
                </a:solidFill>
                <a:latin typeface="+mj-lt"/>
                <a:ea typeface="宋体" panose="02010600030101010101" pitchFamily="2" charset="-122"/>
              </a:rPr>
              <a:t>để</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thừa</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thức</a:t>
            </a:r>
            <a:r>
              <a:rPr lang="vi-VN" sz="3200" b="1" dirty="0">
                <a:solidFill>
                  <a:srgbClr val="0000CC"/>
                </a:solidFill>
                <a:latin typeface="+mj-lt"/>
                <a:ea typeface="宋体" panose="02010600030101010101" pitchFamily="2" charset="-122"/>
              </a:rPr>
              <a:t> ăn </a:t>
            </a:r>
            <a:r>
              <a:rPr lang="vi-VN" sz="3200" b="1" dirty="0" err="1">
                <a:solidFill>
                  <a:srgbClr val="0000CC"/>
                </a:solidFill>
                <a:latin typeface="+mj-lt"/>
                <a:ea typeface="宋体" panose="02010600030101010101" pitchFamily="2" charset="-122"/>
              </a:rPr>
              <a:t>là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chúng</a:t>
            </a:r>
            <a:r>
              <a:rPr lang="vi-VN" sz="3200" b="1" dirty="0">
                <a:solidFill>
                  <a:srgbClr val="0000CC"/>
                </a:solidFill>
                <a:latin typeface="+mj-lt"/>
                <a:ea typeface="宋体" panose="02010600030101010101" pitchFamily="2" charset="-122"/>
              </a:rPr>
              <a:t> ta tôn </a:t>
            </a:r>
            <a:r>
              <a:rPr lang="vi-VN" sz="3200" b="1" dirty="0" err="1">
                <a:solidFill>
                  <a:srgbClr val="0000CC"/>
                </a:solidFill>
                <a:latin typeface="+mj-lt"/>
                <a:ea typeface="宋体" panose="02010600030101010101" pitchFamily="2" charset="-122"/>
              </a:rPr>
              <a:t>trọng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người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làm</a:t>
            </a:r>
            <a:r>
              <a:rPr lang="vi-VN" sz="3200" b="1" dirty="0">
                <a:solidFill>
                  <a:srgbClr val="0000CC"/>
                </a:solidFill>
                <a:latin typeface="+mj-lt"/>
                <a:ea typeface="宋体" panose="02010600030101010101" pitchFamily="2" charset="-122"/>
              </a:rPr>
              <a:t> ra </a:t>
            </a:r>
            <a:r>
              <a:rPr lang="vi-VN" sz="3200" b="1" dirty="0" err="1">
                <a:solidFill>
                  <a:srgbClr val="0000CC"/>
                </a:solidFill>
                <a:latin typeface="+mj-lt"/>
                <a:ea typeface="宋体" panose="02010600030101010101" pitchFamily="2" charset="-122"/>
              </a:rPr>
              <a:t>thức</a:t>
            </a:r>
            <a:r>
              <a:rPr lang="vi-VN" sz="3200" b="1" dirty="0">
                <a:solidFill>
                  <a:srgbClr val="0000CC"/>
                </a:solidFill>
                <a:latin typeface="+mj-lt"/>
                <a:ea typeface="宋体" panose="02010600030101010101" pitchFamily="2" charset="-122"/>
              </a:rPr>
              <a:t> ăn cho </a:t>
            </a:r>
            <a:r>
              <a:rPr lang="vi-VN" sz="3200" b="1" dirty="0" err="1">
                <a:solidFill>
                  <a:srgbClr val="0000CC"/>
                </a:solidFill>
                <a:latin typeface="+mj-lt"/>
                <a:ea typeface="宋体" panose="02010600030101010101" pitchFamily="2" charset="-122"/>
              </a:rPr>
              <a:t>mình</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Và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thế</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Trái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Đất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cũng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được</a:t>
            </a:r>
            <a:r>
              <a:rPr lang="vi-VN" sz="3200" b="1" dirty="0">
                <a:solidFill>
                  <a:srgbClr val="0000CC"/>
                </a:solidFill>
                <a:latin typeface="+mj-lt"/>
                <a:ea typeface="宋体" panose="02010600030101010101" pitchFamily="2" charset="-122"/>
              </a:rPr>
              <a:t> tôn </a:t>
            </a:r>
            <a:r>
              <a:rPr lang="vi-VN" sz="3200" b="1" dirty="0" err="1">
                <a:solidFill>
                  <a:srgbClr val="0000CC"/>
                </a:solidFill>
                <a:latin typeface="+mj-lt"/>
                <a:ea typeface="宋体" panose="02010600030101010101" pitchFamily="2" charset="-122"/>
              </a:rPr>
              <a:t>trọng</a:t>
            </a:r>
            <a:r>
              <a:rPr lang="vi-VN" sz="3200" b="1" dirty="0">
                <a:solidFill>
                  <a:srgbClr val="0000CC"/>
                </a:solidFill>
                <a:latin typeface="+mj-lt"/>
                <a:ea typeface="宋体" panose="02010600030101010101" pitchFamily="2" charset="-122"/>
              </a:rPr>
              <a:t>.</a:t>
            </a:r>
          </a:p>
          <a:p>
            <a:pPr algn="just" defTabSz="1156076" eaLnBrk="1" hangingPunct="1">
              <a:spcBef>
                <a:spcPts val="759"/>
              </a:spcBef>
              <a:spcAft>
                <a:spcPts val="0"/>
              </a:spcAft>
            </a:pPr>
            <a:r>
              <a:rPr lang="vi-VN" sz="3200" b="1" dirty="0">
                <a:solidFill>
                  <a:srgbClr val="0000CC"/>
                </a:solidFill>
                <a:latin typeface="+mj-lt"/>
                <a:ea typeface="宋体" panose="02010600030101010101" pitchFamily="2" charset="-122"/>
              </a:rPr>
              <a:t> </a:t>
            </a:r>
            <a:r>
              <a:rPr lang="en-US"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Đến</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lượt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bạn</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rồi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Hãy</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viết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tiếp</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những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điều</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thứ</a:t>
            </a:r>
            <a:r>
              <a:rPr lang="vi-VN" sz="3200" b="1" dirty="0">
                <a:solidFill>
                  <a:srgbClr val="0000CC"/>
                </a:solidFill>
                <a:latin typeface="+mj-lt"/>
                <a:ea typeface="宋体" panose="02010600030101010101" pitchFamily="2" charset="-122"/>
              </a:rPr>
              <a:t> tư, </a:t>
            </a:r>
            <a:r>
              <a:rPr lang="vi-VN" sz="3200" b="1" dirty="0" err="1">
                <a:solidFill>
                  <a:srgbClr val="0000CC"/>
                </a:solidFill>
                <a:latin typeface="+mj-lt"/>
                <a:ea typeface="宋体" panose="02010600030101010101" pitchFamily="2" charset="-122"/>
              </a:rPr>
              <a:t>thứ</a:t>
            </a:r>
            <a:r>
              <a:rPr lang="vi-VN" sz="3200" b="1" dirty="0">
                <a:solidFill>
                  <a:srgbClr val="0000CC"/>
                </a:solidFill>
                <a:latin typeface="+mj-lt"/>
                <a:ea typeface="宋体" panose="02010600030101010101" pitchFamily="2" charset="-122"/>
              </a:rPr>
              <a:t> năm,.... </a:t>
            </a:r>
            <a:r>
              <a:rPr lang="vi-VN" sz="3200" b="1" dirty="0" err="1">
                <a:solidFill>
                  <a:srgbClr val="0000CC"/>
                </a:solidFill>
                <a:latin typeface="+mj-lt"/>
                <a:ea typeface="宋体" panose="02010600030101010101" pitchFamily="2" charset="-122"/>
              </a:rPr>
              <a:t>nhé</a:t>
            </a:r>
            <a:r>
              <a:rPr lang="vi-VN" sz="3200" b="1" dirty="0">
                <a:solidFill>
                  <a:srgbClr val="0000CC"/>
                </a:solidFill>
                <a:latin typeface="+mj-lt"/>
                <a:ea typeface="宋体" panose="02010600030101010101" pitchFamily="2" charset="-122"/>
              </a:rPr>
              <a:t>. </a:t>
            </a:r>
            <a:endParaRPr lang="en-US" sz="3200" b="1" dirty="0">
              <a:solidFill>
                <a:srgbClr val="0000CC"/>
              </a:solidFill>
              <a:latin typeface="+mj-lt"/>
              <a:ea typeface="宋体" panose="02010600030101010101" pitchFamily="2" charset="-122"/>
            </a:endParaRPr>
          </a:p>
        </p:txBody>
      </p:sp>
      <p:sp>
        <p:nvSpPr>
          <p:cNvPr id="12" name="TextBox 11">
            <a:extLst>
              <a:ext uri="{FF2B5EF4-FFF2-40B4-BE49-F238E27FC236}">
                <a16:creationId xmlns:a16="http://schemas.microsoft.com/office/drawing/2014/main" xmlns="" id="{1D2E863C-6A6D-44A7-9622-89FEB5D57F75}"/>
              </a:ext>
            </a:extLst>
          </p:cNvPr>
          <p:cNvSpPr txBox="1"/>
          <p:nvPr/>
        </p:nvSpPr>
        <p:spPr>
          <a:xfrm>
            <a:off x="2949191" y="547166"/>
            <a:ext cx="10130710" cy="637097"/>
          </a:xfrm>
          <a:prstGeom prst="rect">
            <a:avLst/>
          </a:prstGeom>
          <a:noFill/>
        </p:spPr>
        <p:txBody>
          <a:bodyPr wrap="square">
            <a:spAutoFit/>
          </a:bodyPr>
          <a:lstStyle/>
          <a:p>
            <a:pPr defTabSz="1156076" eaLnBrk="1" hangingPunct="1">
              <a:spcBef>
                <a:spcPts val="0"/>
              </a:spcBef>
              <a:spcAft>
                <a:spcPts val="0"/>
              </a:spcAft>
            </a:pPr>
            <a:r>
              <a:rPr lang="vi-VN" sz="354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NHỮNG ĐIỀU NHỎ TỚ LÀM CHO TRÁI ĐẤT</a:t>
            </a:r>
          </a:p>
        </p:txBody>
      </p:sp>
      <p:grpSp>
        <p:nvGrpSpPr>
          <p:cNvPr id="26" name="Group 25">
            <a:extLst>
              <a:ext uri="{FF2B5EF4-FFF2-40B4-BE49-F238E27FC236}">
                <a16:creationId xmlns:a16="http://schemas.microsoft.com/office/drawing/2014/main" xmlns="" id="{26EC8DEC-8E6E-487A-B19F-06BA93F0B0EC}"/>
              </a:ext>
            </a:extLst>
          </p:cNvPr>
          <p:cNvGrpSpPr/>
          <p:nvPr/>
        </p:nvGrpSpPr>
        <p:grpSpPr>
          <a:xfrm>
            <a:off x="12927621" y="-252979"/>
            <a:ext cx="3425300" cy="313413"/>
            <a:chOff x="265396" y="-1687125"/>
            <a:chExt cx="3087610" cy="12341756"/>
          </a:xfrm>
        </p:grpSpPr>
        <p:pic>
          <p:nvPicPr>
            <p:cNvPr id="27" name="Picture 26" descr="A screenshot of a computer&#10;&#10;Description automatically generated with low confidence">
              <a:extLst>
                <a:ext uri="{FF2B5EF4-FFF2-40B4-BE49-F238E27FC236}">
                  <a16:creationId xmlns:a16="http://schemas.microsoft.com/office/drawing/2014/main" xmlns="" id="{99D5548A-CF9A-4A0F-BE9E-E9E37E3440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697" b="59546"/>
            <a:stretch/>
          </p:blipFill>
          <p:spPr>
            <a:xfrm>
              <a:off x="402663" y="-1687125"/>
              <a:ext cx="2950343" cy="1227898"/>
            </a:xfrm>
            <a:prstGeom prst="rect">
              <a:avLst/>
            </a:prstGeom>
          </p:spPr>
        </p:pic>
        <p:sp>
          <p:nvSpPr>
            <p:cNvPr id="28" name="TextBox 27">
              <a:extLst>
                <a:ext uri="{FF2B5EF4-FFF2-40B4-BE49-F238E27FC236}">
                  <a16:creationId xmlns:a16="http://schemas.microsoft.com/office/drawing/2014/main" xmlns="" id="{A067DAD8-5FFA-4CBB-8277-9FD794BFFF23}"/>
                </a:ext>
              </a:extLst>
            </p:cNvPr>
            <p:cNvSpPr txBox="1"/>
            <p:nvPr/>
          </p:nvSpPr>
          <p:spPr>
            <a:xfrm>
              <a:off x="265396" y="9989855"/>
              <a:ext cx="2760873" cy="664776"/>
            </a:xfrm>
            <a:prstGeom prst="rect">
              <a:avLst/>
            </a:prstGeom>
            <a:noFill/>
          </p:spPr>
          <p:txBody>
            <a:bodyPr wrap="square">
              <a:spAutoFit/>
            </a:bodyPr>
            <a:lstStyle/>
            <a:p>
              <a:pPr algn="ctr" defTabSz="1156076" eaLnBrk="1" fontAlgn="auto" hangingPunct="1">
                <a:spcBef>
                  <a:spcPts val="0"/>
                </a:spcBef>
                <a:spcAft>
                  <a:spcPts val="0"/>
                </a:spcAft>
                <a:defRPr/>
              </a:pPr>
              <a:r>
                <a:rPr lang="en-US" sz="40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Đọc</a:t>
              </a:r>
              <a:r>
                <a:rPr lang="en-US"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40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nối</a:t>
              </a:r>
              <a:r>
                <a:rPr lang="en-US"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40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tiếp</a:t>
              </a:r>
              <a:endParaRPr lang="en-US"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9" name="Group 9">
            <a:extLst>
              <a:ext uri="{FF2B5EF4-FFF2-40B4-BE49-F238E27FC236}">
                <a16:creationId xmlns:a16="http://schemas.microsoft.com/office/drawing/2014/main" xmlns="" id="{E2C826DE-9267-4002-A3F1-209C9F125E71}"/>
              </a:ext>
            </a:extLst>
          </p:cNvPr>
          <p:cNvGrpSpPr/>
          <p:nvPr/>
        </p:nvGrpSpPr>
        <p:grpSpPr>
          <a:xfrm>
            <a:off x="1015058" y="1113846"/>
            <a:ext cx="14380228" cy="1364756"/>
            <a:chOff x="1129162" y="2482160"/>
            <a:chExt cx="4768469" cy="216879"/>
          </a:xfrm>
        </p:grpSpPr>
        <p:sp>
          <p:nvSpPr>
            <p:cNvPr id="30" name="Rectangle 10">
              <a:extLst>
                <a:ext uri="{FF2B5EF4-FFF2-40B4-BE49-F238E27FC236}">
                  <a16:creationId xmlns:a16="http://schemas.microsoft.com/office/drawing/2014/main" xmlns="" id="{0A8AE63D-7CBC-4050-9BDA-8B0D6CE93CFF}"/>
                </a:ext>
              </a:extLst>
            </p:cNvPr>
            <p:cNvSpPr/>
            <p:nvPr/>
          </p:nvSpPr>
          <p:spPr>
            <a:xfrm>
              <a:off x="1146125" y="2532462"/>
              <a:ext cx="4751506" cy="16657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dirty="0">
                <a:solidFill>
                  <a:prstClr val="black"/>
                </a:solidFill>
                <a:latin typeface="等线" panose="020F0502020204030204"/>
              </a:endParaRPr>
            </a:p>
          </p:txBody>
        </p:sp>
        <p:sp>
          <p:nvSpPr>
            <p:cNvPr id="31" name="Oval 11">
              <a:extLst>
                <a:ext uri="{FF2B5EF4-FFF2-40B4-BE49-F238E27FC236}">
                  <a16:creationId xmlns:a16="http://schemas.microsoft.com/office/drawing/2014/main" xmlns="" id="{4D73F82C-D002-47F6-AFFB-0D55ADC81F9A}"/>
                </a:ext>
              </a:extLst>
            </p:cNvPr>
            <p:cNvSpPr/>
            <p:nvPr/>
          </p:nvSpPr>
          <p:spPr>
            <a:xfrm>
              <a:off x="1129162" y="2482160"/>
              <a:ext cx="273261" cy="127731"/>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1</a:t>
              </a:r>
            </a:p>
          </p:txBody>
        </p:sp>
      </p:grpSp>
      <p:grpSp>
        <p:nvGrpSpPr>
          <p:cNvPr id="32" name="Group 24">
            <a:extLst>
              <a:ext uri="{FF2B5EF4-FFF2-40B4-BE49-F238E27FC236}">
                <a16:creationId xmlns:a16="http://schemas.microsoft.com/office/drawing/2014/main" xmlns="" id="{0E52FAB3-84DC-495F-AA20-E1DE3DC30484}"/>
              </a:ext>
            </a:extLst>
          </p:cNvPr>
          <p:cNvGrpSpPr/>
          <p:nvPr/>
        </p:nvGrpSpPr>
        <p:grpSpPr>
          <a:xfrm>
            <a:off x="761927" y="2393233"/>
            <a:ext cx="14617027" cy="1723575"/>
            <a:chOff x="980322" y="2486481"/>
            <a:chExt cx="4462341" cy="574642"/>
          </a:xfrm>
        </p:grpSpPr>
        <p:sp>
          <p:nvSpPr>
            <p:cNvPr id="33" name="Rectangle 25">
              <a:extLst>
                <a:ext uri="{FF2B5EF4-FFF2-40B4-BE49-F238E27FC236}">
                  <a16:creationId xmlns:a16="http://schemas.microsoft.com/office/drawing/2014/main" xmlns="" id="{16E412C8-3375-4886-84B0-D5B63F9E8201}"/>
                </a:ext>
              </a:extLst>
            </p:cNvPr>
            <p:cNvSpPr/>
            <p:nvPr/>
          </p:nvSpPr>
          <p:spPr>
            <a:xfrm>
              <a:off x="1052613" y="2548117"/>
              <a:ext cx="4390050" cy="513006"/>
            </a:xfrm>
            <a:prstGeom prst="rect">
              <a:avLst/>
            </a:prstGeom>
            <a:noFill/>
            <a:ln w="28575">
              <a:solidFill>
                <a:schemeClr val="accent1">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a:solidFill>
                  <a:prstClr val="black"/>
                </a:solidFill>
                <a:latin typeface="等线" panose="020F0502020204030204"/>
              </a:endParaRPr>
            </a:p>
          </p:txBody>
        </p:sp>
        <p:sp>
          <p:nvSpPr>
            <p:cNvPr id="34" name="Oval 26">
              <a:extLst>
                <a:ext uri="{FF2B5EF4-FFF2-40B4-BE49-F238E27FC236}">
                  <a16:creationId xmlns:a16="http://schemas.microsoft.com/office/drawing/2014/main" xmlns="" id="{1BB863DF-D01D-4A00-A538-C0499AB10D06}"/>
                </a:ext>
              </a:extLst>
            </p:cNvPr>
            <p:cNvSpPr/>
            <p:nvPr/>
          </p:nvSpPr>
          <p:spPr>
            <a:xfrm>
              <a:off x="980322" y="2486481"/>
              <a:ext cx="251575" cy="267979"/>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2</a:t>
              </a:r>
            </a:p>
          </p:txBody>
        </p:sp>
      </p:grpSp>
      <p:grpSp>
        <p:nvGrpSpPr>
          <p:cNvPr id="35" name="Group 9">
            <a:extLst>
              <a:ext uri="{FF2B5EF4-FFF2-40B4-BE49-F238E27FC236}">
                <a16:creationId xmlns:a16="http://schemas.microsoft.com/office/drawing/2014/main" xmlns="" id="{012E06CF-621A-4AAA-B508-4FA64E9B7B38}"/>
              </a:ext>
            </a:extLst>
          </p:cNvPr>
          <p:cNvGrpSpPr/>
          <p:nvPr/>
        </p:nvGrpSpPr>
        <p:grpSpPr>
          <a:xfrm>
            <a:off x="673258" y="4005865"/>
            <a:ext cx="14705696" cy="2022733"/>
            <a:chOff x="1019304" y="2544051"/>
            <a:chExt cx="4915161" cy="625088"/>
          </a:xfrm>
        </p:grpSpPr>
        <p:sp>
          <p:nvSpPr>
            <p:cNvPr id="36" name="Rectangle 10">
              <a:extLst>
                <a:ext uri="{FF2B5EF4-FFF2-40B4-BE49-F238E27FC236}">
                  <a16:creationId xmlns:a16="http://schemas.microsoft.com/office/drawing/2014/main" xmlns="" id="{62B57997-AF32-4859-A17E-BFA85EDE6A11}"/>
                </a:ext>
              </a:extLst>
            </p:cNvPr>
            <p:cNvSpPr/>
            <p:nvPr/>
          </p:nvSpPr>
          <p:spPr>
            <a:xfrm>
              <a:off x="1146125" y="2607489"/>
              <a:ext cx="4788340" cy="561650"/>
            </a:xfrm>
            <a:prstGeom prst="rect">
              <a:avLst/>
            </a:prstGeom>
            <a:noFill/>
            <a:ln w="28575">
              <a:solidFill>
                <a:srgbClr val="7030A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a:solidFill>
                  <a:prstClr val="black"/>
                </a:solidFill>
                <a:latin typeface="等线" panose="020F0502020204030204"/>
              </a:endParaRPr>
            </a:p>
          </p:txBody>
        </p:sp>
        <p:sp>
          <p:nvSpPr>
            <p:cNvPr id="37" name="Oval 11">
              <a:extLst>
                <a:ext uri="{FF2B5EF4-FFF2-40B4-BE49-F238E27FC236}">
                  <a16:creationId xmlns:a16="http://schemas.microsoft.com/office/drawing/2014/main" xmlns="" id="{4784258C-4F1B-4A87-8DBE-0CCDF822BF39}"/>
                </a:ext>
              </a:extLst>
            </p:cNvPr>
            <p:cNvSpPr/>
            <p:nvPr/>
          </p:nvSpPr>
          <p:spPr>
            <a:xfrm>
              <a:off x="1019304" y="2544051"/>
              <a:ext cx="267382" cy="240726"/>
            </a:xfrm>
            <a:prstGeom prst="ellipse">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3</a:t>
              </a:r>
            </a:p>
          </p:txBody>
        </p:sp>
      </p:grpSp>
      <p:grpSp>
        <p:nvGrpSpPr>
          <p:cNvPr id="38" name="Group 9">
            <a:extLst>
              <a:ext uri="{FF2B5EF4-FFF2-40B4-BE49-F238E27FC236}">
                <a16:creationId xmlns:a16="http://schemas.microsoft.com/office/drawing/2014/main" xmlns="" id="{8835E72B-81EF-4E58-8B3B-43937B0266F5}"/>
              </a:ext>
            </a:extLst>
          </p:cNvPr>
          <p:cNvGrpSpPr/>
          <p:nvPr/>
        </p:nvGrpSpPr>
        <p:grpSpPr>
          <a:xfrm>
            <a:off x="669557" y="6007423"/>
            <a:ext cx="14705696" cy="2752298"/>
            <a:chOff x="1019304" y="2544051"/>
            <a:chExt cx="4915161" cy="850546"/>
          </a:xfrm>
        </p:grpSpPr>
        <p:sp>
          <p:nvSpPr>
            <p:cNvPr id="39" name="Rectangle 10">
              <a:extLst>
                <a:ext uri="{FF2B5EF4-FFF2-40B4-BE49-F238E27FC236}">
                  <a16:creationId xmlns:a16="http://schemas.microsoft.com/office/drawing/2014/main" xmlns="" id="{8DA3E486-7AE0-4274-8FBE-C5E288A775D7}"/>
                </a:ext>
              </a:extLst>
            </p:cNvPr>
            <p:cNvSpPr/>
            <p:nvPr/>
          </p:nvSpPr>
          <p:spPr>
            <a:xfrm>
              <a:off x="1146125" y="2607489"/>
              <a:ext cx="4788340" cy="787108"/>
            </a:xfrm>
            <a:prstGeom prst="rect">
              <a:avLst/>
            </a:prstGeom>
            <a:noFill/>
            <a:ln w="28575">
              <a:solidFill>
                <a:srgbClr val="0A1A3B"/>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a:solidFill>
                  <a:prstClr val="black"/>
                </a:solidFill>
                <a:latin typeface="等线" panose="020F0502020204030204"/>
              </a:endParaRPr>
            </a:p>
          </p:txBody>
        </p:sp>
        <p:sp>
          <p:nvSpPr>
            <p:cNvPr id="40" name="Oval 11">
              <a:extLst>
                <a:ext uri="{FF2B5EF4-FFF2-40B4-BE49-F238E27FC236}">
                  <a16:creationId xmlns:a16="http://schemas.microsoft.com/office/drawing/2014/main" xmlns="" id="{9169D82D-EEEA-4BA8-945F-0A8FE0836279}"/>
                </a:ext>
              </a:extLst>
            </p:cNvPr>
            <p:cNvSpPr/>
            <p:nvPr/>
          </p:nvSpPr>
          <p:spPr>
            <a:xfrm>
              <a:off x="1019304" y="2544051"/>
              <a:ext cx="267382" cy="240726"/>
            </a:xfrm>
            <a:prstGeom prst="ellipse">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4</a:t>
              </a:r>
            </a:p>
          </p:txBody>
        </p:sp>
      </p:grpSp>
    </p:spTree>
    <p:extLst>
      <p:ext uri="{BB962C8B-B14F-4D97-AF65-F5344CB8AC3E}">
        <p14:creationId xmlns:p14="http://schemas.microsoft.com/office/powerpoint/2010/main" val="3497910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heel(1)">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heel(1)">
                                      <p:cBhvr>
                                        <p:cTn id="32" dur="2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heel(1)">
                                      <p:cBhvr>
                                        <p:cTn id="37" dur="2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73648"/>
            <a:chOff x="1508918" y="1888664"/>
            <a:chExt cx="6172201" cy="1128834"/>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mở</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rộng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43274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3" name="Rectangle 12"/>
          <p:cNvSpPr/>
          <p:nvPr/>
        </p:nvSpPr>
        <p:spPr>
          <a:xfrm>
            <a:off x="1528685" y="2796873"/>
            <a:ext cx="12496799"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1. </a:t>
            </a:r>
            <a:r>
              <a:rPr lang="nl-NL" sz="3600" b="1" dirty="0">
                <a:solidFill>
                  <a:srgbClr val="0000CC"/>
                </a:solidFill>
                <a:latin typeface="Times New Roman" panose="02020603050405020304" pitchFamily="18" charset="0"/>
                <a:cs typeface="Times New Roman" panose="02020603050405020304" pitchFamily="18" charset="0"/>
              </a:rPr>
              <a:t>1. Đọc bài văn, bài thơ về đồ vật thông minh giúp con người trong công việc và viết vào phiếu đọc sách theo mẫu</a:t>
            </a:r>
            <a:endParaRPr lang="en-US" sz="3600"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mẫu</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3472180" y="4052837"/>
            <a:ext cx="8543786" cy="1063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0CC"/>
                </a:solidFill>
                <a:latin typeface="Times New Roman" panose="02020603050405020304" pitchFamily="18" charset="0"/>
                <a:cs typeface="Times New Roman" panose="02020603050405020304" pitchFamily="18" charset="0"/>
              </a:rPr>
              <a:t>PHIẾU ĐỌC SÁCH</a:t>
            </a:r>
          </a:p>
          <a:p>
            <a:pPr algn="ct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xmlns="" id="{24621BAC-D6A3-2D13-6BDA-34304EA6559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graphicFrame>
        <p:nvGraphicFramePr>
          <p:cNvPr id="2" name="Table 2">
            <a:extLst>
              <a:ext uri="{FF2B5EF4-FFF2-40B4-BE49-F238E27FC236}">
                <a16:creationId xmlns:a16="http://schemas.microsoft.com/office/drawing/2014/main" xmlns="" id="{F8EC3107-A81C-00BC-59C4-080248C42671}"/>
              </a:ext>
            </a:extLst>
          </p:cNvPr>
          <p:cNvGraphicFramePr>
            <a:graphicFrameLocks noGrp="1"/>
          </p:cNvGraphicFramePr>
          <p:nvPr>
            <p:extLst>
              <p:ext uri="{D42A27DB-BD31-4B8C-83A1-F6EECF244321}">
                <p14:modId xmlns:p14="http://schemas.microsoft.com/office/powerpoint/2010/main" val="579907783"/>
              </p:ext>
            </p:extLst>
          </p:nvPr>
        </p:nvGraphicFramePr>
        <p:xfrm>
          <a:off x="1051719" y="4584600"/>
          <a:ext cx="12973765" cy="2400738"/>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xmlns="" val="1757755513"/>
                    </a:ext>
                  </a:extLst>
                </a:gridCol>
                <a:gridCol w="7030165">
                  <a:extLst>
                    <a:ext uri="{9D8B030D-6E8A-4147-A177-3AD203B41FA5}">
                      <a16:colId xmlns:a16="http://schemas.microsoft.com/office/drawing/2014/main" xmlns="" val="4087740930"/>
                    </a:ext>
                  </a:extLst>
                </a:gridCol>
              </a:tblGrid>
              <a:tr h="614511">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cuốn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76836588"/>
                  </a:ext>
                </a:extLst>
              </a:tr>
              <a:tr h="1120578">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giả</a:t>
                      </a:r>
                      <a:r>
                        <a:rPr lang="en-US" sz="3600" b="1" dirty="0">
                          <a:solidFill>
                            <a:srgbClr val="0000CC"/>
                          </a:solidFill>
                          <a:latin typeface="Times New Roman" panose="02020603050405020304" pitchFamily="18" charset="0"/>
                          <a:cs typeface="Times New Roman" panose="02020603050405020304" pitchFamily="18" charset="0"/>
                        </a:rPr>
                        <a:t>: (…)</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tin </a:t>
                      </a:r>
                      <a:r>
                        <a:rPr lang="en-US" sz="3600" b="1" dirty="0" err="1">
                          <a:solidFill>
                            <a:srgbClr val="0000CC"/>
                          </a:solidFill>
                          <a:latin typeface="Times New Roman" panose="02020603050405020304" pitchFamily="18" charset="0"/>
                          <a:cs typeface="Times New Roman" panose="02020603050405020304" pitchFamily="18" charset="0"/>
                        </a:rPr>
                        <a:t>thú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81346604"/>
                  </a:ext>
                </a:extLst>
              </a:tr>
              <a:tr h="614511">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Mức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yêu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thích</a:t>
                      </a:r>
                      <a:r>
                        <a:rPr lang="en-US" sz="3600" b="1" dirty="0">
                          <a:solidFill>
                            <a:srgbClr val="0000CC"/>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xmlns="" val="2435575420"/>
                  </a:ext>
                </a:extLst>
              </a:tr>
            </a:tbl>
          </a:graphicData>
        </a:graphic>
      </p:graphicFrame>
      <p:sp>
        <p:nvSpPr>
          <p:cNvPr id="3" name="Star: 5 Points 2">
            <a:extLst>
              <a:ext uri="{FF2B5EF4-FFF2-40B4-BE49-F238E27FC236}">
                <a16:creationId xmlns:a16="http://schemas.microsoft.com/office/drawing/2014/main" xmlns="" id="{A90FDBF3-EC60-4F1F-18C9-4C53A2E21485}"/>
              </a:ext>
            </a:extLst>
          </p:cNvPr>
          <p:cNvSpPr/>
          <p:nvPr/>
        </p:nvSpPr>
        <p:spPr>
          <a:xfrm>
            <a:off x="10805319" y="6419313"/>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xmlns="" id="{689E808A-6F08-DE10-F63E-9518C03AC010}"/>
              </a:ext>
            </a:extLst>
          </p:cNvPr>
          <p:cNvSpPr/>
          <p:nvPr/>
        </p:nvSpPr>
        <p:spPr>
          <a:xfrm>
            <a:off x="11414919" y="6419313"/>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xmlns="" id="{E98225AF-0E56-9C6A-50A5-76AEDA2A1821}"/>
              </a:ext>
            </a:extLst>
          </p:cNvPr>
          <p:cNvSpPr/>
          <p:nvPr/>
        </p:nvSpPr>
        <p:spPr>
          <a:xfrm>
            <a:off x="12021666" y="6419313"/>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xmlns="" id="{1A777848-D96D-28AC-A830-2EA1F524A250}"/>
              </a:ext>
            </a:extLst>
          </p:cNvPr>
          <p:cNvSpPr/>
          <p:nvPr/>
        </p:nvSpPr>
        <p:spPr>
          <a:xfrm>
            <a:off x="12562293" y="6417486"/>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xmlns="" id="{65CED63A-5D0C-56C0-AB46-F7226169C344}"/>
              </a:ext>
            </a:extLst>
          </p:cNvPr>
          <p:cNvSpPr/>
          <p:nvPr/>
        </p:nvSpPr>
        <p:spPr>
          <a:xfrm>
            <a:off x="13086945" y="6417486"/>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658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73648"/>
            <a:chOff x="1508918" y="1888664"/>
            <a:chExt cx="6172201" cy="1128834"/>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mở</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rộng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43274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3" name="Rectangle 12"/>
          <p:cNvSpPr/>
          <p:nvPr/>
        </p:nvSpPr>
        <p:spPr>
          <a:xfrm>
            <a:off x="1528685" y="2796873"/>
            <a:ext cx="1362003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1. </a:t>
            </a:r>
            <a:r>
              <a:rPr lang="nl-NL" sz="3600" b="1" dirty="0">
                <a:solidFill>
                  <a:srgbClr val="0000CC"/>
                </a:solidFill>
                <a:latin typeface="Times New Roman" panose="02020603050405020304" pitchFamily="18" charset="0"/>
                <a:cs typeface="Times New Roman" panose="02020603050405020304" pitchFamily="18" charset="0"/>
              </a:rPr>
              <a:t>2. </a:t>
            </a:r>
            <a:r>
              <a:rPr lang="en-US" sz="3600" b="1" dirty="0" err="1">
                <a:solidFill>
                  <a:srgbClr val="0000CC"/>
                </a:solidFill>
                <a:latin typeface="Times New Roman" panose="02020603050405020304" pitchFamily="18" charset="0"/>
                <a:cs typeface="Times New Roman" panose="02020603050405020304" pitchFamily="18" charset="0"/>
              </a:rPr>
              <a:t>Trao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nội</a:t>
            </a:r>
            <a:r>
              <a:rPr lang="en-US" sz="3600" b="1" dirty="0">
                <a:solidFill>
                  <a:srgbClr val="0000CC"/>
                </a:solidFill>
                <a:latin typeface="Times New Roman" panose="02020603050405020304" pitchFamily="18" charset="0"/>
                <a:cs typeface="Times New Roman" panose="02020603050405020304" pitchFamily="18" charset="0"/>
              </a:rPr>
              <a:t> dung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xmlns="" id="{24621BAC-D6A3-2D13-6BDA-34304EA6559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27" name="TextBox 26">
            <a:extLst>
              <a:ext uri="{FF2B5EF4-FFF2-40B4-BE49-F238E27FC236}">
                <a16:creationId xmlns:a16="http://schemas.microsoft.com/office/drawing/2014/main" xmlns="" id="{9FE3AEF2-226D-5901-901E-EF4837318A2F}"/>
              </a:ext>
            </a:extLst>
          </p:cNvPr>
          <p:cNvSpPr txBox="1"/>
          <p:nvPr/>
        </p:nvSpPr>
        <p:spPr>
          <a:xfrm>
            <a:off x="213519" y="4168473"/>
            <a:ext cx="13360804" cy="2693494"/>
          </a:xfrm>
          <a:prstGeom prst="rect">
            <a:avLst/>
          </a:prstGeom>
          <a:noFill/>
        </p:spPr>
        <p:txBody>
          <a:bodyPr wrap="square">
            <a:spAutoFit/>
          </a:bodyPr>
          <a:lstStyle/>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Tên</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của</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viết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là</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gì</a:t>
            </a:r>
            <a:r>
              <a:rPr lang="en-US" sz="3600" b="1" i="1" dirty="0">
                <a:solidFill>
                  <a:srgbClr val="0000CC"/>
                </a:solidFill>
                <a:effectLst/>
                <a:latin typeface="Times New Roman" panose="02020603050405020304" pitchFamily="18" charset="0"/>
                <a:ea typeface="Times New Roman" panose="02020603050405020304" pitchFamily="18" charset="0"/>
              </a:rPr>
              <a:t>?</a:t>
            </a:r>
            <a:endParaRPr lang="en-US" sz="3600" b="1" dirty="0">
              <a:solidFill>
                <a:srgbClr val="0000CC"/>
              </a:solidFill>
              <a:effectLst/>
              <a:latin typeface="Times New Roman" panose="02020603050405020304" pitchFamily="18" charset="0"/>
              <a:ea typeface="Times New Roman" panose="02020603050405020304" pitchFamily="18" charset="0"/>
            </a:endParaRPr>
          </a:p>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Tên</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tác</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già</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là</a:t>
            </a:r>
            <a:r>
              <a:rPr lang="en-US" sz="3600" b="1" i="1" dirty="0">
                <a:solidFill>
                  <a:srgbClr val="0000CC"/>
                </a:solidFill>
                <a:effectLst/>
                <a:latin typeface="Times New Roman" panose="02020603050405020304" pitchFamily="18" charset="0"/>
                <a:ea typeface="Times New Roman" panose="02020603050405020304" pitchFamily="18" charset="0"/>
              </a:rPr>
              <a:t> ai?</a:t>
            </a:r>
            <a:endParaRPr lang="en-US" sz="3600" b="1" dirty="0">
              <a:solidFill>
                <a:srgbClr val="0000CC"/>
              </a:solidFill>
              <a:effectLst/>
              <a:latin typeface="Times New Roman" panose="02020603050405020304" pitchFamily="18" charset="0"/>
              <a:ea typeface="Times New Roman" panose="02020603050405020304" pitchFamily="18" charset="0"/>
            </a:endParaRPr>
          </a:p>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Rô</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bốt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trong</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đó</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biết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làm</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gì</a:t>
            </a:r>
            <a:r>
              <a:rPr lang="en-US" sz="3600" b="1" i="1" dirty="0">
                <a:solidFill>
                  <a:srgbClr val="0000CC"/>
                </a:solidFill>
                <a:effectLst/>
                <a:latin typeface="Times New Roman" panose="02020603050405020304" pitchFamily="18" charset="0"/>
                <a:ea typeface="Times New Roman" panose="02020603050405020304" pitchFamily="18" charset="0"/>
              </a:rPr>
              <a:t>?</a:t>
            </a:r>
            <a:endParaRPr lang="en-US" sz="3600" b="1" dirty="0">
              <a:solidFill>
                <a:srgbClr val="0000CC"/>
              </a:solidFill>
              <a:effectLst/>
              <a:latin typeface="Times New Roman" panose="02020603050405020304" pitchFamily="18" charset="0"/>
              <a:ea typeface="Times New Roman" panose="02020603050405020304" pitchFamily="18" charset="0"/>
            </a:endParaRPr>
          </a:p>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Em</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có</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nhận</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xét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gì</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về</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rô</a:t>
            </a:r>
            <a:r>
              <a:rPr lang="en-US" sz="3600" b="1" i="1" dirty="0">
                <a:solidFill>
                  <a:srgbClr val="0000CC"/>
                </a:solidFill>
                <a:effectLst/>
                <a:latin typeface="Times New Roman" panose="02020603050405020304" pitchFamily="18" charset="0"/>
                <a:ea typeface="Times New Roman" panose="02020603050405020304" pitchFamily="18" charset="0"/>
              </a:rPr>
              <a:t> – </a:t>
            </a:r>
            <a:r>
              <a:rPr lang="en-US" sz="3600" b="1" i="1" dirty="0" err="1">
                <a:solidFill>
                  <a:srgbClr val="0000CC"/>
                </a:solidFill>
                <a:effectLst/>
                <a:latin typeface="Times New Roman" panose="02020603050405020304" pitchFamily="18" charset="0"/>
                <a:ea typeface="Times New Roman" panose="02020603050405020304" pitchFamily="18" charset="0"/>
              </a:rPr>
              <a:t>bốt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trong</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đã</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đọc</a:t>
            </a:r>
            <a:r>
              <a:rPr lang="en-US" sz="3600" b="1" i="1" dirty="0">
                <a:solidFill>
                  <a:srgbClr val="0000CC"/>
                </a:solidFill>
                <a:effectLst/>
                <a:latin typeface="Times New Roman" panose="02020603050405020304" pitchFamily="18" charset="0"/>
                <a:ea typeface="Times New Roman" panose="02020603050405020304" pitchFamily="18" charset="0"/>
              </a:rPr>
              <a:t>? </a:t>
            </a:r>
            <a:endParaRPr lang="en-US" sz="3600" b="1" dirty="0">
              <a:solidFill>
                <a:srgbClr val="0000CC"/>
              </a:solidFill>
              <a:effectLst/>
              <a:latin typeface="Times New Roman" panose="02020603050405020304" pitchFamily="18" charset="0"/>
              <a:ea typeface="Times New Roman" panose="02020603050405020304" pitchFamily="18" charset="0"/>
            </a:endParaRPr>
          </a:p>
        </p:txBody>
      </p:sp>
      <p:pic>
        <p:nvPicPr>
          <p:cNvPr id="28" name="Picture 27">
            <a:extLst>
              <a:ext uri="{FF2B5EF4-FFF2-40B4-BE49-F238E27FC236}">
                <a16:creationId xmlns:a16="http://schemas.microsoft.com/office/drawing/2014/main" xmlns="" id="{9C804A37-9F55-7FCD-51D0-16E5AADBC508}"/>
              </a:ext>
            </a:extLst>
          </p:cNvPr>
          <p:cNvPicPr>
            <a:picLocks noChangeAspect="1"/>
          </p:cNvPicPr>
          <p:nvPr/>
        </p:nvPicPr>
        <p:blipFill>
          <a:blip r:embed="rId2"/>
          <a:stretch>
            <a:fillRect/>
          </a:stretch>
        </p:blipFill>
        <p:spPr>
          <a:xfrm>
            <a:off x="9628132" y="3680510"/>
            <a:ext cx="6434987" cy="3863290"/>
          </a:xfrm>
          <a:prstGeom prst="rect">
            <a:avLst/>
          </a:prstGeom>
        </p:spPr>
      </p:pic>
    </p:spTree>
    <p:extLst>
      <p:ext uri="{BB962C8B-B14F-4D97-AF65-F5344CB8AC3E}">
        <p14:creationId xmlns:p14="http://schemas.microsoft.com/office/powerpoint/2010/main" val="24972206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3" name="Picture 2">
            <a:extLst>
              <a:ext uri="{FF2B5EF4-FFF2-40B4-BE49-F238E27FC236}">
                <a16:creationId xmlns:a16="http://schemas.microsoft.com/office/drawing/2014/main" xmlns="" id="{928AC0A4-7E81-F8DF-1450-28C5FE87A137}"/>
              </a:ext>
            </a:extLst>
          </p:cNvPr>
          <p:cNvPicPr>
            <a:picLocks noChangeAspect="1"/>
          </p:cNvPicPr>
          <p:nvPr/>
        </p:nvPicPr>
        <p:blipFill rotWithShape="1">
          <a:blip r:embed="rId2"/>
          <a:srcRect t="3967" b="3967"/>
          <a:stretch/>
        </p:blipFill>
        <p:spPr>
          <a:xfrm>
            <a:off x="975519" y="1252327"/>
            <a:ext cx="14636527" cy="7742100"/>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reemap chart&#10;&#10;Description automatically generated">
            <a:extLst>
              <a:ext uri="{FF2B5EF4-FFF2-40B4-BE49-F238E27FC236}">
                <a16:creationId xmlns:a16="http://schemas.microsoft.com/office/drawing/2014/main" xmlns="" id="{F1545194-A3CF-4809-B6B6-6A14B4526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4" y="0"/>
            <a:ext cx="16256001" cy="9144000"/>
          </a:xfrm>
          <a:prstGeom prst="rect">
            <a:avLst/>
          </a:prstGeom>
        </p:spPr>
      </p:pic>
      <p:sp>
        <p:nvSpPr>
          <p:cNvPr id="6" name="TextBox 5">
            <a:extLst>
              <a:ext uri="{FF2B5EF4-FFF2-40B4-BE49-F238E27FC236}">
                <a16:creationId xmlns:a16="http://schemas.microsoft.com/office/drawing/2014/main" xmlns="" id="{A8A9D1D4-E544-4CF9-96F2-034414DBBF28}"/>
              </a:ext>
            </a:extLst>
          </p:cNvPr>
          <p:cNvSpPr txBox="1"/>
          <p:nvPr/>
        </p:nvSpPr>
        <p:spPr>
          <a:xfrm>
            <a:off x="1398110" y="1080591"/>
            <a:ext cx="12646578"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Thứ</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ngày</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tháng</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năm</a:t>
            </a:r>
            <a:r>
              <a:rPr lang="en-US" sz="5211" b="1" dirty="0">
                <a:solidFill>
                  <a:prstClr val="white"/>
                </a:solidFill>
                <a:latin typeface="HP001 4 hàng" panose="020B0603050302020204" pitchFamily="34" charset="0"/>
                <a:ea typeface="宋体" panose="02010600030101010101" pitchFamily="2" charset="-122"/>
              </a:rPr>
              <a:t> 202….</a:t>
            </a:r>
          </a:p>
        </p:txBody>
      </p:sp>
      <p:sp>
        <p:nvSpPr>
          <p:cNvPr id="7" name="TextBox 6">
            <a:extLst>
              <a:ext uri="{FF2B5EF4-FFF2-40B4-BE49-F238E27FC236}">
                <a16:creationId xmlns:a16="http://schemas.microsoft.com/office/drawing/2014/main" xmlns="" id="{31090E87-7EA0-49AE-B0BD-651AFCF69F96}"/>
              </a:ext>
            </a:extLst>
          </p:cNvPr>
          <p:cNvSpPr txBox="1"/>
          <p:nvPr/>
        </p:nvSpPr>
        <p:spPr>
          <a:xfrm>
            <a:off x="4671429" y="2262031"/>
            <a:ext cx="4224214"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Tiếng</a:t>
            </a:r>
            <a:r>
              <a:rPr lang="en-US" sz="5211" b="1" dirty="0">
                <a:solidFill>
                  <a:prstClr val="white"/>
                </a:solidFill>
                <a:latin typeface="HP001 4 hàng" panose="020B0603050302020204" pitchFamily="34" charset="0"/>
                <a:ea typeface="宋体" panose="02010600030101010101" pitchFamily="2" charset="-122"/>
              </a:rPr>
              <a:t> </a:t>
            </a:r>
            <a:r>
              <a:rPr lang="en-US" sz="5211" b="1" dirty="0" err="1">
                <a:solidFill>
                  <a:prstClr val="white"/>
                </a:solidFill>
                <a:latin typeface="HP001 4 hàng" panose="020B0603050302020204" pitchFamily="34" charset="0"/>
                <a:ea typeface="宋体" panose="02010600030101010101" pitchFamily="2" charset="-122"/>
              </a:rPr>
              <a:t>Việt</a:t>
            </a:r>
            <a:endParaRPr lang="en-US" sz="5211" b="1" dirty="0">
              <a:solidFill>
                <a:prstClr val="white"/>
              </a:solidFill>
              <a:latin typeface="HP001 4 hàng" panose="020B0603050302020204" pitchFamily="34" charset="0"/>
              <a:ea typeface="宋体" panose="02010600030101010101" pitchFamily="2" charset="-122"/>
            </a:endParaRPr>
          </a:p>
        </p:txBody>
      </p:sp>
      <p:sp>
        <p:nvSpPr>
          <p:cNvPr id="8" name="TextBox 7">
            <a:extLst>
              <a:ext uri="{FF2B5EF4-FFF2-40B4-BE49-F238E27FC236}">
                <a16:creationId xmlns:a16="http://schemas.microsoft.com/office/drawing/2014/main" xmlns="" id="{2C9D252F-1D42-4241-AF59-74C933220B0B}"/>
              </a:ext>
            </a:extLst>
          </p:cNvPr>
          <p:cNvSpPr txBox="1"/>
          <p:nvPr/>
        </p:nvSpPr>
        <p:spPr>
          <a:xfrm>
            <a:off x="1523661" y="3206440"/>
            <a:ext cx="13294505" cy="1120888"/>
          </a:xfrm>
          <a:prstGeom prst="rect">
            <a:avLst/>
          </a:prstGeom>
          <a:noFill/>
        </p:spPr>
        <p:txBody>
          <a:bodyPr wrap="square" lIns="117352" tIns="58676" rIns="117352" bIns="58676">
            <a:spAutoFit/>
          </a:bodyPr>
          <a:lstStyle/>
          <a:p>
            <a:pPr defTabSz="880227" eaLnBrk="1" hangingPunct="1">
              <a:lnSpc>
                <a:spcPct val="125000"/>
              </a:lnSpc>
              <a:defRPr/>
            </a:pPr>
            <a:r>
              <a:rPr lang="en-US" sz="5211" b="1" dirty="0" err="1">
                <a:solidFill>
                  <a:prstClr val="white"/>
                </a:solidFill>
                <a:latin typeface="HP001 4 hàng" pitchFamily="34" charset="0"/>
                <a:ea typeface="宋体" panose="02010600030101010101" pitchFamily="2" charset="-122"/>
                <a:cs typeface="Times New Roman" pitchFamily="18" charset="0"/>
              </a:rPr>
              <a:t>Đọc</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Những</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điều</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nhỏ</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tớ</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làm</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cho</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Trái</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Đất</a:t>
            </a:r>
            <a:endParaRPr lang="en-US" sz="5211" b="1" dirty="0">
              <a:solidFill>
                <a:prstClr val="white"/>
              </a:solidFill>
              <a:latin typeface="HP001 4 hàng" pitchFamily="34" charset="0"/>
              <a:ea typeface="宋体" panose="02010600030101010101" pitchFamily="2" charset="-122"/>
              <a:cs typeface="Times New Roman" pitchFamily="18" charset="0"/>
            </a:endParaRPr>
          </a:p>
        </p:txBody>
      </p:sp>
      <p:sp>
        <p:nvSpPr>
          <p:cNvPr id="9" name="Cloud Callout 11">
            <a:extLst>
              <a:ext uri="{FF2B5EF4-FFF2-40B4-BE49-F238E27FC236}">
                <a16:creationId xmlns:a16="http://schemas.microsoft.com/office/drawing/2014/main" xmlns="" id="{4C8BC732-432F-4987-87F3-06A0AE00C427}"/>
              </a:ext>
            </a:extLst>
          </p:cNvPr>
          <p:cNvSpPr/>
          <p:nvPr/>
        </p:nvSpPr>
        <p:spPr>
          <a:xfrm>
            <a:off x="9389080" y="5855398"/>
            <a:ext cx="6421509" cy="2390207"/>
          </a:xfrm>
          <a:prstGeom prst="cloudCallout">
            <a:avLst>
              <a:gd name="adj1" fmla="val 20106"/>
              <a:gd name="adj2" fmla="val 64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7357" tIns="58678" rIns="117357" bIns="58678" rtlCol="0" anchor="ctr"/>
          <a:lstStyle/>
          <a:p>
            <a:pPr algn="ctr" defTabSz="880227" eaLnBrk="1" hangingPunct="1"/>
            <a:r>
              <a:rPr lang="en-US" sz="4632" dirty="0" err="1">
                <a:solidFill>
                  <a:srgbClr val="50B34C">
                    <a:lumMod val="50000"/>
                  </a:srgbClr>
                </a:solidFill>
                <a:latin typeface="Times New Roman" pitchFamily="18" charset="0"/>
                <a:cs typeface="Times New Roman" pitchFamily="18" charset="0"/>
              </a:rPr>
              <a:t>Sách</a:t>
            </a:r>
            <a:r>
              <a:rPr lang="en-US" sz="4632" dirty="0">
                <a:solidFill>
                  <a:srgbClr val="50B34C">
                    <a:lumMod val="50000"/>
                  </a:srgbClr>
                </a:solidFill>
                <a:latin typeface="Times New Roman" pitchFamily="18" charset="0"/>
                <a:cs typeface="Times New Roman" pitchFamily="18" charset="0"/>
              </a:rPr>
              <a:t> </a:t>
            </a:r>
            <a:r>
              <a:rPr lang="en-US" sz="4632" dirty="0" err="1">
                <a:solidFill>
                  <a:srgbClr val="50B34C">
                    <a:lumMod val="50000"/>
                  </a:srgbClr>
                </a:solidFill>
                <a:latin typeface="Times New Roman" pitchFamily="18" charset="0"/>
                <a:cs typeface="Times New Roman" pitchFamily="18" charset="0"/>
              </a:rPr>
              <a:t>giáo</a:t>
            </a:r>
            <a:r>
              <a:rPr lang="en-US" sz="4632" dirty="0">
                <a:solidFill>
                  <a:srgbClr val="50B34C">
                    <a:lumMod val="50000"/>
                  </a:srgbClr>
                </a:solidFill>
                <a:latin typeface="Times New Roman" pitchFamily="18" charset="0"/>
                <a:cs typeface="Times New Roman" pitchFamily="18" charset="0"/>
              </a:rPr>
              <a:t> khoa </a:t>
            </a:r>
            <a:r>
              <a:rPr lang="en-US" sz="4632" dirty="0" err="1">
                <a:solidFill>
                  <a:srgbClr val="50B34C">
                    <a:lumMod val="50000"/>
                  </a:srgbClr>
                </a:solidFill>
                <a:latin typeface="Times New Roman" pitchFamily="18" charset="0"/>
                <a:cs typeface="Times New Roman" pitchFamily="18" charset="0"/>
              </a:rPr>
              <a:t>trang</a:t>
            </a:r>
            <a:r>
              <a:rPr lang="en-US" sz="4632" dirty="0">
                <a:solidFill>
                  <a:srgbClr val="50B34C">
                    <a:lumMod val="50000"/>
                  </a:srgbClr>
                </a:solidFill>
                <a:latin typeface="Times New Roman" pitchFamily="18" charset="0"/>
                <a:cs typeface="Times New Roman" pitchFamily="18" charset="0"/>
              </a:rPr>
              <a:t> 124,125</a:t>
            </a:r>
          </a:p>
          <a:p>
            <a:pPr algn="ctr" defTabSz="880227" eaLnBrk="1" hangingPunct="1"/>
            <a:r>
              <a:rPr lang="en-US" sz="4632" dirty="0">
                <a:solidFill>
                  <a:srgbClr val="50B34C">
                    <a:lumMod val="50000"/>
                  </a:srgbClr>
                </a:solidFill>
                <a:latin typeface="Times New Roman" pitchFamily="18" charset="0"/>
                <a:cs typeface="Times New Roman" pitchFamily="18" charset="0"/>
              </a:rPr>
              <a:t>(</a:t>
            </a:r>
            <a:r>
              <a:rPr lang="en-US" sz="4632" dirty="0" err="1">
                <a:solidFill>
                  <a:srgbClr val="50B34C">
                    <a:lumMod val="50000"/>
                  </a:srgbClr>
                </a:solidFill>
                <a:latin typeface="Times New Roman" pitchFamily="18" charset="0"/>
                <a:cs typeface="Times New Roman" pitchFamily="18" charset="0"/>
              </a:rPr>
              <a:t>Tập</a:t>
            </a:r>
            <a:r>
              <a:rPr lang="en-US" sz="4632" dirty="0">
                <a:solidFill>
                  <a:srgbClr val="50B34C">
                    <a:lumMod val="50000"/>
                  </a:srgbClr>
                </a:solidFill>
                <a:latin typeface="Times New Roman" pitchFamily="18" charset="0"/>
                <a:cs typeface="Times New Roman" pitchFamily="18" charset="0"/>
              </a:rPr>
              <a:t> 2)</a:t>
            </a:r>
          </a:p>
        </p:txBody>
      </p:sp>
    </p:spTree>
    <p:extLst>
      <p:ext uri="{BB962C8B-B14F-4D97-AF65-F5344CB8AC3E}">
        <p14:creationId xmlns:p14="http://schemas.microsoft.com/office/powerpoint/2010/main" val="348954025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12" y="3756118"/>
            <a:ext cx="2922283" cy="1753517"/>
            <a:chOff x="-939773" y="2692676"/>
            <a:chExt cx="2523756" cy="1514379"/>
          </a:xfrm>
        </p:grpSpPr>
        <p:grpSp>
          <p:nvGrpSpPr>
            <p:cNvPr id="15" name="Group 14"/>
            <p:cNvGrpSpPr/>
            <p:nvPr/>
          </p:nvGrpSpPr>
          <p:grpSpPr>
            <a:xfrm>
              <a:off x="-939773" y="2692676"/>
              <a:ext cx="2523756" cy="1514379"/>
              <a:chOff x="-939773" y="2861490"/>
              <a:chExt cx="2523756" cy="1514379"/>
            </a:xfrm>
          </p:grpSpPr>
          <p:sp>
            <p:nvSpPr>
              <p:cNvPr id="13" name="Rectangle 12"/>
              <p:cNvSpPr/>
              <p:nvPr/>
            </p:nvSpPr>
            <p:spPr>
              <a:xfrm>
                <a:off x="-939773" y="2903219"/>
                <a:ext cx="1925338"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111333" y="2861490"/>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5"/>
            <p:cNvSpPr/>
            <p:nvPr/>
          </p:nvSpPr>
          <p:spPr>
            <a:xfrm>
              <a:off x="239125" y="2820466"/>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7"/>
            <p:cNvSpPr>
              <a:spLocks/>
            </p:cNvSpPr>
            <p:nvPr/>
          </p:nvSpPr>
          <p:spPr bwMode="auto">
            <a:xfrm>
              <a:off x="59649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058" tIns="22058" rIns="22058" bIns="22058" anchor="ctr"/>
            <a:lstStyle/>
            <a:p>
              <a:pPr algn="just" defTabSz="264705" eaLnBrk="1">
                <a:lnSpc>
                  <a:spcPct val="120000"/>
                </a:lnSpc>
                <a:defRPr/>
              </a:pPr>
              <a:endParaRPr lang="en-US" sz="1011">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29"/>
          <p:cNvGrpSpPr/>
          <p:nvPr/>
        </p:nvGrpSpPr>
        <p:grpSpPr>
          <a:xfrm>
            <a:off x="-3150310" y="1231938"/>
            <a:ext cx="17415718" cy="7387228"/>
            <a:chOff x="0" y="730879"/>
            <a:chExt cx="13739448" cy="5479705"/>
          </a:xfrm>
        </p:grpSpPr>
        <p:grpSp>
          <p:nvGrpSpPr>
            <p:cNvPr id="5" name="Group 4"/>
            <p:cNvGrpSpPr/>
            <p:nvPr/>
          </p:nvGrpSpPr>
          <p:grpSpPr>
            <a:xfrm>
              <a:off x="0" y="730879"/>
              <a:ext cx="13739448" cy="5479705"/>
              <a:chOff x="-4093176" y="-217744"/>
              <a:chExt cx="18287204"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defTabSz="1156076" eaLnBrk="1" hangingPunct="1">
                  <a:lnSpc>
                    <a:spcPct val="120000"/>
                  </a:lnSpc>
                  <a:defRPr/>
                </a:pPr>
                <a:endParaRPr lang="zh-CN" altLang="en-US" sz="1011">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a:xfrm>
                <a:off x="2784109" y="1261531"/>
                <a:ext cx="11409919"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a:xfrm>
                <a:off x="3178046" y="2887132"/>
                <a:ext cx="11015980"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a:xfrm>
                <a:off x="2784108" y="4512731"/>
                <a:ext cx="11409917"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4915107" y="1952215"/>
              <a:ext cx="545307" cy="508830"/>
            </a:xfrm>
            <a:prstGeom prst="rect">
              <a:avLst/>
            </a:prstGeom>
            <a:noFill/>
          </p:spPr>
          <p:txBody>
            <a:bodyPr wrap="none" rtlCol="0">
              <a:spAutoFit/>
            </a:bodyPr>
            <a:lstStyle/>
            <a:p>
              <a:pPr algn="ctr" defTabSz="1156076" eaLnBrk="1" hangingPunct="1">
                <a:lnSpc>
                  <a:spcPct val="120000"/>
                </a:lnSpc>
                <a:defRPr/>
              </a:pPr>
              <a:r>
                <a:rPr lang="en-US" sz="3540" b="1">
                  <a:solidFill>
                    <a:srgbClr val="50B34C"/>
                  </a:solidFill>
                  <a:latin typeface="Arial" panose="020B0604020202020204" pitchFamily="34" charset="0"/>
                  <a:ea typeface="微软雅黑" panose="020B0503020204020204" pitchFamily="34" charset="-122"/>
                  <a:sym typeface="Arial" panose="020B0604020202020204" pitchFamily="34" charset="0"/>
                </a:rPr>
                <a:t>01</a:t>
              </a:r>
              <a:endParaRPr lang="en-GB" sz="3540" b="1">
                <a:solidFill>
                  <a:srgbClr val="50B34C"/>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174422" y="3167158"/>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02</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4878452" y="4384314"/>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03</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a:extLst>
              <a:ext uri="{FF2B5EF4-FFF2-40B4-BE49-F238E27FC236}">
                <a16:creationId xmlns:a16="http://schemas.microsoft.com/office/drawing/2014/main" xmlns="" id="{386161BA-BF47-4A38-8E5B-223A817AFCDB}"/>
              </a:ext>
            </a:extLst>
          </p:cNvPr>
          <p:cNvSpPr txBox="1"/>
          <p:nvPr/>
        </p:nvSpPr>
        <p:spPr>
          <a:xfrm>
            <a:off x="2683607" y="878387"/>
            <a:ext cx="8266903" cy="792653"/>
          </a:xfrm>
          <a:prstGeom prst="rect">
            <a:avLst/>
          </a:prstGeom>
          <a:noFill/>
        </p:spPr>
        <p:txBody>
          <a:bodyPr wrap="square" rtlCol="0">
            <a:spAutoFit/>
          </a:bodyPr>
          <a:lstStyle/>
          <a:p>
            <a:pPr defTabSz="1156076" eaLnBrk="1" hangingPunct="1">
              <a:defRPr/>
            </a:pPr>
            <a:r>
              <a:rPr lang="en-US" sz="4551" dirty="0" err="1">
                <a:solidFill>
                  <a:srgbClr val="50B34C">
                    <a:lumMod val="50000"/>
                  </a:srgbClr>
                </a:solidFill>
                <a:latin typeface="#9Slide07 SVNZiclets" panose="02000603000000000000" pitchFamily="2" charset="0"/>
                <a:ea typeface="宋体" panose="02010600030101010101" pitchFamily="2" charset="-122"/>
              </a:rPr>
              <a:t>Yêu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cần</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đạt</a:t>
            </a:r>
            <a:endParaRPr lang="en-US" sz="4551" dirty="0">
              <a:solidFill>
                <a:srgbClr val="50B34C">
                  <a:lumMod val="50000"/>
                </a:srgbClr>
              </a:solidFill>
              <a:latin typeface="#9Slide07 SVNZiclets" panose="02000603000000000000" pitchFamily="2" charset="0"/>
              <a:ea typeface="宋体" panose="02010600030101010101" pitchFamily="2" charset="-122"/>
            </a:endParaRPr>
          </a:p>
        </p:txBody>
      </p:sp>
      <p:sp>
        <p:nvSpPr>
          <p:cNvPr id="32" name="TextBox 71">
            <a:extLst>
              <a:ext uri="{FF2B5EF4-FFF2-40B4-BE49-F238E27FC236}">
                <a16:creationId xmlns:a16="http://schemas.microsoft.com/office/drawing/2014/main" xmlns="" id="{65D35951-9519-40CE-A650-65C13027C3E0}"/>
              </a:ext>
            </a:extLst>
          </p:cNvPr>
          <p:cNvSpPr txBox="1"/>
          <p:nvPr/>
        </p:nvSpPr>
        <p:spPr>
          <a:xfrm>
            <a:off x="4124302" y="2621643"/>
            <a:ext cx="10016587" cy="1181862"/>
          </a:xfrm>
          <a:prstGeom prst="rect">
            <a:avLst/>
          </a:prstGeom>
          <a:noFill/>
          <a:ln w="9525">
            <a:noFill/>
          </a:ln>
        </p:spPr>
        <p:txBody>
          <a:bodyPr wrap="square">
            <a:spAutoFit/>
          </a:bodyPr>
          <a:lstStyle/>
          <a:p>
            <a:pPr defTabSz="2121116" eaLnBrk="1" fontAlgn="auto" hangingPunct="1">
              <a:spcBef>
                <a:spcPts val="0"/>
              </a:spcBef>
              <a:spcAft>
                <a:spcPts val="0"/>
              </a:spcAft>
              <a:buClr>
                <a:srgbClr val="FFAB40"/>
              </a:buClr>
              <a:defRPr/>
            </a:pP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đúng</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các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từ</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khó</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rõ</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ràng</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toàn</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bài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với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tốc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độ</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phù</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hợp</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biết</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nghỉ</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hơi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sau</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mỗi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đoạn</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a:t>
            </a:r>
          </a:p>
        </p:txBody>
      </p:sp>
      <p:sp>
        <p:nvSpPr>
          <p:cNvPr id="33" name="Rectangle 32">
            <a:extLst>
              <a:ext uri="{FF2B5EF4-FFF2-40B4-BE49-F238E27FC236}">
                <a16:creationId xmlns:a16="http://schemas.microsoft.com/office/drawing/2014/main" xmlns="" id="{9D938719-B768-4B79-8B7A-9B07744D9504}"/>
              </a:ext>
            </a:extLst>
          </p:cNvPr>
          <p:cNvSpPr/>
          <p:nvPr/>
        </p:nvSpPr>
        <p:spPr>
          <a:xfrm>
            <a:off x="4482312" y="4608714"/>
            <a:ext cx="9363181" cy="637097"/>
          </a:xfrm>
          <a:prstGeom prst="rect">
            <a:avLst/>
          </a:prstGeom>
        </p:spPr>
        <p:txBody>
          <a:bodyPr wrap="square">
            <a:spAutoFit/>
          </a:bodyPr>
          <a:lstStyle/>
          <a:p>
            <a:pPr defTabSz="1590876" eaLnBrk="1" fontAlgn="auto" hangingPunct="1">
              <a:spcBef>
                <a:spcPts val="0"/>
              </a:spcBef>
              <a:spcAft>
                <a:spcPts val="0"/>
              </a:spcAft>
              <a:defRPr/>
            </a:pP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Trả</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lời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được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các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câu</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hỏi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liên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quan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đến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bài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đọc</a:t>
            </a:r>
            <a:endParaRPr lang="en-US" sz="3540" dirty="0">
              <a:solidFill>
                <a:prstClr val="black"/>
              </a:solidFill>
              <a:latin typeface="等线" panose="020F0502020204030204"/>
              <a:ea typeface="宋体" panose="02010600030101010101" pitchFamily="2" charset="-122"/>
            </a:endParaRPr>
          </a:p>
        </p:txBody>
      </p:sp>
      <p:sp>
        <p:nvSpPr>
          <p:cNvPr id="34" name="Rectangle 33">
            <a:extLst>
              <a:ext uri="{FF2B5EF4-FFF2-40B4-BE49-F238E27FC236}">
                <a16:creationId xmlns:a16="http://schemas.microsoft.com/office/drawing/2014/main" xmlns="" id="{251B7D6A-8955-4C4A-B6F3-AD17B01A4513}"/>
              </a:ext>
            </a:extLst>
          </p:cNvPr>
          <p:cNvSpPr/>
          <p:nvPr/>
        </p:nvSpPr>
        <p:spPr>
          <a:xfrm>
            <a:off x="4273007" y="6241298"/>
            <a:ext cx="9596675" cy="637097"/>
          </a:xfrm>
          <a:prstGeom prst="rect">
            <a:avLst/>
          </a:prstGeom>
        </p:spPr>
        <p:txBody>
          <a:bodyPr wrap="square">
            <a:spAutoFit/>
          </a:bodyPr>
          <a:lstStyle/>
          <a:p>
            <a:pPr defTabSz="2121116" eaLnBrk="1" fontAlgn="auto" hangingPunct="1">
              <a:spcBef>
                <a:spcPts val="0"/>
              </a:spcBef>
              <a:spcAft>
                <a:spcPts val="0"/>
              </a:spcAft>
              <a:buClr>
                <a:srgbClr val="FFAB40"/>
              </a:buClr>
              <a:defRPr/>
            </a:pP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Biết</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hành</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động</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bảo</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vệ</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môi</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trường</a:t>
            </a:r>
            <a:endParaRPr lang="zh-CN" altLang="en-US" sz="3540" kern="0" dirty="0">
              <a:solidFill>
                <a:srgbClr val="000000"/>
              </a:solidFill>
              <a:latin typeface="Times New Roman" pitchFamily="18" charset="0"/>
              <a:ea typeface="隶书" panose="02010509060101010101" pitchFamily="49" charset="-122"/>
              <a:cs typeface="Times New Roman" pitchFamily="18" charset="0"/>
              <a:sym typeface="Arial"/>
            </a:endParaRPr>
          </a:p>
        </p:txBody>
      </p:sp>
    </p:spTree>
    <p:extLst>
      <p:ext uri="{BB962C8B-B14F-4D97-AF65-F5344CB8AC3E}">
        <p14:creationId xmlns:p14="http://schemas.microsoft.com/office/powerpoint/2010/main" val="19097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2" name="Rectangle 1"/>
          <p:cNvSpPr/>
          <p:nvPr/>
        </p:nvSpPr>
        <p:spPr>
          <a:xfrm>
            <a:off x="1563435" y="2828092"/>
            <a:ext cx="13966284" cy="707886"/>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tâm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chuyện</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493838" y="5399452"/>
            <a:ext cx="13578681" cy="2136354"/>
          </a:xfrm>
          <a:prstGeom prst="rect">
            <a:avLst/>
          </a:prstGeom>
        </p:spPr>
        <p:txBody>
          <a:bodyPr wrap="square">
            <a:spAutoFit/>
          </a:bodyPr>
          <a:lstStyle/>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núi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rác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khổng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lồ</a:t>
            </a:r>
            <a:r>
              <a:rPr lang="en-US" sz="3800" b="1" dirty="0">
                <a:solidFill>
                  <a:srgbClr val="0000CC"/>
                </a:solidFill>
                <a:latin typeface="Times New Roman" pitchFamily="18" charset="0"/>
                <a:cs typeface="Times New Roman" pitchFamily="18" charset="0"/>
              </a:rPr>
              <a:t>.</a:t>
            </a: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thay</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cho</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túi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lông</a:t>
            </a:r>
            <a:r>
              <a:rPr lang="en-US" sz="3800" b="1" dirty="0">
                <a:solidFill>
                  <a:srgbClr val="0000CC"/>
                </a:solidFill>
                <a:latin typeface="Times New Roman" pitchFamily="18" charset="0"/>
                <a:cs typeface="Times New Roman" pitchFamily="18" charset="0"/>
              </a:rPr>
              <a:t>.</a:t>
            </a: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Phần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80319" y="4438380"/>
            <a:ext cx="14249399" cy="1261884"/>
          </a:xfrm>
          <a:prstGeom prst="rect">
            <a:avLst/>
          </a:prstGeom>
        </p:spPr>
        <p:txBody>
          <a:bodyPr wrap="square">
            <a:spAutoFit/>
          </a:bodyPr>
          <a:lstStyle/>
          <a:p>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21" name="Rectangle 20"/>
          <p:cNvSpPr/>
          <p:nvPr/>
        </p:nvSpPr>
        <p:spPr>
          <a:xfrm>
            <a:off x="3792814" y="3077886"/>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a:extLst>
              <a:ext uri="{FF2B5EF4-FFF2-40B4-BE49-F238E27FC236}">
                <a16:creationId xmlns:a16="http://schemas.microsoft.com/office/drawing/2014/main" xmlns="" id="{9F32208D-F4F1-E327-980E-DA6E4695E3EC}"/>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i="1" dirty="0" err="1">
                <a:solidFill>
                  <a:srgbClr val="FF0066"/>
                </a:solidFill>
                <a:latin typeface="Times New Roman" panose="02020603050405020304" pitchFamily="18" charset="0"/>
                <a:cs typeface="Times New Roman" panose="02020603050405020304" pitchFamily="18" charset="0"/>
              </a:rPr>
              <a:t>Bài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viết</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nhắc</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đến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mấy</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điều</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mọi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người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cần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làm</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cho</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Trái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Đất</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Đó</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là</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những</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điều</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gì</a:t>
            </a:r>
            <a:r>
              <a:rPr lang="en-US" sz="3600" b="1" i="1" dirty="0">
                <a:solidFill>
                  <a:srgbClr val="FF0066"/>
                </a:solidFill>
                <a:latin typeface="Times New Roman" panose="02020603050405020304" pitchFamily="18" charset="0"/>
                <a:cs typeface="Times New Roman" panose="02020603050405020304" pitchFamily="18" charset="0"/>
              </a:rPr>
              <a:t>?</a:t>
            </a:r>
            <a:endParaRPr lang="en-US" sz="3600" dirty="0">
              <a:solidFill>
                <a:srgbClr val="FF0066"/>
              </a:solidFill>
              <a:latin typeface="Times New Roman" panose="02020603050405020304" pitchFamily="18" charset="0"/>
              <a:cs typeface="Times New Roman" panose="02020603050405020304" pitchFamily="18" charset="0"/>
            </a:endParaRPr>
          </a:p>
          <a:p>
            <a:pPr algn="just"/>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735837" y="4304437"/>
            <a:ext cx="9589688" cy="1754326"/>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Bài viết nhắc đến 3 điều mọi người cần làm cho trái đất. Đó là: không vứt rác bừa bãi, không dùng túi ni lông, không lãng phí đồ ăn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633FC6F-F184-06DF-69DC-5F115ABC5B63}"/>
              </a:ext>
            </a:extLst>
          </p:cNvPr>
          <p:cNvSpPr/>
          <p:nvPr/>
        </p:nvSpPr>
        <p:spPr>
          <a:xfrm>
            <a:off x="365919" y="4438380"/>
            <a:ext cx="5082381" cy="2431435"/>
          </a:xfrm>
          <a:prstGeom prst="rect">
            <a:avLst/>
          </a:prstGeom>
        </p:spPr>
        <p:txBody>
          <a:bodyPr wrap="square">
            <a:spAutoFit/>
          </a:bodyPr>
          <a:lstStyle/>
          <a:p>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xmlns=""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51053" y="2882034"/>
            <a:ext cx="10233819"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i="1" dirty="0" err="1">
                <a:solidFill>
                  <a:srgbClr val="FF0066"/>
                </a:solidFill>
                <a:latin typeface="Times New Roman" panose="02020603050405020304" pitchFamily="18" charset="0"/>
                <a:cs typeface="Times New Roman" panose="02020603050405020304" pitchFamily="18" charset="0"/>
              </a:rPr>
              <a:t>Vì</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sao</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mọi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người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cần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làm</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những</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điều</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đó</a:t>
            </a:r>
            <a:r>
              <a:rPr lang="en-US" sz="3600" b="1" i="1" dirty="0">
                <a:solidFill>
                  <a:srgbClr val="FF0066"/>
                </a:solidFill>
                <a:latin typeface="Times New Roman" panose="02020603050405020304" pitchFamily="18" charset="0"/>
                <a:cs typeface="Times New Roman" panose="02020603050405020304" pitchFamily="18" charset="0"/>
              </a:rPr>
              <a:t>? </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78033" y="3906764"/>
            <a:ext cx="10233818" cy="3970318"/>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Vì nếu ai cũng vứt rác bừa bãi thì Trái Đất sẽ bến thành nủi rác khổng lồ. Việc sử dụng túi ni lông bừa bãi sẽ làm ảnh hưởng đến môi trường sống của sinh vật biển. Nếu chúng ta càng lãng phí thức ăn thì chúng ta lại phải làm ra đồ ăn nhiều hơn. Điều này làm đất đai bị vắt kiệt chất dinh dưỡng dẫn đến ô nhiễm đất.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633FC6F-F184-06DF-69DC-5F115ABC5B63}"/>
              </a:ext>
            </a:extLst>
          </p:cNvPr>
          <p:cNvSpPr/>
          <p:nvPr/>
        </p:nvSpPr>
        <p:spPr>
          <a:xfrm>
            <a:off x="365919" y="4438380"/>
            <a:ext cx="5082381" cy="2431435"/>
          </a:xfrm>
          <a:prstGeom prst="rect">
            <a:avLst/>
          </a:prstGeom>
        </p:spPr>
        <p:txBody>
          <a:bodyPr wrap="square">
            <a:spAutoFit/>
          </a:bodyPr>
          <a:lstStyle/>
          <a:p>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xmlns=""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7208922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51053" y="2882034"/>
            <a:ext cx="10233819"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i="1" dirty="0">
                <a:solidFill>
                  <a:srgbClr val="FF0000"/>
                </a:solidFill>
                <a:latin typeface="Times New Roman" panose="02020603050405020304" pitchFamily="18" charset="0"/>
                <a:cs typeface="Times New Roman" panose="02020603050405020304" pitchFamily="18" charset="0"/>
              </a:rPr>
              <a:t>Theo </a:t>
            </a:r>
            <a:r>
              <a:rPr lang="en-US" sz="3600" b="1" i="1" dirty="0" err="1">
                <a:solidFill>
                  <a:srgbClr val="FF0000"/>
                </a:solidFill>
                <a:latin typeface="Times New Roman" panose="02020603050405020304" pitchFamily="18" charset="0"/>
                <a:cs typeface="Times New Roman" panose="02020603050405020304" pitchFamily="18" charset="0"/>
              </a:rPr>
              <a:t>em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sao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gọi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điều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nhỏ</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78033" y="3906764"/>
            <a:ext cx="10233818" cy="3354765"/>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4400" b="1" dirty="0">
                <a:solidFill>
                  <a:srgbClr val="0000CC"/>
                </a:solidFill>
                <a:latin typeface="Times New Roman" panose="02020603050405020304" pitchFamily="18" charset="0"/>
                <a:cs typeface="Times New Roman" panose="02020603050405020304" pitchFamily="18" charset="0"/>
              </a:rPr>
              <a:t>Những điều chúng ta làm cho Trái Đất được gọi là những điều nhỏ bé vì: dễ làm, ai cũng làm được, không mất thời gian, công sức</a:t>
            </a:r>
            <a:endParaRPr lang="en-US" sz="4400" b="1" dirty="0">
              <a:solidFill>
                <a:srgbClr val="0000CC"/>
              </a:solidFill>
              <a:latin typeface="Times New Roman" panose="02020603050405020304" pitchFamily="18" charset="0"/>
              <a:cs typeface="Times New Roman" panose="02020603050405020304" pitchFamily="18" charset="0"/>
            </a:endParaRPr>
          </a:p>
          <a:p>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xmlns=""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xmlns=""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7633FC6F-F184-06DF-69DC-5F115ABC5B63}"/>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xmlns=""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7F2E7AFB-C65F-A23A-C699-AA272B1BF574}"/>
              </a:ext>
            </a:extLst>
          </p:cNvPr>
          <p:cNvPicPr>
            <a:picLocks noChangeAspect="1"/>
          </p:cNvPicPr>
          <p:nvPr/>
        </p:nvPicPr>
        <p:blipFill>
          <a:blip r:embed="rId2"/>
          <a:stretch>
            <a:fillRect/>
          </a:stretch>
        </p:blipFill>
        <p:spPr>
          <a:xfrm>
            <a:off x="3094773" y="6735019"/>
            <a:ext cx="10233818" cy="2406110"/>
          </a:xfrm>
          <a:prstGeom prst="rect">
            <a:avLst/>
          </a:prstGeom>
        </p:spPr>
      </p:pic>
    </p:spTree>
    <p:extLst>
      <p:ext uri="{BB962C8B-B14F-4D97-AF65-F5344CB8AC3E}">
        <p14:creationId xmlns:p14="http://schemas.microsoft.com/office/powerpoint/2010/main" val="35537184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9369</TotalTime>
  <Words>1140</Words>
  <Application>Microsoft Office PowerPoint</Application>
  <PresentationFormat>Custom</PresentationFormat>
  <Paragraphs>149</Paragraphs>
  <Slides>16</Slides>
  <Notes>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Design</vt:lpstr>
      <vt:lpstr>www.33ppt.com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984</cp:revision>
  <dcterms:created xsi:type="dcterms:W3CDTF">2008-09-09T22:52:10Z</dcterms:created>
  <dcterms:modified xsi:type="dcterms:W3CDTF">2022-08-17T16:23:24Z</dcterms:modified>
</cp:coreProperties>
</file>