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7" r:id="rId2"/>
    <p:sldId id="408" r:id="rId3"/>
    <p:sldId id="440" r:id="rId4"/>
    <p:sldId id="437" r:id="rId5"/>
    <p:sldId id="441" r:id="rId6"/>
    <p:sldId id="438" r:id="rId7"/>
    <p:sldId id="442" r:id="rId8"/>
    <p:sldId id="340" r:id="rId9"/>
  </p:sldIdLst>
  <p:sldSz cx="16276638" cy="9144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0000CC"/>
    <a:srgbClr val="6600CC"/>
    <a:srgbClr val="3333FF"/>
    <a:srgbClr val="FF0066"/>
    <a:srgbClr val="FF6600"/>
    <a:srgbClr val="23E3FD"/>
    <a:srgbClr val="FF3399"/>
    <a:srgbClr val="EDF6F7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63" d="100"/>
          <a:sy n="63" d="100"/>
        </p:scale>
        <p:origin x="-446" y="-8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8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265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28: NHỮNG ĐIỀU NHỎ TỚ LÀM CHO TRÁI ĐẤT(T3)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0671" y="687167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1183" y="5670136"/>
            <a:ext cx="3552194" cy="2534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508919" y="19050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590800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956719" y="76200"/>
            <a:ext cx="9541265" cy="1868507"/>
            <a:chOff x="2956719" y="76200"/>
            <a:chExt cx="9541265" cy="1868507"/>
          </a:xfrm>
        </p:grpSpPr>
        <p:grpSp>
          <p:nvGrpSpPr>
            <p:cNvPr id="15" name="Group 14"/>
            <p:cNvGrpSpPr/>
            <p:nvPr/>
          </p:nvGrpSpPr>
          <p:grpSpPr>
            <a:xfrm>
              <a:off x="4932110" y="76200"/>
              <a:ext cx="5492209" cy="994235"/>
              <a:chOff x="4539228" y="210532"/>
              <a:chExt cx="5399539" cy="99423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257816" y="743102"/>
                <a:ext cx="19679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sp>
          <p:nvSpPr>
            <p:cNvPr id="19" name="Rectangle 95"/>
            <p:cNvSpPr>
              <a:spLocks noChangeArrowheads="1"/>
            </p:cNvSpPr>
            <p:nvPr/>
          </p:nvSpPr>
          <p:spPr bwMode="auto">
            <a:xfrm>
              <a:off x="2956719" y="990600"/>
              <a:ext cx="9541265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28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GB" sz="28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28: NHỮNG ĐIỀU NHỎ TỚ LÀM CHO TRÁI ĐẤT(T3)</a:t>
              </a:r>
            </a:p>
            <a:p>
              <a:pPr algn="ctr"/>
              <a:r>
                <a:rPr lang="en-GB" sz="28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LUYỆN TỪ VÀ CÂU : LUYỆN TẬP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A4D75C2-89DF-F3DC-F216-36E442299E49}"/>
              </a:ext>
            </a:extLst>
          </p:cNvPr>
          <p:cNvSpPr txBox="1"/>
          <p:nvPr/>
        </p:nvSpPr>
        <p:spPr>
          <a:xfrm>
            <a:off x="1225803" y="3228439"/>
            <a:ext cx="14249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 THỎ TINH KHÔN</a:t>
            </a:r>
          </a:p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mê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ngờ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sấu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đớp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mồm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sấu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gừ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sấu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sấu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gừ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   Ha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    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khiếp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Ha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 –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sấu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sấu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(Theo 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C3A19BF-1C0F-424A-E82E-D13D83E98EF7}"/>
              </a:ext>
            </a:extLst>
          </p:cNvPr>
          <p:cNvSpPr/>
          <p:nvPr/>
        </p:nvSpPr>
        <p:spPr>
          <a:xfrm>
            <a:off x="3139573" y="5613614"/>
            <a:ext cx="333844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E004E3B8-980F-C4C1-0C09-5A8A0089F4B1}"/>
              </a:ext>
            </a:extLst>
          </p:cNvPr>
          <p:cNvSpPr/>
          <p:nvPr/>
        </p:nvSpPr>
        <p:spPr>
          <a:xfrm>
            <a:off x="1491654" y="6112683"/>
            <a:ext cx="333844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43DF11D4-0085-20F8-1D7E-C60F001A8532}"/>
              </a:ext>
            </a:extLst>
          </p:cNvPr>
          <p:cNvSpPr/>
          <p:nvPr/>
        </p:nvSpPr>
        <p:spPr>
          <a:xfrm>
            <a:off x="2270919" y="6705600"/>
            <a:ext cx="333844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17F4E9ED-CE58-BCB5-2138-6B2896101B04}"/>
              </a:ext>
            </a:extLst>
          </p:cNvPr>
          <p:cNvSpPr/>
          <p:nvPr/>
        </p:nvSpPr>
        <p:spPr>
          <a:xfrm>
            <a:off x="4937919" y="6705600"/>
            <a:ext cx="333844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3499BD34-E70B-EBBB-0222-C769DDCD2859}"/>
              </a:ext>
            </a:extLst>
          </p:cNvPr>
          <p:cNvSpPr/>
          <p:nvPr/>
        </p:nvSpPr>
        <p:spPr>
          <a:xfrm>
            <a:off x="1526432" y="7292498"/>
            <a:ext cx="333844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" grpId="0"/>
      <p:bldP spid="6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508919" y="19050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590800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A4D75C2-89DF-F3DC-F216-36E442299E49}"/>
              </a:ext>
            </a:extLst>
          </p:cNvPr>
          <p:cNvSpPr txBox="1"/>
          <p:nvPr/>
        </p:nvSpPr>
        <p:spPr>
          <a:xfrm>
            <a:off x="1225803" y="3228439"/>
            <a:ext cx="14249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 THỎ TINH KHÔN</a:t>
            </a:r>
          </a:p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mê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ngờ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sấu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đớp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mồm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sấu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gừ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sấu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sấu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gừ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  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khiếp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 –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sấu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sấu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(Theo 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956719" y="76200"/>
            <a:ext cx="9541265" cy="1868507"/>
            <a:chOff x="2956719" y="76200"/>
            <a:chExt cx="9541265" cy="1868507"/>
          </a:xfrm>
        </p:grpSpPr>
        <p:grpSp>
          <p:nvGrpSpPr>
            <p:cNvPr id="20" name="Group 19"/>
            <p:cNvGrpSpPr/>
            <p:nvPr/>
          </p:nvGrpSpPr>
          <p:grpSpPr>
            <a:xfrm>
              <a:off x="4932110" y="76200"/>
              <a:ext cx="5492209" cy="994235"/>
              <a:chOff x="4539228" y="210532"/>
              <a:chExt cx="5399539" cy="994235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4539228" y="2105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257816" y="743102"/>
                <a:ext cx="19679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sp>
          <p:nvSpPr>
            <p:cNvPr id="21" name="Rectangle 95"/>
            <p:cNvSpPr>
              <a:spLocks noChangeArrowheads="1"/>
            </p:cNvSpPr>
            <p:nvPr/>
          </p:nvSpPr>
          <p:spPr bwMode="auto">
            <a:xfrm>
              <a:off x="2956719" y="990600"/>
              <a:ext cx="9541265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sz="28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GB" sz="28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28: NHỮNG ĐIỀU NHỎ TỚ LÀM CHO TRÁI ĐẤT(T3)</a:t>
              </a:r>
            </a:p>
            <a:p>
              <a:pPr algn="ctr"/>
              <a:r>
                <a:rPr lang="en-GB" sz="28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LUYỆN TỪ VÀ CÂU : LUYỆN TẬP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972710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2954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1981200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Dựa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1,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tên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</a:t>
            </a:r>
            <a:endParaRPr lang="en-US" sz="36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8F81C17C-FEAC-7E07-5AB2-E42187642165}"/>
              </a:ext>
            </a:extLst>
          </p:cNvPr>
          <p:cNvSpPr txBox="1"/>
          <p:nvPr/>
        </p:nvSpPr>
        <p:spPr>
          <a:xfrm>
            <a:off x="1367924" y="3487911"/>
            <a:ext cx="3535263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86BFB6C6-2D68-1312-4EF8-D8DE676E445D}"/>
              </a:ext>
            </a:extLst>
          </p:cNvPr>
          <p:cNvSpPr txBox="1"/>
          <p:nvPr/>
        </p:nvSpPr>
        <p:spPr>
          <a:xfrm>
            <a:off x="6572998" y="3343751"/>
            <a:ext cx="6369181" cy="646331"/>
          </a:xfrm>
          <a:prstGeom prst="rect">
            <a:avLst/>
          </a:prstGeom>
          <a:solidFill>
            <a:srgbClr val="23E3FD"/>
          </a:solidFill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Báo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liệt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kê</a:t>
            </a:r>
            <a:endParaRPr lang="en-US" sz="36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FDFC8FEA-E487-2238-C538-3FCDC8974F89}"/>
              </a:ext>
            </a:extLst>
          </p:cNvPr>
          <p:cNvSpPr txBox="1"/>
          <p:nvPr/>
        </p:nvSpPr>
        <p:spPr>
          <a:xfrm>
            <a:off x="1334367" y="6512055"/>
            <a:ext cx="3535263" cy="646331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kép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347BB1B4-027C-5874-1A17-60B0BFA956FE}"/>
              </a:ext>
            </a:extLst>
          </p:cNvPr>
          <p:cNvSpPr txBox="1"/>
          <p:nvPr/>
        </p:nvSpPr>
        <p:spPr>
          <a:xfrm>
            <a:off x="6572998" y="4700588"/>
            <a:ext cx="9296400" cy="1200329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dòng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trực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endParaRPr lang="en-US" sz="36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ED44840E-AFEC-5A72-FFDD-06A21C48240C}"/>
              </a:ext>
            </a:extLst>
          </p:cNvPr>
          <p:cNvSpPr txBox="1"/>
          <p:nvPr/>
        </p:nvSpPr>
        <p:spPr>
          <a:xfrm>
            <a:off x="1367924" y="4866990"/>
            <a:ext cx="2922030" cy="646331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6FCB0505-BCDE-F76B-1D53-98BA5BCD0748}"/>
              </a:ext>
            </a:extLst>
          </p:cNvPr>
          <p:cNvSpPr txBox="1"/>
          <p:nvPr/>
        </p:nvSpPr>
        <p:spPr>
          <a:xfrm>
            <a:off x="6572998" y="6512055"/>
            <a:ext cx="8860884" cy="1200329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trích</a:t>
            </a:r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trực</a:t>
            </a:r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thoại</a:t>
            </a:r>
            <a:endParaRPr lang="en-US" sz="3600" b="1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3419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2954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1981200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Dựa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1,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tên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</a:t>
            </a:r>
            <a:endParaRPr lang="en-US" sz="36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8F81C17C-FEAC-7E07-5AB2-E42187642165}"/>
              </a:ext>
            </a:extLst>
          </p:cNvPr>
          <p:cNvSpPr txBox="1"/>
          <p:nvPr/>
        </p:nvSpPr>
        <p:spPr>
          <a:xfrm>
            <a:off x="1783656" y="3359883"/>
            <a:ext cx="3535263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86BFB6C6-2D68-1312-4EF8-D8DE676E445D}"/>
              </a:ext>
            </a:extLst>
          </p:cNvPr>
          <p:cNvSpPr txBox="1"/>
          <p:nvPr/>
        </p:nvSpPr>
        <p:spPr>
          <a:xfrm>
            <a:off x="6341138" y="4569248"/>
            <a:ext cx="6369181" cy="646331"/>
          </a:xfrm>
          <a:prstGeom prst="rect">
            <a:avLst/>
          </a:prstGeom>
          <a:solidFill>
            <a:srgbClr val="23E3FD"/>
          </a:solidFill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Báo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liệt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kê</a:t>
            </a:r>
            <a:endParaRPr lang="en-US" sz="36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FDFC8FEA-E487-2238-C538-3FCDC8974F89}"/>
              </a:ext>
            </a:extLst>
          </p:cNvPr>
          <p:cNvSpPr txBox="1"/>
          <p:nvPr/>
        </p:nvSpPr>
        <p:spPr>
          <a:xfrm>
            <a:off x="1783656" y="5287925"/>
            <a:ext cx="3535263" cy="646331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kép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347BB1B4-027C-5874-1A17-60B0BFA956FE}"/>
              </a:ext>
            </a:extLst>
          </p:cNvPr>
          <p:cNvSpPr txBox="1"/>
          <p:nvPr/>
        </p:nvSpPr>
        <p:spPr>
          <a:xfrm>
            <a:off x="6309521" y="3144524"/>
            <a:ext cx="9296400" cy="1200329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dòng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trực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36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endParaRPr lang="en-US" sz="36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ED44840E-AFEC-5A72-FFDD-06A21C48240C}"/>
              </a:ext>
            </a:extLst>
          </p:cNvPr>
          <p:cNvSpPr txBox="1"/>
          <p:nvPr/>
        </p:nvSpPr>
        <p:spPr>
          <a:xfrm>
            <a:off x="1828141" y="4335130"/>
            <a:ext cx="2922030" cy="646331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6FCB0505-BCDE-F76B-1D53-98BA5BCD0748}"/>
              </a:ext>
            </a:extLst>
          </p:cNvPr>
          <p:cNvSpPr txBox="1"/>
          <p:nvPr/>
        </p:nvSpPr>
        <p:spPr>
          <a:xfrm>
            <a:off x="6341138" y="5430798"/>
            <a:ext cx="8860884" cy="1200329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trích</a:t>
            </a:r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trực</a:t>
            </a:r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thoại</a:t>
            </a:r>
            <a:endParaRPr lang="en-US" sz="3600" b="1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xmlns="" id="{393FD605-EE94-5C40-BEFB-2B6BD062B923}"/>
              </a:ext>
            </a:extLst>
          </p:cNvPr>
          <p:cNvSpPr/>
          <p:nvPr/>
        </p:nvSpPr>
        <p:spPr>
          <a:xfrm flipV="1">
            <a:off x="5318917" y="3576590"/>
            <a:ext cx="990604" cy="380775"/>
          </a:xfrm>
          <a:prstGeom prst="righ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xmlns="" id="{A7922BF4-E8AB-00C1-8EC3-2CEDFA8F1BCD}"/>
              </a:ext>
            </a:extLst>
          </p:cNvPr>
          <p:cNvSpPr/>
          <p:nvPr/>
        </p:nvSpPr>
        <p:spPr>
          <a:xfrm flipV="1">
            <a:off x="5318918" y="4658295"/>
            <a:ext cx="1022219" cy="323165"/>
          </a:xfrm>
          <a:prstGeom prst="righ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xmlns="" id="{6AEA77CC-E789-1AE6-C13C-314892487E0A}"/>
              </a:ext>
            </a:extLst>
          </p:cNvPr>
          <p:cNvSpPr/>
          <p:nvPr/>
        </p:nvSpPr>
        <p:spPr>
          <a:xfrm flipV="1">
            <a:off x="5318917" y="5740000"/>
            <a:ext cx="1143001" cy="194256"/>
          </a:xfrm>
          <a:prstGeom prst="righ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2600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6" grpId="0" animBg="1"/>
      <p:bldP spid="37" grpId="0" animBg="1"/>
      <p:bldP spid="39" grpId="0" animBg="1"/>
      <p:bldP spid="40" grpId="0" animBg="1"/>
      <p:bldP spid="41" grpId="0" animBg="1"/>
      <p:bldP spid="42" grpId="0" animBg="1"/>
      <p:bldP spid="21" grpId="0" animBg="1"/>
      <p:bldP spid="22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13582" y="331972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594519" y="937123"/>
            <a:ext cx="1396628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đậm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truyện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cười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kiểu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nl-NL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(làm việc cá nhân, nhóm 2). </a:t>
            </a:r>
            <a:endParaRPr lang="en-US" sz="3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8017" y="2168229"/>
            <a:ext cx="15765101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 CHỢ</a:t>
            </a:r>
          </a:p>
          <a:p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chợ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vâng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chợ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bỗng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hớt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hải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71500" indent="-571500">
              <a:buFontTx/>
              <a:buChar char="-"/>
            </a:pP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mỉm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71500" indent="-571500">
              <a:buFontTx/>
              <a:buChar char="-"/>
            </a:pP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chả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chợ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cẳng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đòng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ạ? </a:t>
            </a:r>
          </a:p>
          <a:p>
            <a:pPr marL="571500" indent="-571500">
              <a:buFontTx/>
              <a:buChar char="-"/>
            </a:pP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phì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71500" indent="-571500">
              <a:buFontTx/>
              <a:buChar char="-"/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!</a:t>
            </a:r>
          </a:p>
          <a:p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(Theo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Nam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A6F32854-6310-1CC8-CA7B-5239D93B48E1}"/>
              </a:ext>
            </a:extLst>
          </p:cNvPr>
          <p:cNvSpPr/>
          <p:nvPr/>
        </p:nvSpPr>
        <p:spPr>
          <a:xfrm>
            <a:off x="3920061" y="507095"/>
            <a:ext cx="3657600" cy="430028"/>
          </a:xfrm>
          <a:prstGeom prst="ellips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00CC"/>
                </a:solidFill>
              </a:rPr>
              <a:t>Đọc</a:t>
            </a:r>
            <a:r>
              <a:rPr lang="en-US" sz="2800" b="1" dirty="0">
                <a:solidFill>
                  <a:srgbClr val="0000CC"/>
                </a:solidFill>
              </a:rPr>
              <a:t>  </a:t>
            </a:r>
            <a:r>
              <a:rPr lang="en-US" sz="2800" b="1" dirty="0" err="1">
                <a:solidFill>
                  <a:srgbClr val="0000CC"/>
                </a:solidFill>
              </a:rPr>
              <a:t>phân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vai</a:t>
            </a:r>
            <a:endParaRPr lang="en-US" sz="28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0053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13582" y="331972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645268" y="875568"/>
            <a:ext cx="1396628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đậm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truyện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cười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kiểu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nl-NL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(làm việc cá nhân, nhóm 2). </a:t>
            </a:r>
            <a:endParaRPr lang="en-US" sz="3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xmlns="" id="{A044F025-9AF0-B8CB-0A6D-90B3C21AA8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3803834"/>
              </p:ext>
            </p:extLst>
          </p:nvPr>
        </p:nvGraphicFramePr>
        <p:xfrm>
          <a:off x="355212" y="2202912"/>
          <a:ext cx="15087600" cy="606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xmlns="" val="2490014528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xmlns="" val="2857507580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xmlns="" val="32036586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571500" marR="0" lvl="0" indent="-5715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Cháu</a:t>
                      </a: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mua</a:t>
                      </a: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giúp</a:t>
                      </a: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bà</a:t>
                      </a: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một</a:t>
                      </a: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đồng</a:t>
                      </a: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tương</a:t>
                      </a: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một</a:t>
                      </a: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đồng</a:t>
                      </a: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mắm</a:t>
                      </a: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nhé</a:t>
                      </a: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!</a:t>
                      </a:r>
                    </a:p>
                    <a:p>
                      <a:pPr marL="571500" marR="0" lvl="0" indent="-5715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Câu</a:t>
                      </a: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khiến</a:t>
                      </a:r>
                      <a:endParaRPr kumimoji="0" lang="en-US" sz="3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khiến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thường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i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hãy</a:t>
                      </a:r>
                      <a:r>
                        <a:rPr lang="en-US" i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, </a:t>
                      </a:r>
                      <a:r>
                        <a:rPr lang="en-US" i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đừng</a:t>
                      </a:r>
                      <a:r>
                        <a:rPr lang="en-US" i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i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chớ</a:t>
                      </a:r>
                      <a:r>
                        <a:rPr lang="en-US" i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i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</a:t>
                      </a:r>
                      <a:r>
                        <a:rPr lang="en-US" i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i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Khi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thường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dấu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chấm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than(!)</a:t>
                      </a:r>
                    </a:p>
                  </a:txBody>
                  <a:tcPr>
                    <a:lnL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mong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endParaRPr lang="en-US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2363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4368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Bà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ơi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bát</a:t>
                      </a:r>
                      <a:r>
                        <a:rPr lang="en-US" sz="2800" b="1" i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i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lang="en-US" sz="2800" b="1" i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đựng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tương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bát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đựng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mắm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 -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Bà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ơi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đồng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i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mua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mắm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đồng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i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mua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tương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ạ? </a:t>
                      </a:r>
                    </a:p>
                    <a:p>
                      <a:pPr marL="0" marR="0" lvl="0" indent="0" algn="l" defTabSz="14368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thường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b="1" i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ai, </a:t>
                      </a:r>
                      <a:r>
                        <a:rPr lang="en-US" b="1" i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b="1" i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b="1" i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b="1" i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b="1" i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sao</a:t>
                      </a:r>
                      <a:r>
                        <a:rPr lang="en-US" b="1" i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</a:txBody>
                  <a:tcPr>
                    <a:lnL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điều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7936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4368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!                                               </a:t>
                      </a:r>
                    </a:p>
                    <a:p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endParaRPr lang="en-US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thường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Ôi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Ôi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chao,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lắm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thật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 Khi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dấu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chấm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than(!)</a:t>
                      </a:r>
                    </a:p>
                  </a:txBody>
                  <a:tcPr>
                    <a:lnL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bộc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lộ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vui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mừng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ngạc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đau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buồn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,…)</a:t>
                      </a:r>
                    </a:p>
                  </a:txBody>
                  <a:tcPr>
                    <a:lnL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72310204"/>
                  </a:ext>
                </a:extLst>
              </a:tr>
            </a:tbl>
          </a:graphicData>
        </a:graphic>
      </p:graphicFrame>
      <p:sp>
        <p:nvSpPr>
          <p:cNvPr id="3" name="Arrow: Right 2">
            <a:extLst>
              <a:ext uri="{FF2B5EF4-FFF2-40B4-BE49-F238E27FC236}">
                <a16:creationId xmlns:a16="http://schemas.microsoft.com/office/drawing/2014/main" xmlns="" id="{9523DFF1-A786-8D52-6851-8D271F794E78}"/>
              </a:ext>
            </a:extLst>
          </p:cNvPr>
          <p:cNvSpPr/>
          <p:nvPr/>
        </p:nvSpPr>
        <p:spPr>
          <a:xfrm>
            <a:off x="797668" y="3810000"/>
            <a:ext cx="292151" cy="23670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xmlns="" id="{C1348705-051B-A327-4FEE-ACB6AFBEB458}"/>
              </a:ext>
            </a:extLst>
          </p:cNvPr>
          <p:cNvSpPr/>
          <p:nvPr/>
        </p:nvSpPr>
        <p:spPr>
          <a:xfrm>
            <a:off x="645268" y="6172200"/>
            <a:ext cx="304800" cy="228600"/>
          </a:xfrm>
          <a:prstGeom prst="rightArrow">
            <a:avLst/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xmlns="" id="{F1DC73E7-BFE0-BCCA-5491-239E60EF3766}"/>
              </a:ext>
            </a:extLst>
          </p:cNvPr>
          <p:cNvSpPr/>
          <p:nvPr/>
        </p:nvSpPr>
        <p:spPr>
          <a:xfrm>
            <a:off x="746919" y="7467600"/>
            <a:ext cx="304800" cy="228600"/>
          </a:xfrm>
          <a:prstGeom prst="rightArrow">
            <a:avLst/>
          </a:prstGeom>
          <a:solidFill>
            <a:srgbClr val="333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42330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" grpId="0" animBg="1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9536</TotalTime>
  <Words>962</Words>
  <Application>Microsoft Office PowerPoint</Application>
  <PresentationFormat>Custom</PresentationFormat>
  <Paragraphs>81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1029</cp:revision>
  <dcterms:created xsi:type="dcterms:W3CDTF">2008-09-09T22:52:10Z</dcterms:created>
  <dcterms:modified xsi:type="dcterms:W3CDTF">2022-08-17T16:25:31Z</dcterms:modified>
</cp:coreProperties>
</file>