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36" r:id="rId3"/>
    <p:sldId id="408" r:id="rId4"/>
    <p:sldId id="443" r:id="rId5"/>
    <p:sldId id="440" r:id="rId6"/>
    <p:sldId id="437" r:id="rId7"/>
    <p:sldId id="442" r:id="rId8"/>
    <p:sldId id="444" r:id="rId9"/>
    <p:sldId id="423"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7C80"/>
    <a:srgbClr val="6600CC"/>
    <a:srgbClr val="3333FF"/>
    <a:srgbClr val="FF0066"/>
    <a:srgbClr val="FF6600"/>
    <a:srgbClr val="23E3FD"/>
    <a:srgbClr val="FF3399"/>
    <a:srgbClr val="EDF6F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46" d="100"/>
          <a:sy n="46" d="100"/>
        </p:scale>
        <p:origin x="366" y="6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165876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195630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17888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50000"/>
              </a:lnSpc>
              <a:spcBef>
                <a:spcPct val="3000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Vừa rồi cả lớp đã nói cho nhau nghe về nội dung bức tranh. Những điều các em vừa trao đổi cho thấy đây là bức tranh rất đẹp, nội dung tranh vẽ về khung cảnh thiên nhiên xanh tươi và những việc làm của con người góp phần bảo vệ khung cảnh thiên nhiên ấy. </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374731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hyperlink" Target="bai%20tap/bai%20tap%204.ppt" TargetMode="External"/><Relationship Id="rId13" Type="http://schemas.openxmlformats.org/officeDocument/2006/relationships/hyperlink" Target="Khoi%20dong/cau%203.pptx" TargetMode="External"/><Relationship Id="rId3" Type="http://schemas.openxmlformats.org/officeDocument/2006/relationships/image" Target="../media/image9.jpeg"/><Relationship Id="rId7" Type="http://schemas.openxmlformats.org/officeDocument/2006/relationships/hyperlink" Target="bai%20tap/bai%20tap%203.ppt" TargetMode="External"/><Relationship Id="rId12" Type="http://schemas.openxmlformats.org/officeDocument/2006/relationships/image" Target="../media/image12.jpeg"/><Relationship Id="rId2" Type="http://schemas.openxmlformats.org/officeDocument/2006/relationships/notesSlide" Target="../notesSlides/notesSlide2.xml"/><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bai%20tap/bai%20tap%202.ppt" TargetMode="External"/><Relationship Id="rId11" Type="http://schemas.openxmlformats.org/officeDocument/2006/relationships/hyperlink" Target="Khoi%20dong/cau%202.pptx" TargetMode="External"/><Relationship Id="rId5" Type="http://schemas.openxmlformats.org/officeDocument/2006/relationships/hyperlink" Target="bai%20tap/bai%20tap%201.ppt" TargetMode="External"/><Relationship Id="rId15" Type="http://schemas.openxmlformats.org/officeDocument/2006/relationships/hyperlink" Target="Khoi%20dong/cau%204.pptx" TargetMode="External"/><Relationship Id="rId10" Type="http://schemas.openxmlformats.org/officeDocument/2006/relationships/image" Target="../media/image11.jpeg"/><Relationship Id="rId4" Type="http://schemas.openxmlformats.org/officeDocument/2006/relationships/image" Target="../media/image10.jpg"/><Relationship Id="rId9" Type="http://schemas.openxmlformats.org/officeDocument/2006/relationships/hyperlink" Target="Khoi%20dong/cau%201.pptx" TargetMode="External"/><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279976" y="1258669"/>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sp>
        <p:nvSpPr>
          <p:cNvPr id="25" name="Text Box 38" descr="Water droplets"/>
          <p:cNvSpPr txBox="1">
            <a:spLocks noChangeArrowheads="1"/>
          </p:cNvSpPr>
          <p:nvPr/>
        </p:nvSpPr>
        <p:spPr bwMode="auto">
          <a:xfrm>
            <a:off x="11430794" y="7131050"/>
            <a:ext cx="3689350" cy="1022350"/>
          </a:xfrm>
          <a:prstGeom prst="rect">
            <a:avLst/>
          </a:prstGeom>
          <a:blipFill dpi="0" rotWithShape="1">
            <a:blip r:embed="rId3"/>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40" name="Group 39"/>
          <p:cNvGrpSpPr>
            <a:grpSpLocks/>
          </p:cNvGrpSpPr>
          <p:nvPr/>
        </p:nvGrpSpPr>
        <p:grpSpPr bwMode="auto">
          <a:xfrm>
            <a:off x="11281569" y="2763838"/>
            <a:ext cx="4019550" cy="4019550"/>
            <a:chOff x="2000250" y="2819400"/>
            <a:chExt cx="4019550" cy="4019550"/>
          </a:xfrm>
          <a:blipFill>
            <a:blip r:embed="rId4"/>
            <a:stretch>
              <a:fillRect/>
            </a:stretch>
          </a:blipFill>
        </p:grpSpPr>
        <p:sp>
          <p:nvSpPr>
            <p:cNvPr id="41"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42" name="Oval 41"/>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3" name="Straight Connector 42"/>
            <p:cNvCxnSpPr>
              <a:stCxn id="42" idx="2"/>
              <a:endCxn id="42"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44" name="Straight Connector 43"/>
            <p:cNvCxnSpPr>
              <a:stCxn id="42" idx="0"/>
              <a:endCxn id="42"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45" name="WordArt 78" descr="Water droplets">
              <a:hlinkClick r:id="rId5"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3"/>
                    <a:srcRect/>
                    <a:tile tx="0" ty="0" sx="100000" sy="100000" flip="none" algn="tl"/>
                  </a:blipFill>
                  <a:latin typeface="Arial"/>
                  <a:cs typeface="Arial"/>
                </a:rPr>
                <a:t>1</a:t>
              </a:r>
            </a:p>
          </p:txBody>
        </p:sp>
        <p:sp>
          <p:nvSpPr>
            <p:cNvPr id="46" name="WordArt 79" descr="Water droplets">
              <a:hlinkClick r:id="rId6"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3"/>
                    <a:srcRect/>
                    <a:tile tx="0" ty="0" sx="100000" sy="100000" flip="none" algn="tl"/>
                  </a:blipFill>
                  <a:latin typeface="Arial"/>
                  <a:cs typeface="Arial"/>
                </a:rPr>
                <a:t>2</a:t>
              </a:r>
            </a:p>
          </p:txBody>
        </p:sp>
        <p:sp>
          <p:nvSpPr>
            <p:cNvPr id="47" name="WordArt 80" descr="Water droplets">
              <a:hlinkClick r:id="rId7"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3"/>
                    <a:srcRect/>
                    <a:tile tx="0" ty="0" sx="100000" sy="100000" flip="none" algn="tl"/>
                  </a:blipFill>
                  <a:latin typeface="Arial"/>
                  <a:cs typeface="Arial"/>
                </a:rPr>
                <a:t>3</a:t>
              </a:r>
            </a:p>
          </p:txBody>
        </p:sp>
        <p:sp>
          <p:nvSpPr>
            <p:cNvPr id="48" name="WordArt 80" descr="Water droplets">
              <a:hlinkClick r:id="rId8"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3"/>
                    <a:srcRect/>
                    <a:tile tx="0" ty="0" sx="100000" sy="100000" flip="none" algn="tl"/>
                  </a:blipFill>
                  <a:latin typeface="Arial"/>
                  <a:cs typeface="Arial"/>
                </a:rPr>
                <a:t>4</a:t>
              </a:r>
            </a:p>
          </p:txBody>
        </p:sp>
      </p:grpSp>
      <p:cxnSp>
        <p:nvCxnSpPr>
          <p:cNvPr id="49" name="Straight Arrow Connector 48"/>
          <p:cNvCxnSpPr/>
          <p:nvPr/>
        </p:nvCxnSpPr>
        <p:spPr>
          <a:xfrm flipV="1">
            <a:off x="13291344"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50" name="Group 49"/>
          <p:cNvGrpSpPr/>
          <p:nvPr/>
        </p:nvGrpSpPr>
        <p:grpSpPr>
          <a:xfrm>
            <a:off x="823119" y="2275885"/>
            <a:ext cx="4085637" cy="2748011"/>
            <a:chOff x="823119" y="2275885"/>
            <a:chExt cx="4085637" cy="2748011"/>
          </a:xfrm>
        </p:grpSpPr>
        <p:pic>
          <p:nvPicPr>
            <p:cNvPr id="51" name="Picture 2" descr="Cá Ngựa: Đặc Điểm, Công Dụng, Cách Dùng &amp;amp; Giá Bán 2021">
              <a:hlinkClick r:id="rId9" action="ppaction://hlinkpres?slideindex=1&amp;slidetitl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1</a:t>
              </a:r>
            </a:p>
          </p:txBody>
        </p:sp>
      </p:grpSp>
      <p:grpSp>
        <p:nvGrpSpPr>
          <p:cNvPr id="53" name="Group 52"/>
          <p:cNvGrpSpPr/>
          <p:nvPr/>
        </p:nvGrpSpPr>
        <p:grpSpPr>
          <a:xfrm>
            <a:off x="5756668" y="2275885"/>
            <a:ext cx="4085637" cy="2748011"/>
            <a:chOff x="5517222" y="2275885"/>
            <a:chExt cx="4085637" cy="2748011"/>
          </a:xfrm>
        </p:grpSpPr>
        <p:pic>
          <p:nvPicPr>
            <p:cNvPr id="54" name="Picture 6" descr="Cá heo có thật thông minh đến mức biết cứu người khô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2</a:t>
              </a:r>
            </a:p>
          </p:txBody>
        </p:sp>
      </p:grpSp>
      <p:grpSp>
        <p:nvGrpSpPr>
          <p:cNvPr id="56" name="Group 55"/>
          <p:cNvGrpSpPr/>
          <p:nvPr/>
        </p:nvGrpSpPr>
        <p:grpSpPr>
          <a:xfrm>
            <a:off x="823119" y="5890340"/>
            <a:ext cx="4085637" cy="2737378"/>
            <a:chOff x="823119" y="5890340"/>
            <a:chExt cx="4085637" cy="2737378"/>
          </a:xfrm>
        </p:grpSpPr>
        <p:pic>
          <p:nvPicPr>
            <p:cNvPr id="57" name="Picture 4" descr="Những điều chưa biết về sứa - VnExpress">
              <a:hlinkClick r:id="rId13" action="ppaction://hlinkpres?slideindex=1&amp;slidetitl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3</a:t>
              </a:r>
            </a:p>
          </p:txBody>
        </p:sp>
      </p:grpSp>
      <p:grpSp>
        <p:nvGrpSpPr>
          <p:cNvPr id="59" name="Group 58"/>
          <p:cNvGrpSpPr/>
          <p:nvPr/>
        </p:nvGrpSpPr>
        <p:grpSpPr>
          <a:xfrm>
            <a:off x="5719729" y="5890340"/>
            <a:ext cx="4105836" cy="2748011"/>
            <a:chOff x="5480283" y="5890340"/>
            <a:chExt cx="4105836" cy="2748011"/>
          </a:xfrm>
        </p:grpSpPr>
        <p:pic>
          <p:nvPicPr>
            <p:cNvPr id="60" name="Picture 8" descr="Cá chuồn bay là gì? Đặc điểm, thành phần dinh dưỡng và nơi mua cá chuồn">
              <a:hlinkClick r:id="rId15" action="ppaction://hlinkpres?slideindex=1&amp;slidetitle="/>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4</a:t>
              </a:r>
            </a:p>
          </p:txBody>
        </p:sp>
      </p:gr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4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40"/>
                                        </p:tgtEl>
                                        <p:attrNameLst>
                                          <p:attrName>r</p:attrName>
                                        </p:attrNameLst>
                                      </p:cBhvr>
                                    </p:animRo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5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5" restart="whenNotActive" fill="hold" evtFilter="cancelBubble" nodeType="interactiveSeq">
                <p:stCondLst>
                  <p:cond evt="onClick" delay="0">
                    <p:tgtEl>
                      <p:spTgt spid="5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59"/>
                                        </p:tgtEl>
                                      </p:cBhvr>
                                    </p:animEffect>
                                    <p:set>
                                      <p:cBhvr>
                                        <p:cTn id="4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00329"/>
          </a:xfrm>
          <a:prstGeom prst="rect">
            <a:avLst/>
          </a:prstGeom>
        </p:spPr>
        <p:txBody>
          <a:bodyPr wrap="square">
            <a:spAutoFit/>
          </a:bodyPr>
          <a:lstStyle/>
          <a:p>
            <a:r>
              <a:rPr lang="nl-NL" sz="3600" b="1" dirty="0">
                <a:solidFill>
                  <a:srgbClr val="FF0000"/>
                </a:solidFill>
                <a:latin typeface="Times New Roman" panose="02020603050405020304" pitchFamily="18" charset="0"/>
                <a:cs typeface="Times New Roman" panose="02020603050405020304" pitchFamily="18" charset="0"/>
              </a:rPr>
              <a:t>Bài 1: Xếp những từ ngữ dưới đây vào nhóm thích hợp. (Làm việc nhóm 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9" name="Rectangle 95"/>
          <p:cNvSpPr>
            <a:spLocks noChangeArrowheads="1"/>
          </p:cNvSpPr>
          <p:nvPr/>
        </p:nvSpPr>
        <p:spPr bwMode="auto">
          <a:xfrm>
            <a:off x="4236870" y="1258669"/>
            <a:ext cx="76783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CHUNG-T3</a:t>
            </a:r>
          </a:p>
          <a:p>
            <a:pPr algn="ctr"/>
            <a:r>
              <a:rPr lang="en-GB" sz="3600" b="1" dirty="0">
                <a:solidFill>
                  <a:srgbClr val="0000CC"/>
                </a:solidFill>
                <a:latin typeface="Times New Roman" pitchFamily="18" charset="0"/>
                <a:cs typeface="Times New Roman" pitchFamily="18" charset="0"/>
              </a:rPr>
              <a:t>LUYỆN TỪ VÀ CÂU : LUYỆN TẬP</a:t>
            </a:r>
          </a:p>
        </p:txBody>
      </p:sp>
      <p:sp>
        <p:nvSpPr>
          <p:cNvPr id="26" name="Rectangle 25">
            <a:extLst>
              <a:ext uri="{FF2B5EF4-FFF2-40B4-BE49-F238E27FC236}">
                <a16:creationId xmlns:a16="http://schemas.microsoft.com/office/drawing/2014/main" id="{10FEAE2D-4EAD-0D50-27FB-126CD439A148}"/>
              </a:ext>
            </a:extLst>
          </p:cNvPr>
          <p:cNvSpPr/>
          <p:nvPr/>
        </p:nvSpPr>
        <p:spPr>
          <a:xfrm>
            <a:off x="1391850" y="3628935"/>
            <a:ext cx="13966284" cy="1754326"/>
          </a:xfrm>
          <a:prstGeom prst="rect">
            <a:avLst/>
          </a:prstGeom>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biển, tiết kiệm nước, phá rừng, sông, núi, bảo vệ động vật hoang dã, đồi, rừng, sử dụng túi ni lông, trồng rừng, lãng phí nươc, đại dương, sa mạc, tiết kiệm điện </a:t>
            </a:r>
            <a:endParaRPr lang="en-US" sz="36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3EAC5DB8-A93E-4A5C-FB86-2820DE82075B}"/>
              </a:ext>
            </a:extLst>
          </p:cNvPr>
          <p:cNvGraphicFramePr>
            <a:graphicFrameLocks noGrp="1"/>
          </p:cNvGraphicFramePr>
          <p:nvPr>
            <p:extLst>
              <p:ext uri="{D42A27DB-BD31-4B8C-83A1-F6EECF244321}">
                <p14:modId xmlns:p14="http://schemas.microsoft.com/office/powerpoint/2010/main" val="889708136"/>
              </p:ext>
            </p:extLst>
          </p:nvPr>
        </p:nvGraphicFramePr>
        <p:xfrm>
          <a:off x="1391849" y="5563970"/>
          <a:ext cx="13299669" cy="1828800"/>
        </p:xfrm>
        <a:graphic>
          <a:graphicData uri="http://schemas.openxmlformats.org/drawingml/2006/table">
            <a:tbl>
              <a:tblPr firstRow="1" bandRow="1">
                <a:tableStyleId>{21E4AEA4-8DFA-4A89-87EB-49C32662AFE0}</a:tableStyleId>
              </a:tblPr>
              <a:tblGrid>
                <a:gridCol w="4433223">
                  <a:extLst>
                    <a:ext uri="{9D8B030D-6E8A-4147-A177-3AD203B41FA5}">
                      <a16:colId xmlns:a16="http://schemas.microsoft.com/office/drawing/2014/main" val="185556936"/>
                    </a:ext>
                  </a:extLst>
                </a:gridCol>
                <a:gridCol w="4433223">
                  <a:extLst>
                    <a:ext uri="{9D8B030D-6E8A-4147-A177-3AD203B41FA5}">
                      <a16:colId xmlns:a16="http://schemas.microsoft.com/office/drawing/2014/main" val="4054671351"/>
                    </a:ext>
                  </a:extLst>
                </a:gridCol>
                <a:gridCol w="4433223">
                  <a:extLst>
                    <a:ext uri="{9D8B030D-6E8A-4147-A177-3AD203B41FA5}">
                      <a16:colId xmlns:a16="http://schemas.microsoft.com/office/drawing/2014/main" val="3548825923"/>
                    </a:ext>
                  </a:extLst>
                </a:gridCol>
              </a:tblGrid>
              <a:tr h="370840">
                <a:tc>
                  <a:txBody>
                    <a:bodyPr/>
                    <a:lstStyle/>
                    <a:p>
                      <a:pPr algn="ct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50041315"/>
                  </a:ext>
                </a:extLst>
              </a:tr>
              <a:tr h="370840">
                <a:tc>
                  <a:txBody>
                    <a:bodyPr/>
                    <a:lstStyle/>
                    <a:p>
                      <a:r>
                        <a:rPr lang="en-US" sz="3600" dirty="0">
                          <a:solidFill>
                            <a:srgbClr val="FF0000"/>
                          </a:solidFill>
                          <a:latin typeface="Times New Roman" panose="02020603050405020304" pitchFamily="18" charset="0"/>
                          <a:cs typeface="Times New Roman" panose="02020603050405020304" pitchFamily="18" charset="0"/>
                        </a:rPr>
                        <a:t>M: </a:t>
                      </a:r>
                      <a:r>
                        <a:rPr lang="en-US" sz="3600" dirty="0" err="1">
                          <a:solidFill>
                            <a:srgbClr val="FF0000"/>
                          </a:solidFill>
                          <a:latin typeface="Times New Roman" panose="02020603050405020304" pitchFamily="18" charset="0"/>
                          <a:cs typeface="Times New Roman" panose="02020603050405020304" pitchFamily="18" charset="0"/>
                        </a:rPr>
                        <a:t>biển</a:t>
                      </a:r>
                      <a:endParaRPr lang="en-US" sz="3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3600" dirty="0">
                          <a:solidFill>
                            <a:srgbClr val="FF0000"/>
                          </a:solidFill>
                          <a:latin typeface="Times New Roman" panose="02020603050405020304" pitchFamily="18" charset="0"/>
                          <a:cs typeface="Times New Roman" panose="02020603050405020304" pitchFamily="18" charset="0"/>
                        </a:rPr>
                        <a:t>M </a:t>
                      </a:r>
                      <a:r>
                        <a:rPr lang="en-US" sz="3600" dirty="0" err="1">
                          <a:solidFill>
                            <a:srgbClr val="FF0000"/>
                          </a:solidFill>
                          <a:latin typeface="Times New Roman" panose="02020603050405020304" pitchFamily="18" charset="0"/>
                          <a:cs typeface="Times New Roman" panose="02020603050405020304" pitchFamily="18" charset="0"/>
                        </a:rPr>
                        <a:t>trồng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rừng</a:t>
                      </a:r>
                      <a:endParaRPr lang="en-US" sz="3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3600" dirty="0">
                          <a:solidFill>
                            <a:srgbClr val="FF0000"/>
                          </a:solidFill>
                          <a:latin typeface="Times New Roman" panose="02020603050405020304" pitchFamily="18" charset="0"/>
                          <a:cs typeface="Times New Roman" panose="02020603050405020304" pitchFamily="18" charset="0"/>
                        </a:rPr>
                        <a:t>M </a:t>
                      </a:r>
                      <a:r>
                        <a:rPr lang="en-US" sz="3600" dirty="0" err="1">
                          <a:solidFill>
                            <a:srgbClr val="FF0000"/>
                          </a:solidFill>
                          <a:latin typeface="Times New Roman" panose="02020603050405020304" pitchFamily="18" charset="0"/>
                          <a:cs typeface="Times New Roman" panose="02020603050405020304" pitchFamily="18" charset="0"/>
                        </a:rPr>
                        <a:t>phá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rừng</a:t>
                      </a:r>
                      <a:endParaRPr lang="en-US" sz="3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99265878"/>
                  </a:ext>
                </a:extLst>
              </a:tr>
            </a:tbl>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00329"/>
          </a:xfrm>
          <a:prstGeom prst="rect">
            <a:avLst/>
          </a:prstGeom>
        </p:spPr>
        <p:txBody>
          <a:bodyPr wrap="square">
            <a:spAutoFit/>
          </a:bodyPr>
          <a:lstStyle/>
          <a:p>
            <a:r>
              <a:rPr lang="nl-NL" sz="3600" b="1" dirty="0">
                <a:solidFill>
                  <a:srgbClr val="FF0000"/>
                </a:solidFill>
                <a:latin typeface="Times New Roman" panose="02020603050405020304" pitchFamily="18" charset="0"/>
                <a:cs typeface="Times New Roman" panose="02020603050405020304" pitchFamily="18" charset="0"/>
              </a:rPr>
              <a:t>Bài 1: Xếp những từ ngữ dưới đây vào nhóm thích hợp. (Làm việc nhóm 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9" name="Rectangle 95"/>
          <p:cNvSpPr>
            <a:spLocks noChangeArrowheads="1"/>
          </p:cNvSpPr>
          <p:nvPr/>
        </p:nvSpPr>
        <p:spPr bwMode="auto">
          <a:xfrm>
            <a:off x="4236870" y="1258669"/>
            <a:ext cx="76783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CHUNG-T3</a:t>
            </a:r>
          </a:p>
          <a:p>
            <a:pPr algn="ctr"/>
            <a:r>
              <a:rPr lang="en-GB" sz="3600" b="1" dirty="0">
                <a:solidFill>
                  <a:srgbClr val="0000CC"/>
                </a:solidFill>
                <a:latin typeface="Times New Roman" pitchFamily="18" charset="0"/>
                <a:cs typeface="Times New Roman" pitchFamily="18" charset="0"/>
              </a:rPr>
              <a:t>LUYỆN TỪ VÀ CÂU : LUYỆN TẬP</a:t>
            </a:r>
          </a:p>
        </p:txBody>
      </p:sp>
      <p:graphicFrame>
        <p:nvGraphicFramePr>
          <p:cNvPr id="2" name="Table 2">
            <a:extLst>
              <a:ext uri="{FF2B5EF4-FFF2-40B4-BE49-F238E27FC236}">
                <a16:creationId xmlns:a16="http://schemas.microsoft.com/office/drawing/2014/main" id="{3EAC5DB8-A93E-4A5C-FB86-2820DE82075B}"/>
              </a:ext>
            </a:extLst>
          </p:cNvPr>
          <p:cNvGraphicFramePr>
            <a:graphicFrameLocks noGrp="1"/>
          </p:cNvGraphicFramePr>
          <p:nvPr>
            <p:extLst>
              <p:ext uri="{D42A27DB-BD31-4B8C-83A1-F6EECF244321}">
                <p14:modId xmlns:p14="http://schemas.microsoft.com/office/powerpoint/2010/main" val="1471613400"/>
              </p:ext>
            </p:extLst>
          </p:nvPr>
        </p:nvGraphicFramePr>
        <p:xfrm>
          <a:off x="899319" y="4114800"/>
          <a:ext cx="14325600" cy="3474720"/>
        </p:xfrm>
        <a:graphic>
          <a:graphicData uri="http://schemas.openxmlformats.org/drawingml/2006/table">
            <a:tbl>
              <a:tblPr firstRow="1" bandRow="1">
                <a:tableStyleId>{21E4AEA4-8DFA-4A89-87EB-49C32662AFE0}</a:tableStyleId>
              </a:tblPr>
              <a:tblGrid>
                <a:gridCol w="4775200">
                  <a:extLst>
                    <a:ext uri="{9D8B030D-6E8A-4147-A177-3AD203B41FA5}">
                      <a16:colId xmlns:a16="http://schemas.microsoft.com/office/drawing/2014/main" val="185556936"/>
                    </a:ext>
                  </a:extLst>
                </a:gridCol>
                <a:gridCol w="4775200">
                  <a:extLst>
                    <a:ext uri="{9D8B030D-6E8A-4147-A177-3AD203B41FA5}">
                      <a16:colId xmlns:a16="http://schemas.microsoft.com/office/drawing/2014/main" val="4054671351"/>
                    </a:ext>
                  </a:extLst>
                </a:gridCol>
                <a:gridCol w="4775200">
                  <a:extLst>
                    <a:ext uri="{9D8B030D-6E8A-4147-A177-3AD203B41FA5}">
                      <a16:colId xmlns:a16="http://schemas.microsoft.com/office/drawing/2014/main" val="3548825923"/>
                    </a:ext>
                  </a:extLst>
                </a:gridCol>
              </a:tblGrid>
              <a:tr h="370840">
                <a:tc>
                  <a:txBody>
                    <a:bodyPr/>
                    <a:lstStyle/>
                    <a:p>
                      <a:pPr algn="ct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50041315"/>
                  </a:ext>
                </a:extLst>
              </a:tr>
              <a:tr h="370840">
                <a:tc>
                  <a:txBody>
                    <a:bodyPr/>
                    <a:lstStyle/>
                    <a:p>
                      <a:r>
                        <a:rPr lang="en-US" sz="3600" dirty="0">
                          <a:solidFill>
                            <a:srgbClr val="FF0000"/>
                          </a:solidFill>
                          <a:latin typeface="Times New Roman" panose="02020603050405020304" pitchFamily="18" charset="0"/>
                          <a:cs typeface="Times New Roman" panose="02020603050405020304" pitchFamily="18" charset="0"/>
                        </a:rPr>
                        <a:t>M: </a:t>
                      </a:r>
                      <a:r>
                        <a:rPr lang="en-US" sz="3600" dirty="0" err="1">
                          <a:solidFill>
                            <a:srgbClr val="FF0000"/>
                          </a:solidFill>
                          <a:latin typeface="Times New Roman" panose="02020603050405020304" pitchFamily="18" charset="0"/>
                          <a:cs typeface="Times New Roman" panose="02020603050405020304" pitchFamily="18" charset="0"/>
                        </a:rPr>
                        <a:t>biển</a:t>
                      </a:r>
                      <a:r>
                        <a:rPr lang="en-US" sz="3600" dirty="0">
                          <a:solidFill>
                            <a:srgbClr val="FF0000"/>
                          </a:solidFill>
                          <a:latin typeface="Times New Roman" panose="02020603050405020304" pitchFamily="18" charset="0"/>
                          <a:cs typeface="Times New Roman" panose="02020603050405020304" pitchFamily="18" charset="0"/>
                        </a:rPr>
                        <a:t>,</a:t>
                      </a:r>
                      <a:r>
                        <a:rPr kumimoji="0" lang="nl-NL"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sông, núi, đồi, rừng, đại dương, sa mạc, </a:t>
                      </a:r>
                      <a:endParaRPr lang="en-US" sz="3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3600" dirty="0">
                          <a:solidFill>
                            <a:srgbClr val="FF0000"/>
                          </a:solidFill>
                          <a:latin typeface="Times New Roman" panose="02020603050405020304" pitchFamily="18" charset="0"/>
                          <a:cs typeface="Times New Roman" panose="02020603050405020304" pitchFamily="18" charset="0"/>
                        </a:rPr>
                        <a:t>M </a:t>
                      </a:r>
                      <a:r>
                        <a:rPr lang="en-US" sz="3600" dirty="0" err="1">
                          <a:solidFill>
                            <a:srgbClr val="FF0000"/>
                          </a:solidFill>
                          <a:latin typeface="Times New Roman" panose="02020603050405020304" pitchFamily="18" charset="0"/>
                          <a:cs typeface="Times New Roman" panose="02020603050405020304" pitchFamily="18" charset="0"/>
                        </a:rPr>
                        <a:t>trồng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rừng</a:t>
                      </a:r>
                      <a:r>
                        <a:rPr lang="en-US" sz="3600" dirty="0">
                          <a:solidFill>
                            <a:srgbClr val="FF0000"/>
                          </a:solidFill>
                          <a:latin typeface="Times New Roman" panose="02020603050405020304" pitchFamily="18" charset="0"/>
                          <a:cs typeface="Times New Roman" panose="02020603050405020304" pitchFamily="18" charset="0"/>
                        </a:rPr>
                        <a:t> ,</a:t>
                      </a:r>
                      <a:r>
                        <a:rPr lang="nl-NL" sz="3600" b="1" dirty="0">
                          <a:solidFill>
                            <a:srgbClr val="0000CC"/>
                          </a:solidFill>
                          <a:latin typeface="Times New Roman" panose="02020603050405020304" pitchFamily="18" charset="0"/>
                          <a:cs typeface="Times New Roman" panose="02020603050405020304" pitchFamily="18" charset="0"/>
                        </a:rPr>
                        <a:t>tiết kiệm nước, bảo vệ động vật hoang dã, trồng rừng, tiết kiệm điện </a:t>
                      </a:r>
                      <a:endParaRPr lang="en-US" sz="3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3600" dirty="0">
                          <a:solidFill>
                            <a:srgbClr val="FF0000"/>
                          </a:solidFill>
                          <a:latin typeface="Times New Roman" panose="02020603050405020304" pitchFamily="18" charset="0"/>
                          <a:cs typeface="Times New Roman" panose="02020603050405020304" pitchFamily="18" charset="0"/>
                        </a:rPr>
                        <a:t>M </a:t>
                      </a:r>
                      <a:r>
                        <a:rPr lang="en-US" sz="3600" dirty="0" err="1">
                          <a:solidFill>
                            <a:srgbClr val="FF0000"/>
                          </a:solidFill>
                          <a:latin typeface="Times New Roman" panose="02020603050405020304" pitchFamily="18" charset="0"/>
                          <a:cs typeface="Times New Roman" panose="02020603050405020304" pitchFamily="18" charset="0"/>
                        </a:rPr>
                        <a:t>phá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rừng</a:t>
                      </a:r>
                      <a:r>
                        <a:rPr lang="en-US" sz="3600" dirty="0">
                          <a:solidFill>
                            <a:srgbClr val="FF0000"/>
                          </a:solidFill>
                          <a:latin typeface="Times New Roman" panose="02020603050405020304" pitchFamily="18" charset="0"/>
                          <a:cs typeface="Times New Roman" panose="02020603050405020304" pitchFamily="18" charset="0"/>
                        </a:rPr>
                        <a:t> ,</a:t>
                      </a:r>
                      <a:r>
                        <a:rPr lang="nl-NL" sz="3600" b="1" dirty="0">
                          <a:solidFill>
                            <a:srgbClr val="0000CC"/>
                          </a:solidFill>
                          <a:latin typeface="Times New Roman" panose="02020603050405020304" pitchFamily="18" charset="0"/>
                          <a:cs typeface="Times New Roman" panose="02020603050405020304" pitchFamily="18" charset="0"/>
                        </a:rPr>
                        <a:t>sử dụng túi ni lông, lãng phí nước, </a:t>
                      </a:r>
                      <a:endParaRPr lang="en-US" sz="3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99265878"/>
                  </a:ext>
                </a:extLst>
              </a:tr>
            </a:tbl>
          </a:graphicData>
        </a:graphic>
      </p:graphicFrame>
    </p:spTree>
    <p:extLst>
      <p:ext uri="{BB962C8B-B14F-4D97-AF65-F5344CB8AC3E}">
        <p14:creationId xmlns:p14="http://schemas.microsoft.com/office/powerpoint/2010/main" val="42351183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3" name="Rectangle 95">
            <a:extLst>
              <a:ext uri="{FF2B5EF4-FFF2-40B4-BE49-F238E27FC236}">
                <a16:creationId xmlns:a16="http://schemas.microsoft.com/office/drawing/2014/main" id="{C8E7F75D-C433-1CBC-6CA2-6A2EC0844980}"/>
              </a:ext>
            </a:extLst>
          </p:cNvPr>
          <p:cNvSpPr>
            <a:spLocks noChangeArrowheads="1"/>
          </p:cNvSpPr>
          <p:nvPr/>
        </p:nvSpPr>
        <p:spPr bwMode="auto">
          <a:xfrm>
            <a:off x="4236870" y="1258669"/>
            <a:ext cx="76783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CHUNG-T3</a:t>
            </a:r>
          </a:p>
          <a:p>
            <a:pPr algn="ctr"/>
            <a:r>
              <a:rPr lang="en-GB" sz="3600" b="1" dirty="0">
                <a:solidFill>
                  <a:srgbClr val="0000CC"/>
                </a:solidFill>
                <a:latin typeface="Times New Roman" pitchFamily="18" charset="0"/>
                <a:cs typeface="Times New Roman" pitchFamily="18" charset="0"/>
              </a:rPr>
              <a:t>LUYỆN TỪ VÀ CÂU : LUYỆN TẬP</a:t>
            </a:r>
          </a:p>
        </p:txBody>
      </p:sp>
      <p:sp>
        <p:nvSpPr>
          <p:cNvPr id="20" name="TextBox 19">
            <a:extLst>
              <a:ext uri="{FF2B5EF4-FFF2-40B4-BE49-F238E27FC236}">
                <a16:creationId xmlns:a16="http://schemas.microsoft.com/office/drawing/2014/main" id="{C1F68420-0B49-1433-2D1F-83B471C4C868}"/>
              </a:ext>
            </a:extLst>
          </p:cNvPr>
          <p:cNvSpPr txBox="1"/>
          <p:nvPr/>
        </p:nvSpPr>
        <p:spPr>
          <a:xfrm>
            <a:off x="1135560" y="2909146"/>
            <a:ext cx="13868400" cy="1654748"/>
          </a:xfrm>
          <a:prstGeom prst="rect">
            <a:avLst/>
          </a:prstGeom>
          <a:noFill/>
        </p:spPr>
        <p:txBody>
          <a:bodyPr wrap="square">
            <a:spAutoFit/>
          </a:bodyPr>
          <a:lstStyle/>
          <a:p>
            <a:pPr algn="just">
              <a:lnSpc>
                <a:spcPct val="150000"/>
              </a:lnSpc>
            </a:pPr>
            <a:r>
              <a:rPr lang="nl-NL"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2: Cùng bạn hỏi- đáp về nội dung tranh. Viết vào vở câu hỏi, câu trả lời của em và bạn. (làm việc nhóm)</a:t>
            </a:r>
            <a:endPar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417AD2C-33D5-8A83-5C6C-675A64A54BB1}"/>
              </a:ext>
            </a:extLst>
          </p:cNvPr>
          <p:cNvPicPr>
            <a:picLocks noChangeAspect="1"/>
          </p:cNvPicPr>
          <p:nvPr/>
        </p:nvPicPr>
        <p:blipFill>
          <a:blip r:embed="rId3"/>
          <a:stretch>
            <a:fillRect/>
          </a:stretch>
        </p:blipFill>
        <p:spPr>
          <a:xfrm>
            <a:off x="9029829" y="4038600"/>
            <a:ext cx="6111249" cy="4260414"/>
          </a:xfrm>
          <a:prstGeom prst="rect">
            <a:avLst/>
          </a:prstGeom>
        </p:spPr>
      </p:pic>
      <p:sp>
        <p:nvSpPr>
          <p:cNvPr id="22" name="TextBox 21">
            <a:extLst>
              <a:ext uri="{FF2B5EF4-FFF2-40B4-BE49-F238E27FC236}">
                <a16:creationId xmlns:a16="http://schemas.microsoft.com/office/drawing/2014/main" id="{8C3D2D3A-57E0-12E2-D9FD-5B0F61C80065}"/>
              </a:ext>
            </a:extLst>
          </p:cNvPr>
          <p:cNvSpPr txBox="1"/>
          <p:nvPr/>
        </p:nvSpPr>
        <p:spPr>
          <a:xfrm>
            <a:off x="546109" y="4890932"/>
            <a:ext cx="8142050" cy="2751715"/>
          </a:xfrm>
          <a:prstGeom prst="rect">
            <a:avLst/>
          </a:prstGeom>
          <a:noFill/>
        </p:spPr>
        <p:txBody>
          <a:bodyPr wrap="square">
            <a:spAutoFit/>
          </a:bodyPr>
          <a:lstStyle/>
          <a:p>
            <a:pPr algn="just">
              <a:lnSpc>
                <a:spcPct val="150000"/>
              </a:lnSpc>
            </a:pPr>
            <a:r>
              <a:rPr lang="nl-NL" sz="4000" b="1" dirty="0">
                <a:solidFill>
                  <a:srgbClr val="0000CC"/>
                </a:solidFill>
                <a:effectLst/>
                <a:latin typeface="Times New Roman" panose="02020603050405020304" pitchFamily="18" charset="0"/>
                <a:ea typeface="Times New Roman" panose="02020603050405020304" pitchFamily="18" charset="0"/>
              </a:rPr>
              <a:t>Ví dụ:</a:t>
            </a:r>
          </a:p>
          <a:p>
            <a:pPr algn="just">
              <a:lnSpc>
                <a:spcPct val="150000"/>
              </a:lnSpc>
            </a:pPr>
            <a:r>
              <a:rPr lang="nl-NL" sz="4000" b="1" dirty="0">
                <a:solidFill>
                  <a:srgbClr val="0000CC"/>
                </a:solidFill>
                <a:effectLst/>
                <a:latin typeface="Times New Roman" panose="02020603050405020304" pitchFamily="18" charset="0"/>
                <a:ea typeface="Times New Roman" panose="02020603050405020304" pitchFamily="18" charset="0"/>
              </a:rPr>
              <a:t>+ Cô công nhân đang làm gì?</a:t>
            </a:r>
            <a:endParaRPr lang="en-US" sz="3600" b="1" dirty="0">
              <a:solidFill>
                <a:srgbClr val="0000CC"/>
              </a:solidFill>
              <a:effectLst/>
              <a:latin typeface="Times New Roman" panose="02020603050405020304" pitchFamily="18" charset="0"/>
              <a:ea typeface="Times New Roman" panose="02020603050405020304" pitchFamily="18" charset="0"/>
            </a:endParaRPr>
          </a:p>
          <a:p>
            <a:pPr algn="just">
              <a:lnSpc>
                <a:spcPct val="150000"/>
              </a:lnSpc>
            </a:pPr>
            <a:r>
              <a:rPr lang="nl-NL" sz="4000" b="1" dirty="0">
                <a:solidFill>
                  <a:srgbClr val="0000CC"/>
                </a:solidFill>
                <a:effectLst/>
                <a:latin typeface="Times New Roman" panose="02020603050405020304" pitchFamily="18" charset="0"/>
                <a:ea typeface="Times New Roman" panose="02020603050405020304" pitchFamily="18" charset="0"/>
              </a:rPr>
              <a:t>+ Cô ấy đang phát cỏ.</a:t>
            </a:r>
            <a:endParaRPr lang="en-US" sz="36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9727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4832092"/>
          </a:xfrm>
          <a:prstGeom prst="rect">
            <a:avLst/>
          </a:prstGeom>
        </p:spPr>
        <p:txBody>
          <a:bodyPr wrap="square">
            <a:spAutoFit/>
          </a:bodyPr>
          <a:lstStyle/>
          <a:p>
            <a:pPr algn="just">
              <a:lnSpc>
                <a:spcPct val="150000"/>
              </a:lnSpc>
            </a:pPr>
            <a:r>
              <a:rPr lang="nl-NL"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3: Chuyển câu kể thành câu cảm hoặc câu khiến. (làm việc nhóm)</a:t>
            </a:r>
            <a:endPar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lphaLcPeriod"/>
            </a:pPr>
            <a:r>
              <a:rPr lang="nl-NL"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 hồ trong xanh.</a:t>
            </a:r>
            <a:endPar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lphaLcPeriod"/>
            </a:pPr>
            <a:r>
              <a:rPr lang="nl-NL"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Ánh nắng rực rỡ.</a:t>
            </a:r>
            <a:endPar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lphaLcPeriod"/>
            </a:pPr>
            <a:r>
              <a:rPr lang="nl-NL"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Chúng ta cùng bỏ rác đúng nơi quy định.</a:t>
            </a:r>
            <a:endPar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lphaLcPeriod"/>
            </a:pPr>
            <a:r>
              <a:rPr lang="nl-NL"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 lớp có ý thức tiết kiệm giấy viết.</a:t>
            </a:r>
            <a:endPar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3800" b="1" dirty="0">
              <a:solidFill>
                <a:srgbClr val="0000CC"/>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FCD9A711-7C10-8E76-33E6-25D44DC53FB0}"/>
              </a:ext>
            </a:extLst>
          </p:cNvPr>
          <p:cNvSpPr txBox="1"/>
          <p:nvPr/>
        </p:nvSpPr>
        <p:spPr>
          <a:xfrm>
            <a:off x="782404" y="6284701"/>
            <a:ext cx="14554200" cy="2485745"/>
          </a:xfrm>
          <a:prstGeom prst="rect">
            <a:avLst/>
          </a:prstGeom>
          <a:noFill/>
        </p:spPr>
        <p:txBody>
          <a:bodyPr wrap="square">
            <a:spAutoFit/>
          </a:bodyPr>
          <a:lstStyle/>
          <a:p>
            <a:pPr algn="just">
              <a:lnSpc>
                <a:spcPct val="150000"/>
              </a:lnSpc>
            </a:pPr>
            <a:r>
              <a:rPr lang="nl-NL" sz="3600" b="1" dirty="0">
                <a:solidFill>
                  <a:srgbClr val="0000CC"/>
                </a:solidFill>
                <a:latin typeface="Times New Roman" panose="02020603050405020304" pitchFamily="18" charset="0"/>
                <a:ea typeface="Times New Roman" panose="02020603050405020304" pitchFamily="18" charset="0"/>
              </a:rPr>
              <a:t>C</a:t>
            </a:r>
            <a:r>
              <a:rPr lang="nl-NL" sz="3600" b="1" dirty="0">
                <a:solidFill>
                  <a:srgbClr val="0000CC"/>
                </a:solidFill>
                <a:effectLst/>
                <a:latin typeface="Times New Roman" panose="02020603050405020304" pitchFamily="18" charset="0"/>
                <a:ea typeface="Times New Roman" panose="02020603050405020304" pitchFamily="18" charset="0"/>
              </a:rPr>
              <a:t>âu cảm thường dùng những từ </a:t>
            </a:r>
            <a:r>
              <a:rPr lang="nl-NL" sz="3600" b="1" i="1" dirty="0">
                <a:solidFill>
                  <a:srgbClr val="0000CC"/>
                </a:solidFill>
                <a:effectLst/>
                <a:latin typeface="Times New Roman" panose="02020603050405020304" pitchFamily="18" charset="0"/>
                <a:ea typeface="Times New Roman" panose="02020603050405020304" pitchFamily="18" charset="0"/>
              </a:rPr>
              <a:t>ôi, chao ôi, trời ơi </a:t>
            </a:r>
            <a:r>
              <a:rPr lang="nl-NL" sz="3600" b="1" dirty="0">
                <a:solidFill>
                  <a:srgbClr val="0000CC"/>
                </a:solidFill>
                <a:effectLst/>
                <a:latin typeface="Times New Roman" panose="02020603050405020304" pitchFamily="18" charset="0"/>
                <a:ea typeface="Times New Roman" panose="02020603050405020304" pitchFamily="18" charset="0"/>
              </a:rPr>
              <a:t>đúng ở đầu câu; </a:t>
            </a:r>
            <a:r>
              <a:rPr lang="nl-NL" sz="3600" b="1" i="1" dirty="0">
                <a:solidFill>
                  <a:srgbClr val="0000CC"/>
                </a:solidFill>
                <a:effectLst/>
                <a:latin typeface="Times New Roman" panose="02020603050405020304" pitchFamily="18" charset="0"/>
                <a:ea typeface="Times New Roman" panose="02020603050405020304" pitchFamily="18" charset="0"/>
              </a:rPr>
              <a:t>thế, quá, lắm</a:t>
            </a:r>
            <a:r>
              <a:rPr lang="nl-NL" sz="3600" b="1" dirty="0">
                <a:solidFill>
                  <a:srgbClr val="0000CC"/>
                </a:solidFill>
                <a:effectLst/>
                <a:latin typeface="Times New Roman" panose="02020603050405020304" pitchFamily="18" charset="0"/>
                <a:ea typeface="Times New Roman" panose="02020603050405020304" pitchFamily="18" charset="0"/>
              </a:rPr>
              <a:t> đúng ở cuối câu; </a:t>
            </a:r>
            <a:r>
              <a:rPr lang="nl-NL" sz="3600" b="1" i="1" dirty="0">
                <a:solidFill>
                  <a:srgbClr val="0000CC"/>
                </a:solidFill>
                <a:effectLst/>
                <a:latin typeface="Times New Roman" panose="02020603050405020304" pitchFamily="18" charset="0"/>
                <a:ea typeface="Times New Roman" panose="02020603050405020304" pitchFamily="18" charset="0"/>
              </a:rPr>
              <a:t>dấu chấm than </a:t>
            </a:r>
            <a:r>
              <a:rPr lang="nl-NL" sz="3600" b="1" dirty="0">
                <a:solidFill>
                  <a:srgbClr val="0000CC"/>
                </a:solidFill>
                <a:effectLst/>
                <a:latin typeface="Times New Roman" panose="02020603050405020304" pitchFamily="18" charset="0"/>
                <a:ea typeface="Times New Roman" panose="02020603050405020304" pitchFamily="18" charset="0"/>
              </a:rPr>
              <a:t>khi kết thúc câu để bộc lộ cảm xúc.</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044F025-9AF0-B8CB-0A6D-90B3C21AA89E}"/>
              </a:ext>
            </a:extLst>
          </p:cNvPr>
          <p:cNvGraphicFramePr>
            <a:graphicFrameLocks noGrp="1"/>
          </p:cNvGraphicFramePr>
          <p:nvPr>
            <p:extLst>
              <p:ext uri="{D42A27DB-BD31-4B8C-83A1-F6EECF244321}">
                <p14:modId xmlns:p14="http://schemas.microsoft.com/office/powerpoint/2010/main" val="4212747143"/>
              </p:ext>
            </p:extLst>
          </p:nvPr>
        </p:nvGraphicFramePr>
        <p:xfrm>
          <a:off x="213519" y="990600"/>
          <a:ext cx="15392400" cy="5394960"/>
        </p:xfrm>
        <a:graphic>
          <a:graphicData uri="http://schemas.openxmlformats.org/drawingml/2006/table">
            <a:tbl>
              <a:tblPr firstRow="1" bandRow="1">
                <a:tableStyleId>{5C22544A-7EE6-4342-B048-85BDC9FD1C3A}</a:tableStyleId>
              </a:tblPr>
              <a:tblGrid>
                <a:gridCol w="6145148">
                  <a:extLst>
                    <a:ext uri="{9D8B030D-6E8A-4147-A177-3AD203B41FA5}">
                      <a16:colId xmlns:a16="http://schemas.microsoft.com/office/drawing/2014/main" val="2490014528"/>
                    </a:ext>
                  </a:extLst>
                </a:gridCol>
                <a:gridCol w="9247252">
                  <a:extLst>
                    <a:ext uri="{9D8B030D-6E8A-4147-A177-3AD203B41FA5}">
                      <a16:colId xmlns:a16="http://schemas.microsoft.com/office/drawing/2014/main" val="3203658677"/>
                    </a:ext>
                  </a:extLst>
                </a:gridCol>
              </a:tblGrid>
              <a:tr h="105904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endPar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lnR w="38100" cap="flat" cmpd="sng" algn="ctr">
                      <a:solidFill>
                        <a:srgbClr val="FF7C80"/>
                      </a:solidFill>
                      <a:prstDash val="solid"/>
                      <a:round/>
                      <a:headEnd type="none" w="med" len="med"/>
                      <a:tailEnd type="none" w="med" len="med"/>
                    </a:lnR>
                    <a:lnB w="38100" cap="flat" cmpd="sng" algn="ctr">
                      <a:solidFill>
                        <a:srgbClr val="FF7C80"/>
                      </a:solidFill>
                      <a:prstDash val="solid"/>
                      <a:round/>
                      <a:headEnd type="none" w="med" len="med"/>
                      <a:tailEnd type="none" w="med" len="med"/>
                    </a:lnB>
                  </a:tcPr>
                </a:tc>
                <a:tc>
                  <a:txBody>
                    <a:bodyPr/>
                    <a:lstStyle/>
                    <a:p>
                      <a:pPr marL="0" marR="0" lvl="0" indent="0" algn="l" defTabSz="1436888" rtl="0" eaLnBrk="1" fontAlgn="auto" latinLnBrk="0" hangingPunct="1">
                        <a:lnSpc>
                          <a:spcPct val="100000"/>
                        </a:lnSpc>
                        <a:spcBef>
                          <a:spcPts val="0"/>
                        </a:spcBef>
                        <a:spcAft>
                          <a:spcPts val="0"/>
                        </a:spcAft>
                        <a:buClrTx/>
                        <a:buSzTx/>
                        <a:buFontTx/>
                        <a:buNone/>
                        <a:tabLst/>
                        <a:defRPr/>
                      </a:pPr>
                      <a:r>
                        <a:rPr lang="en-US" b="1" dirty="0" err="1">
                          <a:solidFill>
                            <a:srgbClr val="0000CC"/>
                          </a:solidFill>
                          <a:latin typeface="Times New Roman" panose="02020603050405020304" pitchFamily="18" charset="0"/>
                          <a:cs typeface="Times New Roman" panose="02020603050405020304" pitchFamily="18" charset="0"/>
                        </a:rPr>
                        <a:t>Câu</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cảm</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thường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có</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các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từ</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Ôi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Ôi</a:t>
                      </a:r>
                      <a:r>
                        <a:rPr lang="en-US" b="1" dirty="0">
                          <a:solidFill>
                            <a:srgbClr val="0000CC"/>
                          </a:solidFill>
                          <a:latin typeface="Times New Roman" panose="02020603050405020304" pitchFamily="18" charset="0"/>
                          <a:cs typeface="Times New Roman" panose="02020603050405020304" pitchFamily="18" charset="0"/>
                        </a:rPr>
                        <a:t> chao, </a:t>
                      </a:r>
                      <a:r>
                        <a:rPr lang="en-US" b="1" dirty="0" err="1">
                          <a:solidFill>
                            <a:srgbClr val="0000CC"/>
                          </a:solidFill>
                          <a:latin typeface="Times New Roman" panose="02020603050405020304" pitchFamily="18" charset="0"/>
                          <a:cs typeface="Times New Roman" panose="02020603050405020304" pitchFamily="18" charset="0"/>
                        </a:rPr>
                        <a:t>trời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quá</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lắm</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thật</a:t>
                      </a:r>
                      <a:r>
                        <a:rPr lang="en-US" b="1" dirty="0">
                          <a:solidFill>
                            <a:srgbClr val="0000CC"/>
                          </a:solidFill>
                          <a:latin typeface="Times New Roman" panose="02020603050405020304" pitchFamily="18" charset="0"/>
                          <a:cs typeface="Times New Roman" panose="02020603050405020304" pitchFamily="18" charset="0"/>
                        </a:rPr>
                        <a:t>,… Khi </a:t>
                      </a:r>
                      <a:r>
                        <a:rPr lang="en-US" b="1" dirty="0" err="1">
                          <a:solidFill>
                            <a:srgbClr val="0000CC"/>
                          </a:solidFill>
                          <a:latin typeface="Times New Roman" panose="02020603050405020304" pitchFamily="18" charset="0"/>
                          <a:cs typeface="Times New Roman" panose="02020603050405020304" pitchFamily="18" charset="0"/>
                        </a:rPr>
                        <a:t>viết</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cuối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câu</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có</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dấu</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chấm</a:t>
                      </a:r>
                      <a:r>
                        <a:rPr lang="en-US" b="1" dirty="0">
                          <a:solidFill>
                            <a:srgbClr val="0000CC"/>
                          </a:solidFill>
                          <a:latin typeface="Times New Roman" panose="02020603050405020304" pitchFamily="18" charset="0"/>
                          <a:cs typeface="Times New Roman" panose="02020603050405020304" pitchFamily="18" charset="0"/>
                        </a:rPr>
                        <a:t> than(!)</a:t>
                      </a:r>
                    </a:p>
                    <a:p>
                      <a:pPr marL="0" marR="0" lvl="0" indent="0" algn="l" defTabSz="1436888" rtl="0" eaLnBrk="1" fontAlgn="auto" latinLnBrk="0" hangingPunct="1">
                        <a:lnSpc>
                          <a:spcPct val="100000"/>
                        </a:lnSpc>
                        <a:spcBef>
                          <a:spcPts val="0"/>
                        </a:spcBef>
                        <a:spcAft>
                          <a:spcPts val="0"/>
                        </a:spcAft>
                        <a:buClrTx/>
                        <a:buSzTx/>
                        <a:buFontTx/>
                        <a:buNone/>
                        <a:tabLst/>
                        <a:defRPr/>
                      </a:pPr>
                      <a:r>
                        <a:rPr lang="en-US" b="1" dirty="0" err="1">
                          <a:solidFill>
                            <a:srgbClr val="0000CC"/>
                          </a:solidFill>
                          <a:latin typeface="Times New Roman" panose="02020603050405020304" pitchFamily="18" charset="0"/>
                          <a:cs typeface="Times New Roman" panose="02020603050405020304" pitchFamily="18" charset="0"/>
                        </a:rPr>
                        <a:t>Dùng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để</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bộc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lộ</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cảm</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xúc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vui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mừng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ngạc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nhiên</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đau</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buồn</a:t>
                      </a:r>
                      <a:r>
                        <a:rPr lang="en-US" b="1" dirty="0">
                          <a:solidFill>
                            <a:srgbClr val="0000CC"/>
                          </a:solidFill>
                          <a:latin typeface="Times New Roman" panose="02020603050405020304" pitchFamily="18" charset="0"/>
                          <a:cs typeface="Times New Roman" panose="02020603050405020304" pitchFamily="18" charset="0"/>
                        </a:rPr>
                        <a:t>,…)</a:t>
                      </a:r>
                    </a:p>
                    <a:p>
                      <a:endParaRPr lang="en-US" dirty="0">
                        <a:solidFill>
                          <a:srgbClr val="0000CC"/>
                        </a:solidFill>
                        <a:latin typeface="Times New Roman" panose="02020603050405020304" pitchFamily="18" charset="0"/>
                        <a:cs typeface="Times New Roman" panose="02020603050405020304" pitchFamily="18" charset="0"/>
                      </a:endParaRPr>
                    </a:p>
                  </a:txBody>
                  <a:tcPr>
                    <a:lnL w="38100" cap="flat" cmpd="sng" algn="ctr">
                      <a:solidFill>
                        <a:srgbClr val="FF7C80"/>
                      </a:solidFill>
                      <a:prstDash val="solid"/>
                      <a:round/>
                      <a:headEnd type="none" w="med" len="med"/>
                      <a:tailEnd type="none" w="med" len="med"/>
                    </a:lnL>
                    <a:lnB w="38100" cap="flat" cmpd="sng" algn="ctr">
                      <a:solidFill>
                        <a:srgbClr val="FF7C80"/>
                      </a:solidFill>
                      <a:prstDash val="solid"/>
                      <a:round/>
                      <a:headEnd type="none" w="med" len="med"/>
                      <a:tailEnd type="none" w="med" len="med"/>
                    </a:lnB>
                  </a:tcPr>
                </a:tc>
                <a:extLst>
                  <a:ext uri="{0D108BD9-81ED-4DB2-BD59-A6C34878D82A}">
                    <a16:rowId xmlns:a16="http://schemas.microsoft.com/office/drawing/2014/main" val="332363241"/>
                  </a:ext>
                </a:extLst>
              </a:tr>
              <a:tr h="339920">
                <a:tc>
                  <a:txBody>
                    <a:bodyPr/>
                    <a:lstStyle/>
                    <a:p>
                      <a:pPr marL="342900" marR="0" lvl="0" indent="-342900" algn="just" defTabSz="914400" rtl="0" eaLnBrk="0" fontAlgn="base" latinLnBrk="0" hangingPunct="0">
                        <a:lnSpc>
                          <a:spcPct val="100000"/>
                        </a:lnSpc>
                        <a:spcBef>
                          <a:spcPct val="0"/>
                        </a:spcBef>
                        <a:spcAft>
                          <a:spcPct val="0"/>
                        </a:spcAft>
                        <a:buClrTx/>
                        <a:buSzTx/>
                        <a:buFont typeface="+mj-lt"/>
                        <a:buAutoNum type="alphaLcPeriod"/>
                        <a:tabLst/>
                        <a:defRPr/>
                      </a:pP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 hồ trong xanh.</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R w="38100" cap="flat" cmpd="sng" algn="ctr">
                      <a:solidFill>
                        <a:srgbClr val="FF7C80"/>
                      </a:solidFill>
                      <a:prstDash val="solid"/>
                      <a:round/>
                      <a:headEnd type="none" w="med" len="med"/>
                      <a:tailEnd type="none" w="med" len="med"/>
                    </a:lnR>
                    <a:lnT w="38100" cap="flat" cmpd="sng" algn="ctr">
                      <a:solidFill>
                        <a:srgbClr val="FF7C80"/>
                      </a:solidFill>
                      <a:prstDash val="solid"/>
                      <a:round/>
                      <a:headEnd type="none" w="med" len="med"/>
                      <a:tailEnd type="none" w="med" len="med"/>
                    </a:lnT>
                    <a:lnB w="38100" cap="flat" cmpd="sng" algn="ctr">
                      <a:solidFill>
                        <a:srgbClr val="FF7C80"/>
                      </a:solidFill>
                      <a:prstDash val="solid"/>
                      <a:round/>
                      <a:headEnd type="none" w="med" len="med"/>
                      <a:tailEnd type="none" w="med" len="med"/>
                    </a:lnB>
                  </a:tcPr>
                </a:tc>
                <a:tc>
                  <a:txBody>
                    <a:bodyPr/>
                    <a:lstStyle/>
                    <a:p>
                      <a:r>
                        <a:rPr lang="en-US" b="1" dirty="0" err="1">
                          <a:solidFill>
                            <a:srgbClr val="0000CC"/>
                          </a:solidFill>
                          <a:latin typeface="Times New Roman" panose="02020603050405020304" pitchFamily="18" charset="0"/>
                          <a:cs typeface="Times New Roman" panose="02020603050405020304" pitchFamily="18" charset="0"/>
                        </a:rPr>
                        <a:t>Nước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hồ</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trong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xanh</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quá</a:t>
                      </a:r>
                      <a:r>
                        <a:rPr lang="en-US" b="1" dirty="0">
                          <a:solidFill>
                            <a:srgbClr val="0000CC"/>
                          </a:solidFill>
                          <a:latin typeface="Times New Roman" panose="02020603050405020304" pitchFamily="18" charset="0"/>
                          <a:cs typeface="Times New Roman" panose="02020603050405020304" pitchFamily="18" charset="0"/>
                        </a:rPr>
                        <a:t>!</a:t>
                      </a:r>
                    </a:p>
                    <a:p>
                      <a:r>
                        <a:rPr lang="en-US" b="1" dirty="0" err="1">
                          <a:solidFill>
                            <a:srgbClr val="0000CC"/>
                          </a:solidFill>
                          <a:latin typeface="Times New Roman" panose="02020603050405020304" pitchFamily="18" charset="0"/>
                          <a:cs typeface="Times New Roman" panose="02020603050405020304" pitchFamily="18" charset="0"/>
                        </a:rPr>
                        <a:t>Nước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hồ</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mới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trong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xanh</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làm</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sao</a:t>
                      </a:r>
                      <a:r>
                        <a:rPr lang="en-US" b="1" dirty="0">
                          <a:solidFill>
                            <a:srgbClr val="0000CC"/>
                          </a:solidFill>
                          <a:latin typeface="Times New Roman" panose="02020603050405020304" pitchFamily="18" charset="0"/>
                          <a:cs typeface="Times New Roman" panose="02020603050405020304" pitchFamily="18" charset="0"/>
                        </a:rPr>
                        <a:t>!</a:t>
                      </a:r>
                    </a:p>
                    <a:p>
                      <a:r>
                        <a:rPr lang="en-US" b="1" dirty="0" err="1">
                          <a:solidFill>
                            <a:srgbClr val="0000CC"/>
                          </a:solidFill>
                          <a:latin typeface="Times New Roman" panose="02020603050405020304" pitchFamily="18" charset="0"/>
                          <a:cs typeface="Times New Roman" panose="02020603050405020304" pitchFamily="18" charset="0"/>
                        </a:rPr>
                        <a:t>Trời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Nước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hồ</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trong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xanh</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làm</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sao</a:t>
                      </a:r>
                      <a:r>
                        <a:rPr lang="en-US" b="1" dirty="0">
                          <a:solidFill>
                            <a:srgbClr val="0000CC"/>
                          </a:solidFill>
                          <a:latin typeface="Times New Roman" panose="02020603050405020304" pitchFamily="18" charset="0"/>
                          <a:cs typeface="Times New Roman" panose="02020603050405020304" pitchFamily="18" charset="0"/>
                        </a:rPr>
                        <a:t>!</a:t>
                      </a:r>
                    </a:p>
                  </a:txBody>
                  <a:tcPr>
                    <a:lnL w="38100" cap="flat" cmpd="sng" algn="ctr">
                      <a:solidFill>
                        <a:srgbClr val="FF7C80"/>
                      </a:solidFill>
                      <a:prstDash val="solid"/>
                      <a:round/>
                      <a:headEnd type="none" w="med" len="med"/>
                      <a:tailEnd type="none" w="med" len="med"/>
                    </a:lnL>
                    <a:lnT w="38100" cap="flat" cmpd="sng" algn="ctr">
                      <a:solidFill>
                        <a:srgbClr val="FF7C80"/>
                      </a:solidFill>
                      <a:prstDash val="solid"/>
                      <a:round/>
                      <a:headEnd type="none" w="med" len="med"/>
                      <a:tailEnd type="none" w="med" len="med"/>
                    </a:lnT>
                    <a:lnB w="38100" cap="flat" cmpd="sng" algn="ctr">
                      <a:solidFill>
                        <a:srgbClr val="FF7C80"/>
                      </a:solidFill>
                      <a:prstDash val="solid"/>
                      <a:round/>
                      <a:headEnd type="none" w="med" len="med"/>
                      <a:tailEnd type="none" w="med" len="med"/>
                    </a:lnB>
                  </a:tcPr>
                </a:tc>
                <a:extLst>
                  <a:ext uri="{0D108BD9-81ED-4DB2-BD59-A6C34878D82A}">
                    <a16:rowId xmlns:a16="http://schemas.microsoft.com/office/drawing/2014/main" val="427936431"/>
                  </a:ext>
                </a:extLst>
              </a:tr>
              <a:tr h="729566">
                <a:tc>
                  <a:txBody>
                    <a:bodyPr/>
                    <a:lstStyle/>
                    <a:p>
                      <a:pPr marL="0" marR="0" lvl="0" indent="0" algn="just" defTabSz="914400" rtl="0" eaLnBrk="0" fontAlgn="base" latinLnBrk="0" hangingPunct="0">
                        <a:lnSpc>
                          <a:spcPct val="100000"/>
                        </a:lnSpc>
                        <a:spcBef>
                          <a:spcPct val="0"/>
                        </a:spcBef>
                        <a:spcAft>
                          <a:spcPct val="0"/>
                        </a:spcAft>
                        <a:buClrTx/>
                        <a:buSzTx/>
                        <a:buFont typeface="+mj-lt"/>
                        <a:buNone/>
                        <a:tabLst/>
                        <a:defRPr/>
                      </a:pPr>
                      <a:r>
                        <a:rPr kumimoji="0" lang="en-US" sz="2800" b="1" i="0" u="none" strike="noStrike" kern="1200" cap="none" spc="0" normalizeH="0" baseline="0" noProof="0" dirty="0">
                          <a:ln>
                            <a:noFill/>
                          </a:ln>
                          <a:solidFill>
                            <a:srgbClr val="0000CC"/>
                          </a:solidFill>
                          <a:effectLst/>
                          <a:uLnTx/>
                          <a:uFillTx/>
                          <a:latin typeface="Times New Roman" pitchFamily="18" charset="0"/>
                          <a:ea typeface="Times New Roman" panose="02020603050405020304" pitchFamily="18" charset="0"/>
                          <a:cs typeface="Times New Roman" pitchFamily="18" charset="0"/>
                        </a:rPr>
                        <a:t>b,</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 nắng rực rỡ.</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1436888" rtl="0" eaLnBrk="1" fontAlgn="auto" latinLnBrk="0" hangingPunct="1">
                        <a:lnSpc>
                          <a:spcPct val="100000"/>
                        </a:lnSpc>
                        <a:spcBef>
                          <a:spcPts val="0"/>
                        </a:spcBef>
                        <a:spcAft>
                          <a:spcPts val="0"/>
                        </a:spcAft>
                        <a:buClrTx/>
                        <a:buSzTx/>
                        <a:buFontTx/>
                        <a:buNone/>
                        <a:tabLst/>
                        <a:defRPr/>
                      </a:pPr>
                      <a:r>
                        <a:rPr lang="en-US" sz="2800" b="1" dirty="0">
                          <a:solidFill>
                            <a:srgbClr val="0000CC"/>
                          </a:solidFill>
                          <a:latin typeface="Times New Roman" pitchFamily="18" charset="0"/>
                          <a:cs typeface="Times New Roman" pitchFamily="18" charset="0"/>
                        </a:rPr>
                        <a:t>                 </a:t>
                      </a:r>
                    </a:p>
                  </a:txBody>
                  <a:tcPr>
                    <a:lnR w="38100" cap="flat" cmpd="sng" algn="ctr">
                      <a:solidFill>
                        <a:srgbClr val="FF7C80"/>
                      </a:solidFill>
                      <a:prstDash val="solid"/>
                      <a:round/>
                      <a:headEnd type="none" w="med" len="med"/>
                      <a:tailEnd type="none" w="med" len="med"/>
                    </a:lnR>
                    <a:lnT w="38100" cap="flat" cmpd="sng" algn="ctr">
                      <a:solidFill>
                        <a:srgbClr val="FF7C80"/>
                      </a:solidFill>
                      <a:prstDash val="solid"/>
                      <a:round/>
                      <a:headEnd type="none" w="med" len="med"/>
                      <a:tailEnd type="none" w="med" len="med"/>
                    </a:lnT>
                    <a:lnB w="38100" cap="flat" cmpd="sng" algn="ctr">
                      <a:solidFill>
                        <a:srgbClr val="FF7C80"/>
                      </a:solidFill>
                      <a:prstDash val="solid"/>
                      <a:round/>
                      <a:headEnd type="none" w="med" len="med"/>
                      <a:tailEnd type="none" w="med" len="med"/>
                    </a:lnB>
                  </a:tcPr>
                </a:tc>
                <a:tc>
                  <a:txBody>
                    <a:bodyPr/>
                    <a:lstStyle/>
                    <a:p>
                      <a:r>
                        <a:rPr lang="en-US" b="1" dirty="0" err="1">
                          <a:solidFill>
                            <a:srgbClr val="0000CC"/>
                          </a:solidFill>
                          <a:latin typeface="Times New Roman" panose="02020603050405020304" pitchFamily="18" charset="0"/>
                          <a:cs typeface="Times New Roman" panose="02020603050405020304" pitchFamily="18" charset="0"/>
                        </a:rPr>
                        <a:t>Ánh</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nắng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rực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rỡ</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quá</a:t>
                      </a:r>
                      <a:r>
                        <a:rPr lang="en-US" b="1" dirty="0">
                          <a:solidFill>
                            <a:srgbClr val="0000CC"/>
                          </a:solidFill>
                          <a:latin typeface="Times New Roman" panose="02020603050405020304" pitchFamily="18" charset="0"/>
                          <a:cs typeface="Times New Roman" panose="02020603050405020304" pitchFamily="18" charset="0"/>
                        </a:rPr>
                        <a:t>!</a:t>
                      </a:r>
                    </a:p>
                    <a:p>
                      <a:r>
                        <a:rPr lang="en-US" b="1" dirty="0" err="1">
                          <a:solidFill>
                            <a:srgbClr val="0000CC"/>
                          </a:solidFill>
                          <a:latin typeface="Times New Roman" panose="02020603050405020304" pitchFamily="18" charset="0"/>
                          <a:cs typeface="Times New Roman" panose="02020603050405020304" pitchFamily="18" charset="0"/>
                        </a:rPr>
                        <a:t>Ánh</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nắng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mới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rực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rỡ</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làm</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sao</a:t>
                      </a:r>
                      <a:r>
                        <a:rPr lang="en-US" b="1" dirty="0">
                          <a:solidFill>
                            <a:srgbClr val="0000CC"/>
                          </a:solidFill>
                          <a:latin typeface="Times New Roman" panose="02020603050405020304" pitchFamily="18" charset="0"/>
                          <a:cs typeface="Times New Roman" panose="02020603050405020304" pitchFamily="18" charset="0"/>
                        </a:rPr>
                        <a:t>!</a:t>
                      </a:r>
                    </a:p>
                    <a:p>
                      <a:r>
                        <a:rPr lang="en-US" b="1" dirty="0">
                          <a:solidFill>
                            <a:srgbClr val="0000CC"/>
                          </a:solidFill>
                          <a:latin typeface="Times New Roman" panose="02020603050405020304" pitchFamily="18" charset="0"/>
                          <a:cs typeface="Times New Roman" panose="02020603050405020304" pitchFamily="18" charset="0"/>
                        </a:rPr>
                        <a:t>Chao </a:t>
                      </a:r>
                      <a:r>
                        <a:rPr lang="en-US" b="1" dirty="0" err="1">
                          <a:solidFill>
                            <a:srgbClr val="0000CC"/>
                          </a:solidFill>
                          <a:latin typeface="Times New Roman" panose="02020603050405020304" pitchFamily="18" charset="0"/>
                          <a:cs typeface="Times New Roman" panose="02020603050405020304" pitchFamily="18" charset="0"/>
                        </a:rPr>
                        <a:t>ôi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Ánh</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nắng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thật</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là</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rực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rỡ</a:t>
                      </a:r>
                      <a:r>
                        <a:rPr lang="en-US" b="1" dirty="0">
                          <a:solidFill>
                            <a:srgbClr val="0000CC"/>
                          </a:solidFill>
                          <a:latin typeface="Times New Roman" panose="02020603050405020304" pitchFamily="18" charset="0"/>
                          <a:cs typeface="Times New Roman" panose="02020603050405020304" pitchFamily="18" charset="0"/>
                        </a:rPr>
                        <a:t>!</a:t>
                      </a:r>
                    </a:p>
                    <a:p>
                      <a:r>
                        <a:rPr lang="en-US" b="1" dirty="0" err="1">
                          <a:solidFill>
                            <a:srgbClr val="0000CC"/>
                          </a:solidFill>
                          <a:latin typeface="Times New Roman" panose="02020603050405020304" pitchFamily="18" charset="0"/>
                          <a:cs typeface="Times New Roman" panose="02020603050405020304" pitchFamily="18" charset="0"/>
                        </a:rPr>
                        <a:t>Tuyệt</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quá</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Ánh</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nắng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mới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rực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rỡ</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làm</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sao</a:t>
                      </a:r>
                      <a:r>
                        <a:rPr lang="en-US" b="1" dirty="0">
                          <a:solidFill>
                            <a:srgbClr val="0000CC"/>
                          </a:solidFill>
                          <a:latin typeface="Times New Roman" panose="02020603050405020304" pitchFamily="18" charset="0"/>
                          <a:cs typeface="Times New Roman" panose="02020603050405020304" pitchFamily="18" charset="0"/>
                        </a:rPr>
                        <a:t>!</a:t>
                      </a:r>
                    </a:p>
                  </a:txBody>
                  <a:tcPr>
                    <a:lnL w="38100" cap="flat" cmpd="sng" algn="ctr">
                      <a:solidFill>
                        <a:srgbClr val="FF7C80"/>
                      </a:solidFill>
                      <a:prstDash val="solid"/>
                      <a:round/>
                      <a:headEnd type="none" w="med" len="med"/>
                      <a:tailEnd type="none" w="med" len="med"/>
                    </a:lnL>
                    <a:lnT w="38100" cap="flat" cmpd="sng" algn="ctr">
                      <a:solidFill>
                        <a:srgbClr val="FF7C80"/>
                      </a:solidFill>
                      <a:prstDash val="solid"/>
                      <a:round/>
                      <a:headEnd type="none" w="med" len="med"/>
                      <a:tailEnd type="none" w="med" len="med"/>
                    </a:lnT>
                    <a:lnB w="38100" cap="flat" cmpd="sng" algn="ctr">
                      <a:solidFill>
                        <a:srgbClr val="FF7C80"/>
                      </a:solidFill>
                      <a:prstDash val="solid"/>
                      <a:round/>
                      <a:headEnd type="none" w="med" len="med"/>
                      <a:tailEnd type="none" w="med" len="med"/>
                    </a:lnB>
                  </a:tcPr>
                </a:tc>
                <a:extLst>
                  <a:ext uri="{0D108BD9-81ED-4DB2-BD59-A6C34878D82A}">
                    <a16:rowId xmlns:a16="http://schemas.microsoft.com/office/drawing/2014/main" val="1072310204"/>
                  </a:ext>
                </a:extLst>
              </a:tr>
            </a:tbl>
          </a:graphicData>
        </a:graphic>
      </p:graphicFrame>
    </p:spTree>
    <p:extLst>
      <p:ext uri="{BB962C8B-B14F-4D97-AF65-F5344CB8AC3E}">
        <p14:creationId xmlns:p14="http://schemas.microsoft.com/office/powerpoint/2010/main" val="40244233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044F025-9AF0-B8CB-0A6D-90B3C21AA89E}"/>
              </a:ext>
            </a:extLst>
          </p:cNvPr>
          <p:cNvGraphicFramePr>
            <a:graphicFrameLocks noGrp="1"/>
          </p:cNvGraphicFramePr>
          <p:nvPr>
            <p:extLst>
              <p:ext uri="{D42A27DB-BD31-4B8C-83A1-F6EECF244321}">
                <p14:modId xmlns:p14="http://schemas.microsoft.com/office/powerpoint/2010/main" val="1780393907"/>
              </p:ext>
            </p:extLst>
          </p:nvPr>
        </p:nvGraphicFramePr>
        <p:xfrm>
          <a:off x="365919" y="1676400"/>
          <a:ext cx="15544800" cy="5394960"/>
        </p:xfrm>
        <a:graphic>
          <a:graphicData uri="http://schemas.openxmlformats.org/drawingml/2006/table">
            <a:tbl>
              <a:tblPr firstRow="1" bandRow="1">
                <a:tableStyleId>{5C22544A-7EE6-4342-B048-85BDC9FD1C3A}</a:tableStyleId>
              </a:tblPr>
              <a:tblGrid>
                <a:gridCol w="6205991">
                  <a:extLst>
                    <a:ext uri="{9D8B030D-6E8A-4147-A177-3AD203B41FA5}">
                      <a16:colId xmlns:a16="http://schemas.microsoft.com/office/drawing/2014/main" val="2490014528"/>
                    </a:ext>
                  </a:extLst>
                </a:gridCol>
                <a:gridCol w="9338809">
                  <a:extLst>
                    <a:ext uri="{9D8B030D-6E8A-4147-A177-3AD203B41FA5}">
                      <a16:colId xmlns:a16="http://schemas.microsoft.com/office/drawing/2014/main" val="2857507580"/>
                    </a:ext>
                  </a:extLst>
                </a:gridCol>
              </a:tblGrid>
              <a:tr h="105904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endPar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lnR w="38100" cap="flat" cmpd="sng" algn="ctr">
                      <a:solidFill>
                        <a:srgbClr val="FF7C80"/>
                      </a:solidFill>
                      <a:prstDash val="solid"/>
                      <a:round/>
                      <a:headEnd type="none" w="med" len="med"/>
                      <a:tailEnd type="none" w="med" len="med"/>
                    </a:lnR>
                    <a:lnB w="38100" cap="flat" cmpd="sng" algn="ctr">
                      <a:solidFill>
                        <a:srgbClr val="FF7C80"/>
                      </a:solidFill>
                      <a:prstDash val="solid"/>
                      <a:round/>
                      <a:headEnd type="none" w="med" len="med"/>
                      <a:tailEnd type="none" w="med" len="med"/>
                    </a:lnB>
                  </a:tcPr>
                </a:tc>
                <a:tc>
                  <a:txBody>
                    <a:bodyPr/>
                    <a:lstStyle/>
                    <a:p>
                      <a:r>
                        <a:rPr lang="en-US" dirty="0" err="1">
                          <a:solidFill>
                            <a:srgbClr val="0000CC"/>
                          </a:solidFill>
                          <a:latin typeface="Times New Roman" panose="02020603050405020304" pitchFamily="18" charset="0"/>
                          <a:cs typeface="Times New Roman" panose="02020603050405020304" pitchFamily="18" charset="0"/>
                        </a:rPr>
                        <a:t>Câu</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khiến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thường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có</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các</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từ</a:t>
                      </a:r>
                      <a:r>
                        <a:rPr lang="en-US" dirty="0">
                          <a:solidFill>
                            <a:srgbClr val="0000CC"/>
                          </a:solidFill>
                          <a:latin typeface="Times New Roman" panose="02020603050405020304" pitchFamily="18" charset="0"/>
                          <a:cs typeface="Times New Roman" panose="02020603050405020304" pitchFamily="18" charset="0"/>
                        </a:rPr>
                        <a:t> </a:t>
                      </a:r>
                      <a:r>
                        <a:rPr lang="en-US" i="1" dirty="0" err="1">
                          <a:solidFill>
                            <a:srgbClr val="0000CC"/>
                          </a:solidFill>
                          <a:latin typeface="Times New Roman" panose="02020603050405020304" pitchFamily="18" charset="0"/>
                          <a:cs typeface="Times New Roman" panose="02020603050405020304" pitchFamily="18" charset="0"/>
                        </a:rPr>
                        <a:t>hãy</a:t>
                      </a:r>
                      <a:r>
                        <a:rPr lang="en-US" i="1" dirty="0">
                          <a:solidFill>
                            <a:srgbClr val="0000CC"/>
                          </a:solidFill>
                          <a:latin typeface="Times New Roman" panose="02020603050405020304" pitchFamily="18" charset="0"/>
                          <a:cs typeface="Times New Roman" panose="02020603050405020304" pitchFamily="18" charset="0"/>
                        </a:rPr>
                        <a:t> , </a:t>
                      </a:r>
                      <a:r>
                        <a:rPr lang="en-US" i="1" dirty="0" err="1">
                          <a:solidFill>
                            <a:srgbClr val="0000CC"/>
                          </a:solidFill>
                          <a:latin typeface="Times New Roman" panose="02020603050405020304" pitchFamily="18" charset="0"/>
                          <a:cs typeface="Times New Roman" panose="02020603050405020304" pitchFamily="18" charset="0"/>
                        </a:rPr>
                        <a:t>đừng</a:t>
                      </a:r>
                      <a:r>
                        <a:rPr lang="en-US" i="1" dirty="0">
                          <a:solidFill>
                            <a:srgbClr val="0000CC"/>
                          </a:solidFill>
                          <a:latin typeface="Times New Roman" panose="02020603050405020304" pitchFamily="18" charset="0"/>
                          <a:cs typeface="Times New Roman" panose="02020603050405020304" pitchFamily="18" charset="0"/>
                        </a:rPr>
                        <a:t>, </a:t>
                      </a:r>
                      <a:r>
                        <a:rPr lang="en-US" i="1" dirty="0" err="1">
                          <a:solidFill>
                            <a:srgbClr val="0000CC"/>
                          </a:solidFill>
                          <a:latin typeface="Times New Roman" panose="02020603050405020304" pitchFamily="18" charset="0"/>
                          <a:cs typeface="Times New Roman" panose="02020603050405020304" pitchFamily="18" charset="0"/>
                        </a:rPr>
                        <a:t>chớ</a:t>
                      </a:r>
                      <a:r>
                        <a:rPr lang="en-US" i="1" dirty="0">
                          <a:solidFill>
                            <a:srgbClr val="0000CC"/>
                          </a:solidFill>
                          <a:latin typeface="Times New Roman" panose="02020603050405020304" pitchFamily="18" charset="0"/>
                          <a:cs typeface="Times New Roman" panose="02020603050405020304" pitchFamily="18" charset="0"/>
                        </a:rPr>
                        <a:t>, </a:t>
                      </a:r>
                      <a:r>
                        <a:rPr lang="en-US" i="1" dirty="0" err="1">
                          <a:solidFill>
                            <a:srgbClr val="0000CC"/>
                          </a:solidFill>
                          <a:latin typeface="Times New Roman" panose="02020603050405020304" pitchFamily="18" charset="0"/>
                          <a:cs typeface="Times New Roman" panose="02020603050405020304" pitchFamily="18" charset="0"/>
                        </a:rPr>
                        <a:t>hộ</a:t>
                      </a:r>
                      <a:r>
                        <a:rPr lang="en-US" i="1" dirty="0">
                          <a:solidFill>
                            <a:srgbClr val="0000CC"/>
                          </a:solidFill>
                          <a:latin typeface="Times New Roman" panose="02020603050405020304" pitchFamily="18" charset="0"/>
                          <a:cs typeface="Times New Roman" panose="02020603050405020304" pitchFamily="18" charset="0"/>
                        </a:rPr>
                        <a:t>, </a:t>
                      </a:r>
                      <a:r>
                        <a:rPr lang="en-US" i="1" dirty="0" err="1">
                          <a:solidFill>
                            <a:srgbClr val="0000CC"/>
                          </a:solidFill>
                          <a:latin typeface="Times New Roman" panose="02020603050405020304" pitchFamily="18" charset="0"/>
                          <a:cs typeface="Times New Roman" panose="02020603050405020304" pitchFamily="18" charset="0"/>
                        </a:rPr>
                        <a:t>giúp</a:t>
                      </a:r>
                      <a:r>
                        <a:rPr lang="en-US" dirty="0">
                          <a:solidFill>
                            <a:srgbClr val="0000CC"/>
                          </a:solidFill>
                          <a:latin typeface="Times New Roman" panose="02020603050405020304" pitchFamily="18" charset="0"/>
                          <a:cs typeface="Times New Roman" panose="02020603050405020304" pitchFamily="18" charset="0"/>
                        </a:rPr>
                        <a:t>. Khi </a:t>
                      </a:r>
                      <a:r>
                        <a:rPr lang="en-US" dirty="0" err="1">
                          <a:solidFill>
                            <a:srgbClr val="0000CC"/>
                          </a:solidFill>
                          <a:latin typeface="Times New Roman" panose="02020603050405020304" pitchFamily="18" charset="0"/>
                          <a:cs typeface="Times New Roman" panose="02020603050405020304" pitchFamily="18" charset="0"/>
                        </a:rPr>
                        <a:t>viết</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cuối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câu</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thường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có</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dấu</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chấm</a:t>
                      </a:r>
                      <a:r>
                        <a:rPr lang="en-US" dirty="0">
                          <a:solidFill>
                            <a:srgbClr val="0000CC"/>
                          </a:solidFill>
                          <a:latin typeface="Times New Roman" panose="02020603050405020304" pitchFamily="18" charset="0"/>
                          <a:cs typeface="Times New Roman" panose="02020603050405020304" pitchFamily="18" charset="0"/>
                        </a:rPr>
                        <a:t> than(!)</a:t>
                      </a:r>
                    </a:p>
                    <a:p>
                      <a:pPr marL="0" marR="0" lvl="0" indent="0" algn="l" defTabSz="1436888" rtl="0" eaLnBrk="1" fontAlgn="auto" latinLnBrk="0" hangingPunct="1">
                        <a:lnSpc>
                          <a:spcPct val="100000"/>
                        </a:lnSpc>
                        <a:spcBef>
                          <a:spcPts val="0"/>
                        </a:spcBef>
                        <a:spcAft>
                          <a:spcPts val="0"/>
                        </a:spcAft>
                        <a:buClrTx/>
                        <a:buSzTx/>
                        <a:buFontTx/>
                        <a:buNone/>
                        <a:tabLst/>
                        <a:defRPr/>
                      </a:pP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Dùng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để</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nêu</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yêu</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cầu</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đề</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nghị</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mong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muốn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của</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người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nói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người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viết</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với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người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khác</a:t>
                      </a:r>
                      <a:endParaRPr lang="en-US" dirty="0">
                        <a:solidFill>
                          <a:srgbClr val="0000CC"/>
                        </a:solidFill>
                        <a:latin typeface="Times New Roman" panose="02020603050405020304" pitchFamily="18" charset="0"/>
                        <a:cs typeface="Times New Roman" panose="02020603050405020304" pitchFamily="18" charset="0"/>
                      </a:endParaRPr>
                    </a:p>
                    <a:p>
                      <a:endParaRPr lang="en-US" dirty="0">
                        <a:solidFill>
                          <a:srgbClr val="0000CC"/>
                        </a:solidFill>
                        <a:latin typeface="Times New Roman" panose="02020603050405020304" pitchFamily="18" charset="0"/>
                        <a:cs typeface="Times New Roman" panose="02020603050405020304" pitchFamily="18" charset="0"/>
                      </a:endParaRPr>
                    </a:p>
                  </a:txBody>
                  <a:tcPr>
                    <a:lnL w="38100" cap="flat" cmpd="sng" algn="ctr">
                      <a:solidFill>
                        <a:srgbClr val="FF7C80"/>
                      </a:solidFill>
                      <a:prstDash val="solid"/>
                      <a:round/>
                      <a:headEnd type="none" w="med" len="med"/>
                      <a:tailEnd type="none" w="med" len="med"/>
                    </a:lnL>
                    <a:lnR w="38100" cap="flat" cmpd="sng" algn="ctr">
                      <a:solidFill>
                        <a:srgbClr val="FF7C80"/>
                      </a:solidFill>
                      <a:prstDash val="solid"/>
                      <a:round/>
                      <a:headEnd type="none" w="med" len="med"/>
                      <a:tailEnd type="none" w="med" len="med"/>
                    </a:lnR>
                    <a:lnB w="38100" cap="flat" cmpd="sng" algn="ctr">
                      <a:solidFill>
                        <a:srgbClr val="FF7C80"/>
                      </a:solidFill>
                      <a:prstDash val="solid"/>
                      <a:round/>
                      <a:headEnd type="none" w="med" len="med"/>
                      <a:tailEnd type="none" w="med" len="med"/>
                    </a:lnB>
                  </a:tcPr>
                </a:tc>
                <a:extLst>
                  <a:ext uri="{0D108BD9-81ED-4DB2-BD59-A6C34878D82A}">
                    <a16:rowId xmlns:a16="http://schemas.microsoft.com/office/drawing/2014/main" val="332363241"/>
                  </a:ext>
                </a:extLst>
              </a:tr>
              <a:tr h="729566">
                <a:tc>
                  <a:txBody>
                    <a:bodyPr/>
                    <a:lstStyle/>
                    <a:p>
                      <a:pPr marL="0" marR="0" lvl="0" indent="0" algn="l" defTabSz="1436888" rtl="0" eaLnBrk="1" fontAlgn="auto" latinLnBrk="0" hangingPunct="1">
                        <a:lnSpc>
                          <a:spcPct val="100000"/>
                        </a:lnSpc>
                        <a:spcBef>
                          <a:spcPts val="0"/>
                        </a:spcBef>
                        <a:spcAft>
                          <a:spcPts val="0"/>
                        </a:spcAft>
                        <a:buClrTx/>
                        <a:buSzTx/>
                        <a:buFontTx/>
                        <a:buNone/>
                        <a:tabLst/>
                        <a:defRPr/>
                      </a:pPr>
                      <a:r>
                        <a:rPr lang="en-US" sz="2800" b="1" dirty="0" err="1">
                          <a:solidFill>
                            <a:srgbClr val="0000CC"/>
                          </a:solidFill>
                          <a:latin typeface="Times New Roman" pitchFamily="18" charset="0"/>
                          <a:cs typeface="Times New Roman" pitchFamily="18" charset="0"/>
                        </a:rPr>
                        <a:t>c.Chúng</a:t>
                      </a:r>
                      <a:r>
                        <a:rPr lang="en-US" sz="2800" b="1" dirty="0">
                          <a:solidFill>
                            <a:srgbClr val="0000CC"/>
                          </a:solidFill>
                          <a:latin typeface="Times New Roman" pitchFamily="18" charset="0"/>
                          <a:cs typeface="Times New Roman" pitchFamily="18" charset="0"/>
                        </a:rPr>
                        <a:t> ta </a:t>
                      </a:r>
                      <a:r>
                        <a:rPr lang="en-US" sz="2800" b="1" dirty="0" err="1">
                          <a:solidFill>
                            <a:srgbClr val="0000CC"/>
                          </a:solidFill>
                          <a:latin typeface="Times New Roman" pitchFamily="18" charset="0"/>
                          <a:cs typeface="Times New Roman" pitchFamily="18" charset="0"/>
                        </a:rPr>
                        <a:t>cùng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bỏ</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rác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đúng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quy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định</a:t>
                      </a:r>
                      <a:r>
                        <a:rPr lang="en-US" sz="2800" b="1" dirty="0">
                          <a:solidFill>
                            <a:srgbClr val="0000CC"/>
                          </a:solidFill>
                          <a:latin typeface="Times New Roman" pitchFamily="18" charset="0"/>
                          <a:cs typeface="Times New Roman" pitchFamily="18" charset="0"/>
                        </a:rPr>
                        <a:t>.</a:t>
                      </a:r>
                    </a:p>
                  </a:txBody>
                  <a:tcPr>
                    <a:lnR w="38100" cap="flat" cmpd="sng" algn="ctr">
                      <a:solidFill>
                        <a:srgbClr val="FF7C80"/>
                      </a:solidFill>
                      <a:prstDash val="solid"/>
                      <a:round/>
                      <a:headEnd type="none" w="med" len="med"/>
                      <a:tailEnd type="none" w="med" len="med"/>
                    </a:lnR>
                    <a:lnT w="38100" cap="flat" cmpd="sng" algn="ctr">
                      <a:solidFill>
                        <a:srgbClr val="FF7C80"/>
                      </a:solidFill>
                      <a:prstDash val="solid"/>
                      <a:round/>
                      <a:headEnd type="none" w="med" len="med"/>
                      <a:tailEnd type="none" w="med" len="med"/>
                    </a:lnT>
                    <a:lnB w="38100" cap="flat" cmpd="sng" algn="ctr">
                      <a:solidFill>
                        <a:srgbClr val="FF7C80"/>
                      </a:solidFill>
                      <a:prstDash val="solid"/>
                      <a:round/>
                      <a:headEnd type="none" w="med" len="med"/>
                      <a:tailEnd type="none" w="med" len="med"/>
                    </a:lnB>
                  </a:tcPr>
                </a:tc>
                <a:tc>
                  <a:txBody>
                    <a:bodyPr/>
                    <a:lstStyle/>
                    <a:p>
                      <a:r>
                        <a:rPr lang="en-US" b="1" dirty="0" err="1">
                          <a:solidFill>
                            <a:srgbClr val="0000CC"/>
                          </a:solidFill>
                          <a:latin typeface="Times New Roman" panose="02020603050405020304" pitchFamily="18" charset="0"/>
                          <a:cs typeface="Times New Roman" panose="02020603050405020304" pitchFamily="18" charset="0"/>
                        </a:rPr>
                        <a:t>Nào</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chúng</a:t>
                      </a:r>
                      <a:r>
                        <a:rPr lang="en-US" b="1" dirty="0">
                          <a:solidFill>
                            <a:srgbClr val="0000CC"/>
                          </a:solidFill>
                          <a:latin typeface="Times New Roman" panose="02020603050405020304" pitchFamily="18" charset="0"/>
                          <a:cs typeface="Times New Roman" panose="02020603050405020304" pitchFamily="18" charset="0"/>
                        </a:rPr>
                        <a:t> ta </a:t>
                      </a:r>
                      <a:r>
                        <a:rPr lang="en-US" b="1" dirty="0" err="1">
                          <a:solidFill>
                            <a:srgbClr val="0000CC"/>
                          </a:solidFill>
                          <a:latin typeface="Times New Roman" panose="02020603050405020304" pitchFamily="18" charset="0"/>
                          <a:cs typeface="Times New Roman" panose="02020603050405020304" pitchFamily="18" charset="0"/>
                        </a:rPr>
                        <a:t>cùng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bỏ</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rác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đúng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nơi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quy</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định</a:t>
                      </a:r>
                      <a:r>
                        <a:rPr lang="en-US" b="1" dirty="0">
                          <a:solidFill>
                            <a:srgbClr val="0000CC"/>
                          </a:solidFill>
                          <a:latin typeface="Times New Roman" panose="02020603050405020304" pitchFamily="18" charset="0"/>
                          <a:cs typeface="Times New Roman" panose="02020603050405020304" pitchFamily="18" charset="0"/>
                        </a:rPr>
                        <a:t> !</a:t>
                      </a:r>
                    </a:p>
                    <a:p>
                      <a:r>
                        <a:rPr lang="en-US" b="1" dirty="0" err="1">
                          <a:solidFill>
                            <a:srgbClr val="0000CC"/>
                          </a:solidFill>
                          <a:latin typeface="Times New Roman" panose="02020603050405020304" pitchFamily="18" charset="0"/>
                          <a:cs typeface="Times New Roman" panose="02020603050405020304" pitchFamily="18" charset="0"/>
                        </a:rPr>
                        <a:t>Chúng</a:t>
                      </a:r>
                      <a:r>
                        <a:rPr lang="en-US" b="1" dirty="0">
                          <a:solidFill>
                            <a:srgbClr val="0000CC"/>
                          </a:solidFill>
                          <a:latin typeface="Times New Roman" panose="02020603050405020304" pitchFamily="18" charset="0"/>
                          <a:cs typeface="Times New Roman" panose="02020603050405020304" pitchFamily="18" charset="0"/>
                        </a:rPr>
                        <a:t> ta </a:t>
                      </a:r>
                      <a:r>
                        <a:rPr lang="en-US" b="1" dirty="0" err="1">
                          <a:solidFill>
                            <a:srgbClr val="0000CC"/>
                          </a:solidFill>
                          <a:latin typeface="Times New Roman" panose="02020603050405020304" pitchFamily="18" charset="0"/>
                          <a:cs typeface="Times New Roman" panose="02020603050405020304" pitchFamily="18" charset="0"/>
                        </a:rPr>
                        <a:t>hãy</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bỏ</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rác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đúng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nơi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quy</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định</a:t>
                      </a:r>
                      <a:r>
                        <a:rPr lang="en-US" b="1" dirty="0">
                          <a:solidFill>
                            <a:srgbClr val="0000CC"/>
                          </a:solidFill>
                          <a:latin typeface="Times New Roman" panose="02020603050405020304" pitchFamily="18" charset="0"/>
                          <a:cs typeface="Times New Roman" panose="02020603050405020304" pitchFamily="18" charset="0"/>
                        </a:rPr>
                        <a:t> !</a:t>
                      </a:r>
                    </a:p>
                    <a:p>
                      <a:r>
                        <a:rPr lang="en-US" b="1" dirty="0" err="1">
                          <a:solidFill>
                            <a:srgbClr val="0000CC"/>
                          </a:solidFill>
                          <a:latin typeface="Times New Roman" panose="02020603050405020304" pitchFamily="18" charset="0"/>
                          <a:cs typeface="Times New Roman" panose="02020603050405020304" pitchFamily="18" charset="0"/>
                        </a:rPr>
                        <a:t>Chúng</a:t>
                      </a:r>
                      <a:r>
                        <a:rPr lang="en-US" b="1" dirty="0">
                          <a:solidFill>
                            <a:srgbClr val="0000CC"/>
                          </a:solidFill>
                          <a:latin typeface="Times New Roman" panose="02020603050405020304" pitchFamily="18" charset="0"/>
                          <a:cs typeface="Times New Roman" panose="02020603050405020304" pitchFamily="18" charset="0"/>
                        </a:rPr>
                        <a:t> ta </a:t>
                      </a:r>
                      <a:r>
                        <a:rPr lang="en-US" b="1" dirty="0" err="1">
                          <a:solidFill>
                            <a:srgbClr val="0000CC"/>
                          </a:solidFill>
                          <a:latin typeface="Times New Roman" panose="02020603050405020304" pitchFamily="18" charset="0"/>
                          <a:cs typeface="Times New Roman" panose="02020603050405020304" pitchFamily="18" charset="0"/>
                        </a:rPr>
                        <a:t>cùng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bỏ</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rác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đúng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nơi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quy</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định</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nào</a:t>
                      </a:r>
                      <a:r>
                        <a:rPr lang="en-US" b="1" dirty="0">
                          <a:solidFill>
                            <a:srgbClr val="0000CC"/>
                          </a:solidFill>
                          <a:latin typeface="Times New Roman" panose="02020603050405020304" pitchFamily="18" charset="0"/>
                          <a:cs typeface="Times New Roman" panose="02020603050405020304" pitchFamily="18" charset="0"/>
                        </a:rPr>
                        <a:t>!</a:t>
                      </a:r>
                    </a:p>
                    <a:p>
                      <a:r>
                        <a:rPr lang="en-US" b="1" dirty="0" err="1">
                          <a:solidFill>
                            <a:srgbClr val="0000CC"/>
                          </a:solidFill>
                          <a:latin typeface="Times New Roman" panose="02020603050405020304" pitchFamily="18" charset="0"/>
                          <a:cs typeface="Times New Roman" panose="02020603050405020304" pitchFamily="18" charset="0"/>
                        </a:rPr>
                        <a:t>Chúng</a:t>
                      </a:r>
                      <a:r>
                        <a:rPr lang="en-US" b="1" dirty="0">
                          <a:solidFill>
                            <a:srgbClr val="0000CC"/>
                          </a:solidFill>
                          <a:latin typeface="Times New Roman" panose="02020603050405020304" pitchFamily="18" charset="0"/>
                          <a:cs typeface="Times New Roman" panose="02020603050405020304" pitchFamily="18" charset="0"/>
                        </a:rPr>
                        <a:t> ta </a:t>
                      </a:r>
                      <a:r>
                        <a:rPr lang="en-US" b="1" dirty="0" err="1">
                          <a:solidFill>
                            <a:srgbClr val="0000CC"/>
                          </a:solidFill>
                          <a:latin typeface="Times New Roman" panose="02020603050405020304" pitchFamily="18" charset="0"/>
                          <a:cs typeface="Times New Roman" panose="02020603050405020304" pitchFamily="18" charset="0"/>
                        </a:rPr>
                        <a:t>cùng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bỏ</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rác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đúng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nơi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quy</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định</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đi</a:t>
                      </a:r>
                      <a:r>
                        <a:rPr lang="en-US" b="1" dirty="0">
                          <a:solidFill>
                            <a:srgbClr val="0000CC"/>
                          </a:solidFill>
                          <a:latin typeface="Times New Roman" panose="02020603050405020304" pitchFamily="18" charset="0"/>
                          <a:cs typeface="Times New Roman" panose="02020603050405020304" pitchFamily="18" charset="0"/>
                        </a:rPr>
                        <a:t>!</a:t>
                      </a:r>
                    </a:p>
                    <a:p>
                      <a:endParaRPr lang="en-US" b="1" dirty="0">
                        <a:solidFill>
                          <a:srgbClr val="0000CC"/>
                        </a:solidFill>
                        <a:latin typeface="Times New Roman" panose="02020603050405020304" pitchFamily="18" charset="0"/>
                        <a:cs typeface="Times New Roman" panose="02020603050405020304" pitchFamily="18" charset="0"/>
                      </a:endParaRPr>
                    </a:p>
                  </a:txBody>
                  <a:tcPr>
                    <a:lnL w="38100" cap="flat" cmpd="sng" algn="ctr">
                      <a:solidFill>
                        <a:srgbClr val="FF7C80"/>
                      </a:solidFill>
                      <a:prstDash val="solid"/>
                      <a:round/>
                      <a:headEnd type="none" w="med" len="med"/>
                      <a:tailEnd type="none" w="med" len="med"/>
                    </a:lnL>
                    <a:lnR w="38100" cap="flat" cmpd="sng" algn="ctr">
                      <a:solidFill>
                        <a:srgbClr val="FF7C80"/>
                      </a:solidFill>
                      <a:prstDash val="solid"/>
                      <a:round/>
                      <a:headEnd type="none" w="med" len="med"/>
                      <a:tailEnd type="none" w="med" len="med"/>
                    </a:lnR>
                    <a:lnT w="38100" cap="flat" cmpd="sng" algn="ctr">
                      <a:solidFill>
                        <a:srgbClr val="FF7C80"/>
                      </a:solidFill>
                      <a:prstDash val="solid"/>
                      <a:round/>
                      <a:headEnd type="none" w="med" len="med"/>
                      <a:tailEnd type="none" w="med" len="med"/>
                    </a:lnT>
                    <a:lnB w="38100" cap="flat" cmpd="sng" algn="ctr">
                      <a:solidFill>
                        <a:srgbClr val="FF7C80"/>
                      </a:solidFill>
                      <a:prstDash val="solid"/>
                      <a:round/>
                      <a:headEnd type="none" w="med" len="med"/>
                      <a:tailEnd type="none" w="med" len="med"/>
                    </a:lnB>
                  </a:tcPr>
                </a:tc>
                <a:extLst>
                  <a:ext uri="{0D108BD9-81ED-4DB2-BD59-A6C34878D82A}">
                    <a16:rowId xmlns:a16="http://schemas.microsoft.com/office/drawing/2014/main" val="1601285223"/>
                  </a:ext>
                </a:extLst>
              </a:tr>
              <a:tr h="729566">
                <a:tc>
                  <a:txBody>
                    <a:bodyPr/>
                    <a:lstStyle/>
                    <a:p>
                      <a:pPr marL="0" marR="0" lvl="0" indent="0" algn="l" defTabSz="1436888" rtl="0" eaLnBrk="1" fontAlgn="auto" latinLnBrk="0" hangingPunct="1">
                        <a:lnSpc>
                          <a:spcPct val="100000"/>
                        </a:lnSpc>
                        <a:spcBef>
                          <a:spcPts val="0"/>
                        </a:spcBef>
                        <a:spcAft>
                          <a:spcPts val="0"/>
                        </a:spcAft>
                        <a:buClrTx/>
                        <a:buSzTx/>
                        <a:buFontTx/>
                        <a:buNone/>
                        <a:tabLst/>
                        <a:defRPr/>
                      </a:pPr>
                      <a:r>
                        <a:rPr lang="en-US" sz="2800" b="1" dirty="0" err="1">
                          <a:solidFill>
                            <a:srgbClr val="0000CC"/>
                          </a:solidFill>
                          <a:latin typeface="Times New Roman" pitchFamily="18" charset="0"/>
                          <a:cs typeface="Times New Roman" pitchFamily="18" charset="0"/>
                        </a:rPr>
                        <a:t>d.Cả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lớp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 ý </a:t>
                      </a:r>
                      <a:r>
                        <a:rPr lang="en-US" sz="2800" b="1" dirty="0" err="1">
                          <a:solidFill>
                            <a:srgbClr val="0000CC"/>
                          </a:solidFill>
                          <a:latin typeface="Times New Roman" pitchFamily="18" charset="0"/>
                          <a:cs typeface="Times New Roman" pitchFamily="18" charset="0"/>
                        </a:rPr>
                        <a:t>thức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tiết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kiệm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giấy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viết</a:t>
                      </a:r>
                      <a:r>
                        <a:rPr lang="en-US" sz="2800" b="1" dirty="0">
                          <a:solidFill>
                            <a:srgbClr val="0000CC"/>
                          </a:solidFill>
                          <a:latin typeface="Times New Roman" pitchFamily="18" charset="0"/>
                          <a:cs typeface="Times New Roman" pitchFamily="18" charset="0"/>
                        </a:rPr>
                        <a:t>.</a:t>
                      </a:r>
                    </a:p>
                  </a:txBody>
                  <a:tcPr>
                    <a:lnR w="38100" cap="flat" cmpd="sng" algn="ctr">
                      <a:solidFill>
                        <a:srgbClr val="FF7C80"/>
                      </a:solidFill>
                      <a:prstDash val="solid"/>
                      <a:round/>
                      <a:headEnd type="none" w="med" len="med"/>
                      <a:tailEnd type="none" w="med" len="med"/>
                    </a:lnR>
                    <a:lnT w="38100" cap="flat" cmpd="sng" algn="ctr">
                      <a:solidFill>
                        <a:srgbClr val="FF7C80"/>
                      </a:solidFill>
                      <a:prstDash val="solid"/>
                      <a:round/>
                      <a:headEnd type="none" w="med" len="med"/>
                      <a:tailEnd type="none" w="med" len="med"/>
                    </a:lnT>
                  </a:tcPr>
                </a:tc>
                <a:tc>
                  <a:txBody>
                    <a:bodyPr/>
                    <a:lstStyle/>
                    <a:p>
                      <a:r>
                        <a:rPr lang="en-US" b="1" dirty="0" err="1">
                          <a:solidFill>
                            <a:srgbClr val="0000CC"/>
                          </a:solidFill>
                          <a:latin typeface="Times New Roman" panose="02020603050405020304" pitchFamily="18" charset="0"/>
                          <a:cs typeface="Times New Roman" panose="02020603050405020304" pitchFamily="18" charset="0"/>
                        </a:rPr>
                        <a:t>Cả</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lớp</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hãy</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có</a:t>
                      </a:r>
                      <a:r>
                        <a:rPr lang="en-US" b="1" dirty="0">
                          <a:solidFill>
                            <a:srgbClr val="0000CC"/>
                          </a:solidFill>
                          <a:latin typeface="Times New Roman" panose="02020603050405020304" pitchFamily="18" charset="0"/>
                          <a:cs typeface="Times New Roman" panose="02020603050405020304" pitchFamily="18" charset="0"/>
                        </a:rPr>
                        <a:t> ý </a:t>
                      </a:r>
                      <a:r>
                        <a:rPr lang="en-US" b="1" dirty="0" err="1">
                          <a:solidFill>
                            <a:srgbClr val="0000CC"/>
                          </a:solidFill>
                          <a:latin typeface="Times New Roman" panose="02020603050405020304" pitchFamily="18" charset="0"/>
                          <a:cs typeface="Times New Roman" panose="02020603050405020304" pitchFamily="18" charset="0"/>
                        </a:rPr>
                        <a:t>thức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tiết</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kiệm</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giấy</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viết</a:t>
                      </a:r>
                      <a:r>
                        <a:rPr lang="en-US" b="1" dirty="0">
                          <a:solidFill>
                            <a:srgbClr val="0000CC"/>
                          </a:solidFill>
                          <a:latin typeface="Times New Roman" panose="02020603050405020304" pitchFamily="18" charset="0"/>
                          <a:cs typeface="Times New Roman" panose="02020603050405020304" pitchFamily="18" charset="0"/>
                        </a:rPr>
                        <a:t>!</a:t>
                      </a:r>
                    </a:p>
                    <a:p>
                      <a:r>
                        <a:rPr lang="en-US" b="1" dirty="0" err="1">
                          <a:solidFill>
                            <a:srgbClr val="0000CC"/>
                          </a:solidFill>
                          <a:latin typeface="Times New Roman" panose="02020603050405020304" pitchFamily="18" charset="0"/>
                          <a:cs typeface="Times New Roman" panose="02020603050405020304" pitchFamily="18" charset="0"/>
                        </a:rPr>
                        <a:t>Cả</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lớp</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phải</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có</a:t>
                      </a:r>
                      <a:r>
                        <a:rPr lang="en-US" b="1" dirty="0">
                          <a:solidFill>
                            <a:srgbClr val="0000CC"/>
                          </a:solidFill>
                          <a:latin typeface="Times New Roman" panose="02020603050405020304" pitchFamily="18" charset="0"/>
                          <a:cs typeface="Times New Roman" panose="02020603050405020304" pitchFamily="18" charset="0"/>
                        </a:rPr>
                        <a:t> ý </a:t>
                      </a:r>
                      <a:r>
                        <a:rPr lang="en-US" b="1" dirty="0" err="1">
                          <a:solidFill>
                            <a:srgbClr val="0000CC"/>
                          </a:solidFill>
                          <a:latin typeface="Times New Roman" panose="02020603050405020304" pitchFamily="18" charset="0"/>
                          <a:cs typeface="Times New Roman" panose="02020603050405020304" pitchFamily="18" charset="0"/>
                        </a:rPr>
                        <a:t>thức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tiết</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kiệm</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giấy</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viết</a:t>
                      </a:r>
                      <a:endParaRPr lang="en-US" b="1" dirty="0">
                        <a:solidFill>
                          <a:srgbClr val="0000CC"/>
                        </a:solidFill>
                        <a:latin typeface="Times New Roman" panose="02020603050405020304" pitchFamily="18" charset="0"/>
                        <a:cs typeface="Times New Roman" panose="02020603050405020304" pitchFamily="18" charset="0"/>
                      </a:endParaRPr>
                    </a:p>
                  </a:txBody>
                  <a:tcPr>
                    <a:lnL w="38100" cap="flat" cmpd="sng" algn="ctr">
                      <a:solidFill>
                        <a:srgbClr val="FF7C80"/>
                      </a:solidFill>
                      <a:prstDash val="solid"/>
                      <a:round/>
                      <a:headEnd type="none" w="med" len="med"/>
                      <a:tailEnd type="none" w="med" len="med"/>
                    </a:lnL>
                    <a:lnR w="38100" cap="flat" cmpd="sng" algn="ctr">
                      <a:solidFill>
                        <a:srgbClr val="FF7C80"/>
                      </a:solidFill>
                      <a:prstDash val="solid"/>
                      <a:round/>
                      <a:headEnd type="none" w="med" len="med"/>
                      <a:tailEnd type="none" w="med" len="med"/>
                    </a:lnR>
                    <a:lnT w="38100" cap="flat" cmpd="sng" algn="ctr">
                      <a:solidFill>
                        <a:srgbClr val="FF7C80"/>
                      </a:solidFill>
                      <a:prstDash val="solid"/>
                      <a:round/>
                      <a:headEnd type="none" w="med" len="med"/>
                      <a:tailEnd type="none" w="med" len="med"/>
                    </a:lnT>
                  </a:tcPr>
                </a:tc>
                <a:extLst>
                  <a:ext uri="{0D108BD9-81ED-4DB2-BD59-A6C34878D82A}">
                    <a16:rowId xmlns:a16="http://schemas.microsoft.com/office/drawing/2014/main" val="410015845"/>
                  </a:ext>
                </a:extLst>
              </a:tr>
            </a:tbl>
          </a:graphicData>
        </a:graphic>
      </p:graphicFrame>
    </p:spTree>
    <p:extLst>
      <p:ext uri="{BB962C8B-B14F-4D97-AF65-F5344CB8AC3E}">
        <p14:creationId xmlns:p14="http://schemas.microsoft.com/office/powerpoint/2010/main" val="8613495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149573"/>
            <a:ext cx="7013458" cy="1117345"/>
            <a:chOff x="4539228" y="210532"/>
            <a:chExt cx="6895119" cy="1117345"/>
          </a:xfrm>
        </p:grpSpPr>
        <p:grpSp>
          <p:nvGrpSpPr>
            <p:cNvPr id="48" name="Group 47"/>
            <p:cNvGrpSpPr/>
            <p:nvPr/>
          </p:nvGrpSpPr>
          <p:grpSpPr>
            <a:xfrm>
              <a:off x="4539228" y="210532"/>
              <a:ext cx="6895119" cy="1117345"/>
              <a:chOff x="4539228" y="210532"/>
              <a:chExt cx="6895119" cy="1117345"/>
            </a:xfrm>
          </p:grpSpPr>
          <p:sp>
            <p:nvSpPr>
              <p:cNvPr id="50" name="TextBox 49"/>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51" name="TextBox 50"/>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49" name="Straight Connector 48"/>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4275523"/>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9634</TotalTime>
  <Words>829</Words>
  <Application>Microsoft Office PowerPoint</Application>
  <PresentationFormat>Custom</PresentationFormat>
  <Paragraphs>97</Paragraphs>
  <Slides>10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Lê Tuấn Minh</cp:lastModifiedBy>
  <cp:revision>1030</cp:revision>
  <dcterms:created xsi:type="dcterms:W3CDTF">2008-09-09T22:52:10Z</dcterms:created>
  <dcterms:modified xsi:type="dcterms:W3CDTF">2022-06-29T11:19:58Z</dcterms:modified>
</cp:coreProperties>
</file>