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13" r:id="rId2"/>
  </p:sldMasterIdLst>
  <p:notesMasterIdLst>
    <p:notesMasterId r:id="rId22"/>
  </p:notesMasterIdLst>
  <p:sldIdLst>
    <p:sldId id="648" r:id="rId3"/>
    <p:sldId id="325" r:id="rId4"/>
    <p:sldId id="634" r:id="rId5"/>
    <p:sldId id="256" r:id="rId6"/>
    <p:sldId id="288" r:id="rId7"/>
    <p:sldId id="636" r:id="rId8"/>
    <p:sldId id="290" r:id="rId9"/>
    <p:sldId id="649" r:id="rId10"/>
    <p:sldId id="647" r:id="rId11"/>
    <p:sldId id="286" r:id="rId12"/>
    <p:sldId id="287" r:id="rId13"/>
    <p:sldId id="298" r:id="rId14"/>
    <p:sldId id="299" r:id="rId15"/>
    <p:sldId id="295" r:id="rId16"/>
    <p:sldId id="293" r:id="rId17"/>
    <p:sldId id="300" r:id="rId18"/>
    <p:sldId id="305" r:id="rId19"/>
    <p:sldId id="282" r:id="rId20"/>
    <p:sldId id="304" r:id="rId21"/>
  </p:sldIdLst>
  <p:sldSz cx="12161838" cy="6858000"/>
  <p:notesSz cx="6858000" cy="9144000"/>
  <p:embeddedFontLst>
    <p:embeddedFont>
      <p:font typeface=".TMC-Ong Do" pitchFamily="2" charset="0"/>
      <p:regular r:id="rId23"/>
    </p:embeddedFont>
    <p:embeddedFont>
      <p:font typeface="Bebas Neue" panose="020B0606020202050201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  <p:embeddedFont>
      <p:font typeface="Lato" panose="020F0502020204030203" pitchFamily="34" charset="0"/>
      <p:regular r:id="rId30"/>
      <p:bold r:id="rId31"/>
    </p:embeddedFont>
    <p:embeddedFont>
      <p:font typeface="Lato Black" panose="020F0A02020204030203" pitchFamily="34" charset="0"/>
      <p:bold r:id="rId32"/>
    </p:embeddedFont>
    <p:embeddedFont>
      <p:font typeface="Mulish" panose="020B0604020202020204" charset="0"/>
      <p:regular r:id="rId33"/>
      <p:bold r:id="rId34"/>
      <p:italic r:id="rId35"/>
      <p:boldItalic r:id="rId36"/>
    </p:embeddedFont>
    <p:embeddedFont>
      <p:font typeface="Neucha" panose="020B0604020202020204" charset="0"/>
      <p:regular r:id="rId37"/>
    </p:embeddedFont>
    <p:embeddedFont>
      <p:font typeface="Raleway" pitchFamily="2" charset="0"/>
      <p:regular r:id="rId38"/>
      <p:bold r:id="rId39"/>
      <p:italic r:id="rId40"/>
      <p:boldItalic r:id="rId41"/>
    </p:embeddedFont>
    <p:embeddedFont>
      <p:font typeface="Titan One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D2"/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82651" autoAdjust="0"/>
  </p:normalViewPr>
  <p:slideViewPr>
    <p:cSldViewPr>
      <p:cViewPr varScale="1">
        <p:scale>
          <a:sx n="56" d="100"/>
          <a:sy n="56" d="100"/>
        </p:scale>
        <p:origin x="1218" y="12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Đếm thêm</a:t>
            </a:r>
            <a:r>
              <a:rPr lang="en-US" baseline="0"/>
              <a:t> là phương án 2 vì từ khai thác bức tranh cắm hoa, HS đã có được phép cộng 5 + 2 = 7 rồi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39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85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14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4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46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0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82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89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00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96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92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5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75" r:id="rId4"/>
    <p:sldLayoutId id="2147483678" r:id="rId5"/>
    <p:sldLayoutId id="2147483679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706" r:id="rId12"/>
    <p:sldLayoutId id="2147483707" r:id="rId13"/>
    <p:sldLayoutId id="2147483708" r:id="rId14"/>
    <p:sldLayoutId id="2147483709" r:id="rId15"/>
    <p:sldLayoutId id="2147483711" r:id="rId16"/>
    <p:sldLayoutId id="214748371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slide" Target="slide3.xml"/><Relationship Id="rId18" Type="http://schemas.openxmlformats.org/officeDocument/2006/relationships/image" Target="../media/image27.gif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openxmlformats.org/officeDocument/2006/relationships/audio" Target="../media/audio2.wav"/><Relationship Id="rId12" Type="http://schemas.openxmlformats.org/officeDocument/2006/relationships/image" Target="../media/image23.png"/><Relationship Id="rId17" Type="http://schemas.openxmlformats.org/officeDocument/2006/relationships/image" Target="../media/image26.gif"/><Relationship Id="rId25" Type="http://schemas.openxmlformats.org/officeDocument/2006/relationships/image" Target="../media/image32.gif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2.jpg"/><Relationship Id="rId24" Type="http://schemas.microsoft.com/office/2007/relationships/hdphoto" Target="../media/hdphoto6.wdp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audio" Target="../media/audio5.wav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audio" Target="../media/audio4.wav"/><Relationship Id="rId14" Type="http://schemas.openxmlformats.org/officeDocument/2006/relationships/image" Target="../media/image24.gif"/><Relationship Id="rId22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7340" y="1501914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0919" y="1501914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</a:t>
            </a:r>
          </a:p>
        </p:txBody>
      </p:sp>
      <p:pic>
        <p:nvPicPr>
          <p:cNvPr id="15" name="Picture 3" descr="F:\AAA-LÀM ẢNH SLIDE\Bai10-HĐ2-1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1234" y="1335033"/>
            <a:ext cx="5283779" cy="5297087"/>
          </a:xfrm>
          <a:prstGeom prst="rect">
            <a:avLst/>
          </a:prstGeom>
          <a:noFill/>
        </p:spPr>
      </p:pic>
      <p:grpSp>
        <p:nvGrpSpPr>
          <p:cNvPr id="16" name="Group 14"/>
          <p:cNvGrpSpPr/>
          <p:nvPr/>
        </p:nvGrpSpPr>
        <p:grpSpPr>
          <a:xfrm>
            <a:off x="3250768" y="5969065"/>
            <a:ext cx="593019" cy="628703"/>
            <a:chOff x="1975996" y="3646349"/>
            <a:chExt cx="446022" cy="471673"/>
          </a:xfrm>
        </p:grpSpPr>
        <p:sp>
          <p:nvSpPr>
            <p:cNvPr id="1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17"/>
          <p:cNvGrpSpPr/>
          <p:nvPr/>
        </p:nvGrpSpPr>
        <p:grpSpPr>
          <a:xfrm>
            <a:off x="3250768" y="5980887"/>
            <a:ext cx="593019" cy="643151"/>
            <a:chOff x="1975996" y="3646349"/>
            <a:chExt cx="446022" cy="482512"/>
          </a:xfrm>
        </p:grpSpPr>
        <p:sp>
          <p:nvSpPr>
            <p:cNvPr id="2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949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79070" y="5934709"/>
            <a:ext cx="1733181" cy="697411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+ 1 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48476" y="5934709"/>
            <a:ext cx="1733181" cy="697411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 + 3 =</a:t>
            </a:r>
          </a:p>
        </p:txBody>
      </p:sp>
      <p:grpSp>
        <p:nvGrpSpPr>
          <p:cNvPr id="25" name="Group 14"/>
          <p:cNvGrpSpPr/>
          <p:nvPr/>
        </p:nvGrpSpPr>
        <p:grpSpPr>
          <a:xfrm>
            <a:off x="9427679" y="5969065"/>
            <a:ext cx="593019" cy="628703"/>
            <a:chOff x="1975996" y="3646349"/>
            <a:chExt cx="446022" cy="471673"/>
          </a:xfrm>
        </p:grpSpPr>
        <p:sp>
          <p:nvSpPr>
            <p:cNvPr id="2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17"/>
          <p:cNvGrpSpPr/>
          <p:nvPr/>
        </p:nvGrpSpPr>
        <p:grpSpPr>
          <a:xfrm>
            <a:off x="9427679" y="5980888"/>
            <a:ext cx="593019" cy="624101"/>
            <a:chOff x="1975996" y="3646349"/>
            <a:chExt cx="446022" cy="468220"/>
          </a:xfrm>
        </p:grpSpPr>
        <p:sp>
          <p:nvSpPr>
            <p:cNvPr id="3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8066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34" name="Picture 2" descr="F:\AAA-LÀM ẢNH SLIDE\Bai10-HĐ2-1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876" y="1831449"/>
            <a:ext cx="4016658" cy="4026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349224" y="442686"/>
            <a:ext cx="7789056" cy="6201009"/>
            <a:chOff x="3456977" y="365712"/>
            <a:chExt cx="5858314" cy="465219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6977" y="365712"/>
              <a:ext cx="5858314" cy="4652193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3858158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858157" y="2890599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349224" y="1066799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1495" y="3795914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7819" y="177310"/>
            <a:ext cx="5295900" cy="822960"/>
            <a:chOff x="518319" y="463060"/>
            <a:chExt cx="52959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43815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Số?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10-HĐ2-2a.png"/>
          <p:cNvPicPr>
            <a:picLocks noChangeAspect="1" noChangeArrowheads="1"/>
          </p:cNvPicPr>
          <p:nvPr/>
        </p:nvPicPr>
        <p:blipFill>
          <a:blip r:embed="rId3"/>
          <a:srcRect t="16254" b="16254"/>
          <a:stretch>
            <a:fillRect/>
          </a:stretch>
        </p:blipFill>
        <p:spPr bwMode="auto">
          <a:xfrm>
            <a:off x="3313399" y="841192"/>
            <a:ext cx="6707099" cy="4538018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563671" y="5154519"/>
            <a:ext cx="796392" cy="817813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4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57992" y="5154519"/>
            <a:ext cx="796392" cy="817813"/>
            <a:chOff x="7632352" y="2681286"/>
            <a:chExt cx="405942" cy="415815"/>
          </a:xfrm>
        </p:grpSpPr>
        <p:sp>
          <p:nvSpPr>
            <p:cNvPr id="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04923" y="818171"/>
            <a:ext cx="2144340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99696" y="5154519"/>
            <a:ext cx="796392" cy="817813"/>
            <a:chOff x="7632352" y="2681286"/>
            <a:chExt cx="405942" cy="415815"/>
          </a:xfrm>
        </p:grpSpPr>
        <p:sp>
          <p:nvSpPr>
            <p:cNvPr id="1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536904" y="5175073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25220" y="5175073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92193" y="5151488"/>
            <a:ext cx="796392" cy="817813"/>
            <a:chOff x="7632352" y="2681286"/>
            <a:chExt cx="405942" cy="415815"/>
          </a:xfrm>
        </p:grpSpPr>
        <p:sp>
          <p:nvSpPr>
            <p:cNvPr id="1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64964" y="5151487"/>
            <a:ext cx="796392" cy="817813"/>
            <a:chOff x="7632352" y="2681286"/>
            <a:chExt cx="405942" cy="415815"/>
          </a:xfrm>
        </p:grpSpPr>
        <p:sp>
          <p:nvSpPr>
            <p:cNvPr id="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6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3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39067" y="5186063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3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7133388" y="5186063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5575092" y="5186063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12300" y="5206617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00616" y="5206617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3" name="Group 59"/>
          <p:cNvGrpSpPr/>
          <p:nvPr/>
        </p:nvGrpSpPr>
        <p:grpSpPr>
          <a:xfrm>
            <a:off x="5567589" y="5183032"/>
            <a:ext cx="796392" cy="817813"/>
            <a:chOff x="7632352" y="2681286"/>
            <a:chExt cx="405942" cy="415815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3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7140360" y="5183031"/>
            <a:ext cx="796392" cy="817813"/>
            <a:chOff x="7632352" y="2681286"/>
            <a:chExt cx="405942" cy="415815"/>
          </a:xfrm>
        </p:grpSpPr>
        <p:sp>
          <p:nvSpPr>
            <p:cNvPr id="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6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endParaRPr>
            </a:p>
          </p:txBody>
        </p:sp>
      </p:grpSp>
      <p:pic>
        <p:nvPicPr>
          <p:cNvPr id="19" name="Picture 3" descr="F:\AAA-LÀM ẢNH SLIDE\Bai10-HĐ2-2b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9913" y="1538977"/>
            <a:ext cx="11022523" cy="3685161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4455" y="685800"/>
            <a:ext cx="2144340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4150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7819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192487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796040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42869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69474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13263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55048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891660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72685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9988445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11883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45307" y="3735607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9" y="3039836"/>
            <a:ext cx="1524000" cy="1524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671638" y="1676400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+ 1 =  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671638" y="1676399"/>
            <a:ext cx="1874610" cy="605971"/>
          </a:xfrm>
          <a:prstGeom prst="wedgeRoundRectCallout">
            <a:avLst>
              <a:gd name="adj1" fmla="val -54126"/>
              <a:gd name="adj2" fmla="val 9928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+ 1 =  7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66119" y="3657601"/>
            <a:ext cx="1874610" cy="605971"/>
          </a:xfrm>
          <a:prstGeom prst="wedgeRoundRectCallout">
            <a:avLst>
              <a:gd name="adj1" fmla="val -16962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+ 2 = 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966119" y="3657600"/>
            <a:ext cx="1874610" cy="605971"/>
          </a:xfrm>
          <a:prstGeom prst="wedgeRoundRectCallout">
            <a:avLst>
              <a:gd name="adj1" fmla="val -39415"/>
              <a:gd name="adj2" fmla="val 11126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+ 2 =  8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81" y="5054795"/>
            <a:ext cx="1609724" cy="130518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19" y="5437110"/>
            <a:ext cx="955523" cy="95552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37919" y="4288972"/>
            <a:ext cx="1874610" cy="605971"/>
          </a:xfrm>
          <a:prstGeom prst="wedgeRoundRectCallout">
            <a:avLst>
              <a:gd name="adj1" fmla="val -42512"/>
              <a:gd name="adj2" fmla="val 1519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+ 3 = 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937919" y="4288972"/>
            <a:ext cx="1874610" cy="605971"/>
          </a:xfrm>
          <a:prstGeom prst="wedgeRoundRectCallout">
            <a:avLst>
              <a:gd name="adj1" fmla="val -54126"/>
              <a:gd name="adj2" fmla="val 777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+ 3 =  9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892109" y="1832429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+ 4 =  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892109" y="1832429"/>
            <a:ext cx="1874610" cy="605971"/>
          </a:xfrm>
          <a:prstGeom prst="wedgeRoundRectCallout">
            <a:avLst>
              <a:gd name="adj1" fmla="val -55222"/>
              <a:gd name="adj2" fmla="val 16722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+ 4 = 10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4335" y="2911156"/>
            <a:ext cx="1432291" cy="1492887"/>
          </a:xfrm>
          <a:prstGeom prst="rect">
            <a:avLst/>
          </a:prstGeom>
        </p:spPr>
      </p:pic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6248" y="-1276343"/>
            <a:ext cx="4596616" cy="34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Ho-gam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81719" y="141148"/>
            <a:ext cx="609600" cy="60960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194719" y="141147"/>
            <a:ext cx="1874610" cy="605971"/>
          </a:xfrm>
          <a:prstGeom prst="wedgeRoundRectCallout">
            <a:avLst>
              <a:gd name="adj1" fmla="val 105371"/>
              <a:gd name="adj2" fmla="val -156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 + 1 =  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194719" y="141148"/>
            <a:ext cx="1874610" cy="605971"/>
          </a:xfrm>
          <a:prstGeom prst="wedgeRoundRectCallout">
            <a:avLst>
              <a:gd name="adj1" fmla="val 56593"/>
              <a:gd name="adj2" fmla="val 6575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 + 1 =  8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24" y="141147"/>
            <a:ext cx="955523" cy="955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812529" y="12938"/>
            <a:ext cx="1874610" cy="605971"/>
          </a:xfrm>
          <a:prstGeom prst="wedgeRoundRectCallout">
            <a:avLst>
              <a:gd name="adj1" fmla="val -60320"/>
              <a:gd name="adj2" fmla="val 3461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 + 2 =  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812529" y="12938"/>
            <a:ext cx="1874610" cy="605971"/>
          </a:xfrm>
          <a:prstGeom prst="wedgeRoundRectCallout">
            <a:avLst>
              <a:gd name="adj1" fmla="val -92065"/>
              <a:gd name="adj2" fmla="val -420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 + 2 =  9</a:t>
            </a:r>
          </a:p>
        </p:txBody>
      </p:sp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9833" y="183513"/>
            <a:ext cx="1432291" cy="149288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9433719" y="141144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 + 3 =  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9433719" y="141143"/>
            <a:ext cx="1874610" cy="605971"/>
          </a:xfrm>
          <a:prstGeom prst="wedgeRoundRectCallout">
            <a:avLst>
              <a:gd name="adj1" fmla="val -129326"/>
              <a:gd name="adj2" fmla="val -5535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 + 3 = 10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0881" y="1896836"/>
            <a:ext cx="2286000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24" y="1387156"/>
            <a:ext cx="1524000" cy="1524000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0119519" y="1333129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 + 1 =  ?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10119519" y="1333128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 + 1 = 9</a:t>
            </a:r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24" y="2608171"/>
            <a:ext cx="1609724" cy="1305182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0238581" y="2305186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 + 2 =  ?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10238581" y="2305186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 + 2 = 10</a:t>
            </a:r>
          </a:p>
        </p:txBody>
      </p:sp>
      <p:pic>
        <p:nvPicPr>
          <p:cNvPr id="1030" name="Picture 6" descr="▷ Wolv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3484880"/>
            <a:ext cx="1666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901465" y="5786662"/>
            <a:ext cx="1874610" cy="605971"/>
          </a:xfrm>
          <a:prstGeom prst="wedgeRoundRectCallout">
            <a:avLst>
              <a:gd name="adj1" fmla="val 24277"/>
              <a:gd name="adj2" fmla="val -12571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 + 1 =  ?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9901465" y="5786662"/>
            <a:ext cx="1874610" cy="605971"/>
          </a:xfrm>
          <a:prstGeom prst="wedgeRoundRectCallout">
            <a:avLst>
              <a:gd name="adj1" fmla="val -46928"/>
              <a:gd name="adj2" fmla="val -11770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 + 1 = 10</a:t>
            </a:r>
          </a:p>
        </p:txBody>
      </p:sp>
      <p:pic>
        <p:nvPicPr>
          <p:cNvPr id="4" name="Tieng-soi-hu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86519" y="142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483E-7 0.00116 C 0.00822 0.00602 0.01684 0.00278 0.02506 0.0074 C 0.02806 0.02405 0.02323 0.00417 0.03941 0.01596 C 0.04085 0.01711 0.0402 0.02151 0.04059 0.02428 C 0.04307 0.04024 0.04216 0.03076 0.05847 0.03284 C 0.05964 0.03422 0.06108 0.03492 0.06199 0.037 C 0.06278 0.03885 0.06265 0.04139 0.06317 0.04347 C 0.06343 0.0444 0.06408 0.04486 0.06447 0.0455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6 0.17595 C 0.08066 0.17965 0.08458 0.19584 0.08536 0.19722 C 0.08627 0.19884 0.08771 0.19838 0.08888 0.19931 C 0.09058 0.20046 0.09215 0.20208 0.09371 0.20347 C 0.09972 0.2141 0.10246 0.22913 0.10441 0.2437 C 0.10716 0.33803 0.10676 0.2985 0.10676 0.36208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36208 C 0.10716 0.36555 0.10677 0.36971 0.10794 0.37272 C 0.10859 0.37457 0.11029 0.37411 0.11147 0.3748 C 0.11551 0.37688 0.11943 0.37896 0.12347 0.38128 C 0.127 0.38544 0.12909 0.38937 0.133 0.39168 C 0.14253 0.4044 0.15075 0.40648 0.16289 0.40879 C 0.19943 0.40648 0.23611 0.40232 0.27265 0.40232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65 0.40231 C 0.28257 0.40092 0.29418 0.40809 0.3024 0.39815 C 0.30723 0.39237 0.3101 0.3845 0.31559 0.38127 C 0.3195 0.37433 0.3225 0.36693 0.32629 0.36 C 0.32838 0.34913 0.33072 0.34265 0.33347 0.33248 C 0.33399 0.30219 0.33581 0.27005 0.33581 0.23953 " pathEditMode="relative" ptsTypes="fffff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73 0.23949 C 0.34108 0.0994 0.33886 0.08484 0.33886 -0.13823 " pathEditMode="relative" ptsTypes="f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9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5 -0.13826 L 0.3413 -0.24601 L 0.36453 -0.32231 L 0.39794 -0.34127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4 -0.34126 C 0.39925 -0.34843 0.41008 -0.37086 0.41465 -0.37294 C 0.41987 -0.37525 0.42509 -0.37618 0.43018 -0.37918 C 0.43253 -0.38057 0.43514 -0.38126 0.43723 -0.38358 C 0.4384 -0.38496 0.43958 -0.38681 0.44088 -0.38774 C 0.44689 -0.39144 0.4525 -0.39236 0.45876 -0.39398 C 0.46764 -0.39976 0.45916 -0.39514 0.47782 -0.39398 C 0.49453 -0.39282 0.51123 -0.39259 0.52794 -0.3919 C 0.53512 -0.38889 0.54334 -0.38566 0.55065 -0.38566 " pathEditMode="relative" ptsTypes="ffffffffA">
                                      <p:cBhvr>
                                        <p:cTn id="1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07 -0.38612 C 0.57105 -0.38357 0.59065 -0.37894 0.61063 -0.37501 C 0.61821 -0.37153 0.62421 -0.36714 0.63101 -0.36112 C 0.63806 -0.35487 0.63362 -0.36274 0.64041 -0.35278 C 0.64537 -0.34538 0.64746 -0.33704 0.65295 -0.33056 C 0.65347 -0.32778 0.65373 -0.32477 0.65452 -0.32223 C 0.6553 -0.31922 0.65687 -0.3169 0.65765 -0.31389 C 0.6651 -0.28403 0.65687 -0.30764 0.66392 -0.28889 C 0.66444 -0.28426 0.66484 -0.27964 0.66549 -0.27501 C 0.6664 -0.26945 0.66862 -0.25834 0.66862 -0.25834 C 0.66954 -0.24653 0.67293 -0.23149 0.67333 -0.21945 C 0.67372 -0.20926 0.67333 -0.19908 0.67333 -0.18889 " pathEditMode="relative" ptsTypes="fffffffffffA">
                                      <p:cBhvr>
                                        <p:cTn id="1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332 -0.18866 C 0.67854 -0.16045 0.67358 -0.18704 0.67698 -0.16947 C 0.67737 -0.16739 0.67815 -0.16323 0.67815 -0.16323 C 0.68141 -0.09294 0.67933 -0.14635 0.67933 -0.00253 " pathEditMode="relative" ptsTypes="fff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86 -0.00255 C 0.67855 0.08264 0.67999 0.07407 0.67516 0.12523 C 0.67568 0.14838 0.67476 0.17176 0.67672 0.19467 C 0.67698 0.19768 0.67999 0.19606 0.68143 0.19745 C 0.68312 0.19884 0.68443 0.20162 0.68613 0.20301 C 0.69997 0.21389 0.70559 0.21134 0.72218 0.21134 " pathEditMode="relative" ptsTypes="fffffA">
                                      <p:cBhvr>
                                        <p:cTn id="2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218 0.21134 C 0.72427 0.22245 0.7261 0.22708 0.73159 0.23356 C 0.73812 0.25069 0.74556 0.2456 0.75823 0.24745 C 0.76973 0.24652 0.78122 0.24629 0.79271 0.24467 C 0.7999 0.24375 0.79938 0.23379 0.80212 0.22523 C 0.80695 0.20972 0.81296 0.1875 0.82093 0.17801 C 0.82615 0.15046 0.8174 0.19259 0.8272 0.16134 C 0.83334 0.14166 0.8285 0.13565 0.83974 0.12245 C 0.85175 0.10902 1.07067 -0.01204 1.08425 -0.02385 " pathEditMode="relative" rAng="0" ptsTypes="fffffffff"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434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CBCA0D78-76B6-ABF1-48CD-78F200B8700B}"/>
              </a:ext>
            </a:extLst>
          </p:cNvPr>
          <p:cNvGrpSpPr/>
          <p:nvPr/>
        </p:nvGrpSpPr>
        <p:grpSpPr>
          <a:xfrm>
            <a:off x="1838373" y="836346"/>
            <a:ext cx="9565651" cy="5249347"/>
            <a:chOff x="1838373" y="836346"/>
            <a:chExt cx="9565651" cy="524934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4BA85F7-69DA-4069-087A-79031194D905}"/>
                </a:ext>
              </a:extLst>
            </p:cNvPr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178C03-F020-36FE-52D9-C4B1209A0B8E}"/>
                  </a:ext>
                </a:extLst>
              </p:cNvPr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7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8</a:t>
                </a: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8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9</a:t>
                </a: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9</a:t>
                </a: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10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10</a:t>
                </a: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9</a:t>
                </a: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10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?</a:t>
                </a: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 Black" pitchFamily="34" charset="0"/>
                    <a:ea typeface="+mn-ea"/>
                    <a:cs typeface="Lato Black" pitchFamily="34" charset="0"/>
                  </a:rPr>
                  <a:t>10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92439E-1D17-117C-5C80-C121B67A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41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67201" y="69209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7200" b="1">
                <a:solidFill>
                  <a:schemeClr val="tx1"/>
                </a:solidFill>
                <a:latin typeface="+mj-lt"/>
              </a:rPr>
              <a:t>KHỞI ĐỘNG</a:t>
            </a:r>
            <a:endParaRPr sz="6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84628" y="3841425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60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10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6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35" y="-171400"/>
            <a:ext cx="6751413" cy="338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9981F-CB35-9E0A-2F5B-0125013C28E5}"/>
              </a:ext>
            </a:extLst>
          </p:cNvPr>
          <p:cNvSpPr txBox="1"/>
          <p:nvPr/>
        </p:nvSpPr>
        <p:spPr>
          <a:xfrm>
            <a:off x="608979" y="3453645"/>
            <a:ext cx="1094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THÊM VÀO THÌ BẰNG MẤY?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F:\AAA-PDF-SGK\PNG\Bai10-KP2.png"/>
          <p:cNvPicPr>
            <a:picLocks noChangeAspect="1" noChangeArrowheads="1"/>
          </p:cNvPicPr>
          <p:nvPr/>
        </p:nvPicPr>
        <p:blipFill rotWithShape="1">
          <a:blip r:embed="rId3" cstate="print"/>
          <a:srcRect l="29079" t="16789" r="44357" b="65681"/>
          <a:stretch/>
        </p:blipFill>
        <p:spPr bwMode="auto">
          <a:xfrm>
            <a:off x="882423" y="2391887"/>
            <a:ext cx="3241614" cy="289430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 vào thì bằng mấy?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799" y="342522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8652" y="317912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1746" y="313191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8663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97614" y="398797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889409" y="2094131"/>
            <a:ext cx="6806100" cy="4154269"/>
            <a:chOff x="5218509" y="2094131"/>
            <a:chExt cx="6477000" cy="4154269"/>
          </a:xfrm>
        </p:grpSpPr>
        <p:sp>
          <p:nvSpPr>
            <p:cNvPr id="12" name="Rounded Rectangle 11"/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535771" y="2305652"/>
              <a:ext cx="5873749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239961" y="38488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07164" y="3877513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79778" y="47706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cộng hai bằng bảy.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698568" y="1245031"/>
            <a:ext cx="3761581" cy="1447800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 bông hoa, thêm 2 bông hoa được mấy bông hoa?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41555" y="3114657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38102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bông hoa thêm 2 bông hoa được 7 bông hoa.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“Thêm”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18919" y="5525869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Hoặc: Đếm thêm: 5   6   7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9667346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0334983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5726430" y="2758611"/>
            <a:ext cx="3113942" cy="289389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2100" y="2193853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667346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56" name="Curved Right Arrow 55"/>
          <p:cNvSpPr/>
          <p:nvPr/>
        </p:nvSpPr>
        <p:spPr>
          <a:xfrm rot="16200000" flipH="1">
            <a:off x="9340824" y="2255186"/>
            <a:ext cx="340862" cy="1216152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676729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58" name="Curved Right Arrow 57"/>
          <p:cNvSpPr/>
          <p:nvPr/>
        </p:nvSpPr>
        <p:spPr>
          <a:xfrm rot="16200000" flipH="1">
            <a:off x="10384795" y="2420229"/>
            <a:ext cx="326301" cy="950178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Curved Right Arrow 58"/>
          <p:cNvSpPr/>
          <p:nvPr/>
        </p:nvSpPr>
        <p:spPr>
          <a:xfrm rot="10800000">
            <a:off x="11068048" y="5093849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1" grpId="0"/>
      <p:bldP spid="22" grpId="0" animBg="1"/>
      <p:bldP spid="24" grpId="0"/>
      <p:bldP spid="5" grpId="0" animBg="1"/>
      <p:bldP spid="5" grpId="1" animBg="1"/>
      <p:bldP spid="27" grpId="0"/>
      <p:bldP spid="28" grpId="0"/>
      <p:bldP spid="18" grpId="0" animBg="1"/>
      <p:bldP spid="29" grpId="0" animBg="1"/>
      <p:bldP spid="32" grpId="0"/>
      <p:bldP spid="39" grpId="0" animBg="1"/>
      <p:bldP spid="40" grpId="0"/>
      <p:bldP spid="46" grpId="0"/>
      <p:bldP spid="56" grpId="0" animBg="1"/>
      <p:bldP spid="57" grpId="0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631623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“Thêm” nghĩa là ta </a:t>
            </a:r>
          </a:p>
          <a:p>
            <a:pPr algn="ctr"/>
            <a:r>
              <a:rPr lang="en-US" sz="6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6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6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30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688</Words>
  <Application>Microsoft Office PowerPoint</Application>
  <PresentationFormat>Custom</PresentationFormat>
  <Paragraphs>156</Paragraphs>
  <Slides>19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Lato Black</vt:lpstr>
      <vt:lpstr>Raleway</vt:lpstr>
      <vt:lpstr>.TMC-Ong Do</vt:lpstr>
      <vt:lpstr>Titan One</vt:lpstr>
      <vt:lpstr>Mulish</vt:lpstr>
      <vt:lpstr>Neucha</vt:lpstr>
      <vt:lpstr>Bebas Neue</vt:lpstr>
      <vt:lpstr>Lato</vt:lpstr>
      <vt:lpstr>Fredoka One</vt:lpstr>
      <vt:lpstr>Arial</vt:lpstr>
      <vt:lpstr>Calibri</vt:lpstr>
      <vt:lpstr>Children's Day in Brazil by Slidesgo</vt:lpstr>
      <vt:lpstr>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85</cp:revision>
  <dcterms:modified xsi:type="dcterms:W3CDTF">2023-05-21T10:02:37Z</dcterms:modified>
</cp:coreProperties>
</file>