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4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13" r:id="rId2"/>
  </p:sldMasterIdLst>
  <p:notesMasterIdLst>
    <p:notesMasterId r:id="rId24"/>
  </p:notesMasterIdLst>
  <p:sldIdLst>
    <p:sldId id="648" r:id="rId3"/>
    <p:sldId id="325" r:id="rId4"/>
    <p:sldId id="634" r:id="rId5"/>
    <p:sldId id="256" r:id="rId6"/>
    <p:sldId id="296" r:id="rId7"/>
    <p:sldId id="297" r:id="rId8"/>
    <p:sldId id="650" r:id="rId9"/>
    <p:sldId id="651" r:id="rId10"/>
    <p:sldId id="288" r:id="rId11"/>
    <p:sldId id="636" r:id="rId12"/>
    <p:sldId id="290" r:id="rId13"/>
    <p:sldId id="291" r:id="rId14"/>
    <p:sldId id="649" r:id="rId15"/>
    <p:sldId id="292" r:id="rId16"/>
    <p:sldId id="647" r:id="rId17"/>
    <p:sldId id="286" r:id="rId18"/>
    <p:sldId id="294" r:id="rId19"/>
    <p:sldId id="287" r:id="rId20"/>
    <p:sldId id="305" r:id="rId21"/>
    <p:sldId id="282" r:id="rId22"/>
    <p:sldId id="304" r:id="rId23"/>
  </p:sldIdLst>
  <p:sldSz cx="12161838" cy="6858000"/>
  <p:notesSz cx="6858000" cy="9144000"/>
  <p:embeddedFontLst>
    <p:embeddedFont>
      <p:font typeface=".TMC-Ong Do" pitchFamily="2" charset="0"/>
      <p:regular r:id="rId25"/>
    </p:embeddedFont>
    <p:embeddedFont>
      <p:font typeface="Arial-Rounded" panose="020B0500000000000000" pitchFamily="34" charset="0"/>
      <p:regular r:id="rId26"/>
    </p:embeddedFont>
    <p:embeddedFont>
      <p:font typeface="Bebas Neue" panose="020B0606020202050201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Lato" panose="020F0502020204030203" pitchFamily="34" charset="0"/>
      <p:regular r:id="rId35"/>
      <p:bold r:id="rId36"/>
    </p:embeddedFont>
    <p:embeddedFont>
      <p:font typeface="Mulish" panose="020B0604020202020204" charset="0"/>
      <p:regular r:id="rId37"/>
      <p:bold r:id="rId38"/>
      <p:italic r:id="rId39"/>
      <p:boldItalic r:id="rId40"/>
    </p:embeddedFont>
    <p:embeddedFont>
      <p:font typeface="Neucha" panose="020B0604020202020204" charset="0"/>
      <p:regular r:id="rId41"/>
    </p:embeddedFont>
    <p:embeddedFont>
      <p:font typeface="Raleway" pitchFamily="2" charset="0"/>
      <p:regular r:id="rId42"/>
      <p:bold r:id="rId43"/>
      <p:italic r:id="rId44"/>
      <p:boldItalic r:id="rId45"/>
    </p:embeddedFont>
    <p:embeddedFont>
      <p:font typeface="Titan One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D7D2"/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82651" autoAdjust="0"/>
  </p:normalViewPr>
  <p:slideViewPr>
    <p:cSldViewPr>
      <p:cViewPr varScale="1">
        <p:scale>
          <a:sx n="56" d="100"/>
          <a:sy n="56" d="100"/>
        </p:scale>
        <p:origin x="534" y="11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</a:t>
            </a:r>
            <a:r>
              <a:rPr lang="en-US" baseline="0"/>
              <a:t> dấu trừ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69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hoặc enter để bưởi rơi xuống. Sau đó yêu cầu hs nêu đề toán </a:t>
            </a:r>
          </a:p>
          <a:p>
            <a:r>
              <a:rPr lang="en-US" baseline="0"/>
              <a:t>Rồi hd hs điền vào 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</a:t>
            </a:r>
            <a:r>
              <a:rPr lang="en-US" baseline="0"/>
              <a:t> cho HS nêu đề toán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47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14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4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46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0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82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89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00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96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92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5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75" r:id="rId4"/>
    <p:sldLayoutId id="2147483678" r:id="rId5"/>
    <p:sldLayoutId id="2147483679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706" r:id="rId12"/>
    <p:sldLayoutId id="2147483707" r:id="rId13"/>
    <p:sldLayoutId id="2147483708" r:id="rId14"/>
    <p:sldLayoutId id="2147483709" r:id="rId15"/>
    <p:sldLayoutId id="2147483711" r:id="rId16"/>
    <p:sldLayoutId id="214748372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Relationship Id="rId1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5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6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35" y="-171400"/>
            <a:ext cx="6751413" cy="338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9981F-CB35-9E0A-2F5B-0125013C28E5}"/>
              </a:ext>
            </a:extLst>
          </p:cNvPr>
          <p:cNvSpPr txBox="1"/>
          <p:nvPr/>
        </p:nvSpPr>
        <p:spPr>
          <a:xfrm>
            <a:off x="608979" y="3453645"/>
            <a:ext cx="1094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BỚT ĐI CÒN LẠI MẤY?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Bớt đi còn lại mấy?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609303" y="1232259"/>
            <a:ext cx="3380581" cy="1103531"/>
          </a:xfrm>
          <a:prstGeom prst="wedgeRoundRectCallout">
            <a:avLst>
              <a:gd name="adj1" fmla="val 61095"/>
              <a:gd name="adj2" fmla="val 1864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Bớt 1 quả</a:t>
            </a:r>
          </a:p>
          <a:p>
            <a:pPr algn="ctr"/>
            <a:r>
              <a:rPr lang="en-US" sz="32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còn lại mấy quả?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8318" y="4092524"/>
            <a:ext cx="11125201" cy="2667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901132" y="4876800"/>
            <a:ext cx="6096001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67" b="69167" l="75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68" t="50000" r="4864" b="28611"/>
          <a:stretch/>
        </p:blipFill>
        <p:spPr>
          <a:xfrm>
            <a:off x="983334" y="4912993"/>
            <a:ext cx="1069875" cy="1162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67" b="69167" l="75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68" t="50000" r="4864" b="28611"/>
          <a:stretch/>
        </p:blipFill>
        <p:spPr>
          <a:xfrm>
            <a:off x="1971756" y="4912993"/>
            <a:ext cx="1069875" cy="1162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67" b="69167" l="75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68" t="50000" r="4864" b="28611"/>
          <a:stretch/>
        </p:blipFill>
        <p:spPr>
          <a:xfrm>
            <a:off x="2960178" y="4912993"/>
            <a:ext cx="1069875" cy="1162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67" b="69167" l="75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68" t="50000" r="4864" b="28611"/>
          <a:stretch/>
        </p:blipFill>
        <p:spPr>
          <a:xfrm>
            <a:off x="3948600" y="4912993"/>
            <a:ext cx="1069875" cy="11620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67" b="69167" l="75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68" t="50000" r="4864" b="28611"/>
          <a:stretch/>
        </p:blipFill>
        <p:spPr>
          <a:xfrm>
            <a:off x="4937022" y="4912993"/>
            <a:ext cx="1069875" cy="1162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67" b="69167" l="75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68" t="50000" r="4864" b="28611"/>
          <a:stretch/>
        </p:blipFill>
        <p:spPr>
          <a:xfrm>
            <a:off x="5925444" y="4912993"/>
            <a:ext cx="1069875" cy="1162050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080918" y="5010150"/>
            <a:ext cx="609601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027130" y="4467839"/>
            <a:ext cx="443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6 - 1 = 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29183" y="5237280"/>
            <a:ext cx="442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Sáu trừ một bằng năm.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827878" y="4474719"/>
            <a:ext cx="56277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43120" y="5877580"/>
            <a:ext cx="442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Dấu trừ: -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13005" y="2444893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quả cam, bớt 1 quả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 5 quả.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13005" y="2444892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“bớt”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794" y="57466"/>
            <a:ext cx="2100306" cy="1050153"/>
          </a:xfrm>
          <a:prstGeom prst="rect">
            <a:avLst/>
          </a:prstGeom>
        </p:spPr>
      </p:pic>
      <p:pic>
        <p:nvPicPr>
          <p:cNvPr id="22" name="Picture 2" descr="F:\AAA-LÀM ẢNH SLIDE\Bai11-KP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5438" y="879990"/>
            <a:ext cx="3276600" cy="3129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9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27" grpId="0" animBg="1"/>
      <p:bldP spid="38" grpId="0"/>
      <p:bldP spid="39" grpId="0"/>
      <p:bldP spid="40" grpId="0" animBg="1"/>
      <p:bldP spid="41" grpId="0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AAA-LÀM ẢNH SLIDE\Bai11-KP1-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919" y="799512"/>
            <a:ext cx="9772410" cy="58306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5590" y="476347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223919" y="4425460"/>
            <a:ext cx="4191000" cy="16880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088303" y="4617860"/>
            <a:ext cx="443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5 - 2 = 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41634" y="5410200"/>
            <a:ext cx="442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cs typeface="Arial" pitchFamily="34" charset="0"/>
              </a:rPr>
              <a:t>Năm trừ hai bằng ba.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94598" y="4631928"/>
            <a:ext cx="56277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55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631623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“Bớt” nghĩa là ta </a:t>
            </a:r>
          </a:p>
          <a:p>
            <a:pPr algn="ctr"/>
            <a:r>
              <a:rPr lang="en-US" sz="6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6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6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65DD2E-D966-7669-0870-AB6EEE744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49029"/>
              </p:ext>
            </p:extLst>
          </p:nvPr>
        </p:nvGraphicFramePr>
        <p:xfrm>
          <a:off x="8680718" y="2452309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48F48A-25D3-43DE-9A20-D6F183ED5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803890"/>
              </p:ext>
            </p:extLst>
          </p:nvPr>
        </p:nvGraphicFramePr>
        <p:xfrm>
          <a:off x="4016554" y="2441137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6F4F0A2-B62F-8FEF-3F44-D5A1B6257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34139"/>
              </p:ext>
            </p:extLst>
          </p:nvPr>
        </p:nvGraphicFramePr>
        <p:xfrm>
          <a:off x="6348968" y="2441137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109142"/>
              </p:ext>
            </p:extLst>
          </p:nvPr>
        </p:nvGraphicFramePr>
        <p:xfrm>
          <a:off x="8688096" y="117639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9719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8563" y="2691848"/>
            <a:ext cx="2067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–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917" y="823916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59180"/>
              </p:ext>
            </p:extLst>
          </p:nvPr>
        </p:nvGraphicFramePr>
        <p:xfrm>
          <a:off x="4023932" y="106467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4348"/>
              </p:ext>
            </p:extLst>
          </p:nvPr>
        </p:nvGraphicFramePr>
        <p:xfrm>
          <a:off x="6356346" y="106467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87061" y="1896076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5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–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5145657"/>
            <a:ext cx="2709556" cy="1712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2619B2-1DB7-0179-7C54-8B960828D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96" y="3690039"/>
            <a:ext cx="769991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30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22032" y="432893"/>
            <a:ext cx="11200331" cy="717482"/>
            <a:chOff x="482454" y="457200"/>
            <a:chExt cx="10848338" cy="717482"/>
          </a:xfrm>
        </p:grpSpPr>
        <p:sp>
          <p:nvSpPr>
            <p:cNvPr id="2" name="Oval 1"/>
            <p:cNvSpPr/>
            <p:nvPr/>
          </p:nvSpPr>
          <p:spPr>
            <a:xfrm>
              <a:off x="482454" y="534602"/>
              <a:ext cx="619964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Còn lại mấy quả bưởi trên cây?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560" y="95165"/>
            <a:ext cx="2461883" cy="1230943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8077" y="1521529"/>
            <a:ext cx="5325289" cy="5142498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560" y="4552754"/>
            <a:ext cx="2106733" cy="2112039"/>
          </a:xfrm>
          <a:prstGeom prst="rect">
            <a:avLst/>
          </a:prstGeom>
        </p:spPr>
      </p:pic>
      <p:grpSp>
        <p:nvGrpSpPr>
          <p:cNvPr id="17" name="Group 13"/>
          <p:cNvGrpSpPr/>
          <p:nvPr/>
        </p:nvGrpSpPr>
        <p:grpSpPr>
          <a:xfrm>
            <a:off x="2706390" y="4092778"/>
            <a:ext cx="3058866" cy="1348385"/>
            <a:chOff x="479832" y="1354564"/>
            <a:chExt cx="2583058" cy="1173005"/>
          </a:xfrm>
        </p:grpSpPr>
        <p:sp>
          <p:nvSpPr>
            <p:cNvPr id="18" name="Cloud Callout 17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>
                <a:gd name="adj1" fmla="val -65657"/>
                <a:gd name="adj2" fmla="val 16306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err="1"/>
                <a:t>Đố</a:t>
              </a:r>
              <a:r>
                <a:rPr lang="en-US" sz="1900" dirty="0"/>
                <a:t> </a:t>
              </a:r>
              <a:r>
                <a:rPr lang="en-US" sz="1900" dirty="0" err="1"/>
                <a:t>các</a:t>
              </a:r>
              <a:r>
                <a:rPr lang="en-US" sz="1900" dirty="0"/>
                <a:t> </a:t>
              </a:r>
              <a:r>
                <a:rPr lang="en-US" sz="1900" dirty="0" err="1"/>
                <a:t>bạn</a:t>
              </a:r>
              <a:r>
                <a:rPr lang="en-US" sz="1900" dirty="0"/>
                <a:t> </a:t>
              </a:r>
              <a:r>
                <a:rPr lang="en-US" sz="1900" dirty="0" err="1"/>
                <a:t>còn</a:t>
              </a:r>
              <a:r>
                <a:rPr lang="en-US" sz="1900" dirty="0"/>
                <a:t> </a:t>
              </a:r>
              <a:r>
                <a:rPr lang="en-US" sz="1900" dirty="0" err="1"/>
                <a:t>lại</a:t>
              </a:r>
              <a:r>
                <a:rPr lang="en-US" sz="1900" dirty="0"/>
                <a:t> </a:t>
              </a:r>
              <a:r>
                <a:rPr lang="en-US" sz="1900" dirty="0" err="1"/>
                <a:t>bao</a:t>
              </a:r>
              <a:r>
                <a:rPr lang="en-US" sz="1900" dirty="0"/>
                <a:t> </a:t>
              </a:r>
              <a:r>
                <a:rPr lang="en-US" sz="1900" dirty="0" err="1"/>
                <a:t>nhiêu</a:t>
              </a:r>
              <a:r>
                <a:rPr lang="en-US" sz="1900" dirty="0"/>
                <a:t> </a:t>
              </a:r>
              <a:r>
                <a:rPr lang="en-US" sz="1900" dirty="0" err="1"/>
                <a:t>quả</a:t>
              </a:r>
              <a:r>
                <a:rPr lang="en-US" sz="1900" dirty="0"/>
                <a:t> </a:t>
              </a:r>
              <a:r>
                <a:rPr lang="en-US" sz="1900" dirty="0" err="1"/>
                <a:t>bưởi</a:t>
              </a:r>
              <a:r>
                <a:rPr lang="en-US" sz="1900" dirty="0"/>
                <a:t> </a:t>
              </a:r>
              <a:r>
                <a:rPr lang="en-US" sz="1900" dirty="0" err="1"/>
                <a:t>trên</a:t>
              </a:r>
              <a:r>
                <a:rPr lang="en-US" sz="1900" dirty="0"/>
                <a:t> </a:t>
              </a:r>
              <a:r>
                <a:rPr lang="en-US" sz="1900" dirty="0" err="1"/>
                <a:t>cây</a:t>
              </a:r>
              <a:r>
                <a:rPr lang="en-US" sz="1900" dirty="0"/>
                <a:t>?</a:t>
              </a:r>
            </a:p>
          </p:txBody>
        </p:sp>
      </p:grpSp>
      <p:pic>
        <p:nvPicPr>
          <p:cNvPr id="20" name="Picture 2" descr="F:\AAA-PDF-SGK\PNG\Bai11-HĐ1-1.png"/>
          <p:cNvPicPr>
            <a:picLocks noChangeAspect="1" noChangeArrowheads="1"/>
          </p:cNvPicPr>
          <p:nvPr/>
        </p:nvPicPr>
        <p:blipFill>
          <a:blip r:embed="rId7"/>
          <a:srcRect l="22082" t="25454" r="68700" b="67271"/>
          <a:stretch>
            <a:fillRect/>
          </a:stretch>
        </p:blipFill>
        <p:spPr bwMode="auto">
          <a:xfrm>
            <a:off x="980695" y="2216498"/>
            <a:ext cx="1665663" cy="1778883"/>
          </a:xfrm>
          <a:prstGeom prst="rect">
            <a:avLst/>
          </a:prstGeom>
          <a:noFill/>
        </p:spPr>
      </p:pic>
      <p:pic>
        <p:nvPicPr>
          <p:cNvPr id="21" name="Picture 2" descr="F:\AAA-PDF-SGK\PNG\Bai11-HĐ1-1.png"/>
          <p:cNvPicPr>
            <a:picLocks noChangeAspect="1" noChangeArrowheads="1"/>
          </p:cNvPicPr>
          <p:nvPr/>
        </p:nvPicPr>
        <p:blipFill>
          <a:blip r:embed="rId7"/>
          <a:srcRect l="30670" t="25454" r="60113" b="67271"/>
          <a:stretch>
            <a:fillRect/>
          </a:stretch>
        </p:blipFill>
        <p:spPr bwMode="auto">
          <a:xfrm>
            <a:off x="2532334" y="2216692"/>
            <a:ext cx="1666026" cy="1778883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3248900" y="2701508"/>
            <a:ext cx="768149" cy="800174"/>
            <a:chOff x="7632352" y="2681286"/>
            <a:chExt cx="405942" cy="42180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3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25" name="Picture 2" descr="F:\AAA-PDF-SGK\PNG\Bai11-HĐ1-1.png"/>
          <p:cNvPicPr>
            <a:picLocks noChangeAspect="1" noChangeArrowheads="1"/>
          </p:cNvPicPr>
          <p:nvPr/>
        </p:nvPicPr>
        <p:blipFill>
          <a:blip r:embed="rId7"/>
          <a:srcRect l="39257" t="25454" r="49072" b="67271"/>
          <a:stretch>
            <a:fillRect/>
          </a:stretch>
        </p:blipFill>
        <p:spPr bwMode="auto">
          <a:xfrm>
            <a:off x="4084524" y="2216692"/>
            <a:ext cx="2109237" cy="1778883"/>
          </a:xfrm>
          <a:prstGeom prst="rect">
            <a:avLst/>
          </a:prstGeom>
          <a:noFill/>
        </p:spPr>
      </p:pic>
      <p:grpSp>
        <p:nvGrpSpPr>
          <p:cNvPr id="26" name="Group 21"/>
          <p:cNvGrpSpPr/>
          <p:nvPr/>
        </p:nvGrpSpPr>
        <p:grpSpPr>
          <a:xfrm>
            <a:off x="4832392" y="2709032"/>
            <a:ext cx="768149" cy="800174"/>
            <a:chOff x="7632352" y="2681286"/>
            <a:chExt cx="405942" cy="421805"/>
          </a:xfrm>
        </p:grpSpPr>
        <p:sp>
          <p:nvSpPr>
            <p:cNvPr id="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3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3" b="17335"/>
          <a:stretch/>
        </p:blipFill>
        <p:spPr bwMode="auto">
          <a:xfrm>
            <a:off x="6766719" y="2345275"/>
            <a:ext cx="2051497" cy="113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397" y="2767797"/>
            <a:ext cx="9699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3368E-6 2.96296E-6 L 0.01592 0.4310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9324E-6 4.07407E-6 L 0.02507 0.40324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" y="2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9988" y="663714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Còn lại mấy quả trứng chưa nở?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642" y="4745961"/>
            <a:ext cx="2106733" cy="21120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211921" y="3750519"/>
            <a:ext cx="3058866" cy="1348385"/>
            <a:chOff x="479832" y="1354564"/>
            <a:chExt cx="2583058" cy="1173005"/>
          </a:xfrm>
        </p:grpSpPr>
        <p:sp>
          <p:nvSpPr>
            <p:cNvPr id="14" name="Cloud Callout 13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900" dirty="0" err="1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9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1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037865" y="1861111"/>
            <a:ext cx="1666026" cy="1778883"/>
          </a:xfrm>
          <a:prstGeom prst="rect">
            <a:avLst/>
          </a:prstGeom>
          <a:noFill/>
        </p:spPr>
      </p:pic>
      <p:grpSp>
        <p:nvGrpSpPr>
          <p:cNvPr id="17" name="Group 21"/>
          <p:cNvGrpSpPr/>
          <p:nvPr/>
        </p:nvGrpSpPr>
        <p:grpSpPr>
          <a:xfrm>
            <a:off x="2754431" y="2345927"/>
            <a:ext cx="768149" cy="800174"/>
            <a:chOff x="7632352" y="2681286"/>
            <a:chExt cx="405942" cy="421805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3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590055" y="1861111"/>
            <a:ext cx="2109237" cy="1778883"/>
          </a:xfrm>
          <a:prstGeom prst="rect">
            <a:avLst/>
          </a:prstGeom>
          <a:noFill/>
        </p:spPr>
      </p:pic>
      <p:grpSp>
        <p:nvGrpSpPr>
          <p:cNvPr id="21" name="Group 21"/>
          <p:cNvGrpSpPr/>
          <p:nvPr/>
        </p:nvGrpSpPr>
        <p:grpSpPr>
          <a:xfrm>
            <a:off x="4337923" y="2353451"/>
            <a:ext cx="768149" cy="800174"/>
            <a:chOff x="7632352" y="2681286"/>
            <a:chExt cx="405942" cy="421805"/>
          </a:xfrm>
        </p:grpSpPr>
        <p:sp>
          <p:nvSpPr>
            <p:cNvPr id="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3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24" name="Picture 2" descr="F:\AAA-LÀM ẢNH SLIDE\Bai11-HĐ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4045" y="1730428"/>
            <a:ext cx="5581404" cy="4339708"/>
          </a:xfrm>
          <a:prstGeom prst="rect">
            <a:avLst/>
          </a:prstGeom>
          <a:noFill/>
        </p:spPr>
      </p:pic>
      <p:pic>
        <p:nvPicPr>
          <p:cNvPr id="2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42726" r="68700" b="49998"/>
          <a:stretch>
            <a:fillRect/>
          </a:stretch>
        </p:blipFill>
        <p:spPr bwMode="auto">
          <a:xfrm>
            <a:off x="480897" y="1887350"/>
            <a:ext cx="1666266" cy="1779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827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3"/>
          <a:srcRect l="17175" t="58180" r="8588" b="35453"/>
          <a:stretch>
            <a:fillRect/>
          </a:stretch>
        </p:blipFill>
        <p:spPr bwMode="auto">
          <a:xfrm>
            <a:off x="2233712" y="1207406"/>
            <a:ext cx="8151614" cy="945676"/>
          </a:xfrm>
          <a:prstGeom prst="rect">
            <a:avLst/>
          </a:prstGeom>
          <a:noFill/>
        </p:spPr>
      </p:pic>
      <p:pic>
        <p:nvPicPr>
          <p:cNvPr id="17" name="Picture 2" descr="F:\AAA-PDF-SGK\PNG\Bai11-HĐ1-2.png"/>
          <p:cNvPicPr>
            <a:picLocks noChangeAspect="1" noChangeArrowheads="1"/>
          </p:cNvPicPr>
          <p:nvPr/>
        </p:nvPicPr>
        <p:blipFill>
          <a:blip r:embed="rId3"/>
          <a:srcRect l="17175" t="64543" r="8588" b="29090"/>
          <a:stretch>
            <a:fillRect/>
          </a:stretch>
        </p:blipFill>
        <p:spPr bwMode="auto">
          <a:xfrm>
            <a:off x="2233712" y="2152778"/>
            <a:ext cx="8151614" cy="945953"/>
          </a:xfrm>
          <a:prstGeom prst="rect">
            <a:avLst/>
          </a:prstGeom>
          <a:noFill/>
        </p:spPr>
      </p:pic>
      <p:pic>
        <p:nvPicPr>
          <p:cNvPr id="18" name="Picture 2" descr="F:\AAA-PDF-SGK\PNG\Bai11-HĐ1-2.png"/>
          <p:cNvPicPr>
            <a:picLocks noChangeAspect="1" noChangeArrowheads="1"/>
          </p:cNvPicPr>
          <p:nvPr/>
        </p:nvPicPr>
        <p:blipFill>
          <a:blip r:embed="rId3"/>
          <a:srcRect l="17175" t="70907" r="8588" b="21818"/>
          <a:stretch>
            <a:fillRect/>
          </a:stretch>
        </p:blipFill>
        <p:spPr bwMode="auto">
          <a:xfrm>
            <a:off x="2233712" y="3097963"/>
            <a:ext cx="8151614" cy="1080921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3"/>
          <a:srcRect l="17175" t="78179" r="8588" b="15454"/>
          <a:stretch>
            <a:fillRect/>
          </a:stretch>
        </p:blipFill>
        <p:spPr bwMode="auto">
          <a:xfrm>
            <a:off x="2233712" y="4178551"/>
            <a:ext cx="8151614" cy="945895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3"/>
          <a:srcRect l="17175" t="85452" r="8588" b="8182"/>
          <a:stretch>
            <a:fillRect/>
          </a:stretch>
        </p:blipFill>
        <p:spPr bwMode="auto">
          <a:xfrm>
            <a:off x="2233712" y="5258824"/>
            <a:ext cx="8151614" cy="945759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9626259" y="1388600"/>
            <a:ext cx="462225" cy="465924"/>
            <a:chOff x="7632352" y="2681286"/>
            <a:chExt cx="405942" cy="408164"/>
          </a:xfrm>
        </p:grpSpPr>
        <p:sp>
          <p:nvSpPr>
            <p:cNvPr id="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613674" y="2444167"/>
            <a:ext cx="470850" cy="474617"/>
            <a:chOff x="7632352" y="2681286"/>
            <a:chExt cx="405942" cy="408164"/>
          </a:xfrm>
        </p:grpSpPr>
        <p:sp>
          <p:nvSpPr>
            <p:cNvPr id="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610386" y="3466278"/>
            <a:ext cx="470177" cy="473939"/>
            <a:chOff x="7632352" y="2681286"/>
            <a:chExt cx="405942" cy="408164"/>
          </a:xfrm>
        </p:grpSpPr>
        <p:sp>
          <p:nvSpPr>
            <p:cNvPr id="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614917" y="4471801"/>
            <a:ext cx="457639" cy="461302"/>
            <a:chOff x="7632352" y="2681286"/>
            <a:chExt cx="405942" cy="408164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20044" y="5517396"/>
            <a:ext cx="464941" cy="447361"/>
            <a:chOff x="7632352" y="2681286"/>
            <a:chExt cx="405942" cy="408164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67201" y="69209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7200" b="1">
                <a:solidFill>
                  <a:schemeClr val="tx1"/>
                </a:solidFill>
                <a:latin typeface="+mj-lt"/>
              </a:rPr>
              <a:t>KHỞI ĐỘNG</a:t>
            </a:r>
            <a:endParaRPr sz="6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84628" y="3841425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		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		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 		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5519" y="697577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Arial-Rounded" pitchFamily="34" charset="0"/>
                <a:cs typeface="Arial-Rounded" pitchFamily="34" charset="0"/>
              </a:rPr>
              <a:t>5 + 5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 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 "/>
                <a:ea typeface="Arial-Rounded" pitchFamily="34" charset="0"/>
                <a:cs typeface="Arial-Rounded" pitchFamily="34" charset="0"/>
              </a:rPr>
              <a:t>		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 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 "/>
                <a:ea typeface="Arial-Rounded" pitchFamily="34" charset="0"/>
                <a:cs typeface="Arial-Rounded" pitchFamily="34" charset="0"/>
              </a:rPr>
              <a:t>		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 "/>
                <a:ea typeface="Arial-Rounded" pitchFamily="34" charset="0"/>
                <a:cs typeface="Arial-Rounded" pitchFamily="34" charset="0"/>
              </a:rPr>
              <a:t> 		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5519" y="702014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 "/>
                <a:ea typeface="Arial-Rounded" pitchFamily="34" charset="0"/>
                <a:cs typeface="Arial-Rounded" pitchFamily="34" charset="0"/>
              </a:rPr>
              <a:t>1 + 6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   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   "/>
                <a:ea typeface="Arial-Rounded" pitchFamily="34" charset="0"/>
                <a:cs typeface="Arial-Rounded" pitchFamily="34" charset="0"/>
              </a:rPr>
              <a:t>			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   "/>
                <a:ea typeface="Arial-Rounded" pitchFamily="34" charset="0"/>
                <a:cs typeface="Arial-Rounded" pitchFamily="34" charset="0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   "/>
                <a:ea typeface="Arial-Rounded" pitchFamily="34" charset="0"/>
                <a:cs typeface="Arial-Rounded" pitchFamily="34" charset="0"/>
              </a:rPr>
              <a:t>			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   "/>
                <a:ea typeface="Arial-Rounded" pitchFamily="34" charset="0"/>
                <a:cs typeface="Arial-Rounded" pitchFamily="34" charset="0"/>
              </a:rPr>
              <a:t> 			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5519" y="65753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   "/>
                <a:ea typeface="Arial-Rounded" pitchFamily="34" charset="0"/>
                <a:cs typeface="Arial-Rounded" pitchFamily="34" charset="0"/>
              </a:rPr>
              <a:t>1 + 9 = ? + 1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68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 TRONG PHẠM VI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723</Words>
  <Application>Microsoft Office PowerPoint</Application>
  <PresentationFormat>Custom</PresentationFormat>
  <Paragraphs>122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Calibri</vt:lpstr>
      <vt:lpstr>Fredoka One</vt:lpstr>
      <vt:lpstr>Raleway</vt:lpstr>
      <vt:lpstr>Arial  </vt:lpstr>
      <vt:lpstr>Arial    </vt:lpstr>
      <vt:lpstr>Arial-Rounded</vt:lpstr>
      <vt:lpstr>Bebas Neue</vt:lpstr>
      <vt:lpstr>HP001 4 hàng</vt:lpstr>
      <vt:lpstr>Arial</vt:lpstr>
      <vt:lpstr>Mulish</vt:lpstr>
      <vt:lpstr>Neucha</vt:lpstr>
      <vt:lpstr>Titan One</vt:lpstr>
      <vt:lpstr>.TMC-Ong Do</vt:lpstr>
      <vt:lpstr>Arial </vt:lpstr>
      <vt:lpstr>Lato</vt:lpstr>
      <vt:lpstr>Children's Day in Brazil by Slidesgo</vt:lpstr>
      <vt:lpstr>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89</cp:revision>
  <dcterms:modified xsi:type="dcterms:W3CDTF">2023-05-21T13:35:33Z</dcterms:modified>
</cp:coreProperties>
</file>