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80" r:id="rId10"/>
    <p:sldId id="286" r:id="rId11"/>
    <p:sldId id="282" r:id="rId12"/>
    <p:sldId id="283" r:id="rId13"/>
    <p:sldId id="284" r:id="rId14"/>
    <p:sldId id="285" r:id="rId15"/>
    <p:sldId id="276" r:id="rId16"/>
    <p:sldId id="277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7011" autoAdjust="0"/>
  </p:normalViewPr>
  <p:slideViewPr>
    <p:cSldViewPr>
      <p:cViewPr>
        <p:scale>
          <a:sx n="66" d="100"/>
          <a:sy n="66" d="100"/>
        </p:scale>
        <p:origin x="-876" y="-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F0DB-371A-48ED-9107-118BCFC741B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83D7A-9E42-4548-990C-7D2596BB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Tác</a:t>
            </a:r>
            <a:r>
              <a:rPr lang="en-US" baseline="0" smtClean="0"/>
              <a:t> giả SGK đã l</a:t>
            </a:r>
            <a:r>
              <a:rPr lang="en-US" smtClean="0"/>
              <a:t>ồng</a:t>
            </a:r>
            <a:r>
              <a:rPr lang="en-US" baseline="0" smtClean="0"/>
              <a:t> ghép thống kê vào hình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yêu cầu HS nói tên các hình rồi GV nối chứ đừng bắt HS dựa vào chữ để tl vì HS chưa biết đọc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0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Ngôi</a:t>
            </a:r>
            <a:r>
              <a:rPr lang="en-US" baseline="0" smtClean="0"/>
              <a:t> sao may mắn, HS được tặng quà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Chỉ</a:t>
            </a:r>
            <a:r>
              <a:rPr lang="en-US" baseline="0" smtClean="0"/>
              <a:t> vào bộ phận lồng quạt để HS thấy nó có dạng hình tròn. Tuy nhiên GV có thể linh động thay đổi nội dung cho phù hợp.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6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slide" Target="slide9.xml"/><Relationship Id="rId2" Type="http://schemas.openxmlformats.org/officeDocument/2006/relationships/notesSlide" Target="../notesSlides/notesSlide3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image" Target="../media/image1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23845" y="3865528"/>
            <a:ext cx="4711449" cy="24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8610"/>
            <a:ext cx="12177145" cy="6849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228600"/>
            <a:ext cx="7207238" cy="3612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67119" y="3224092"/>
            <a:ext cx="1504817" cy="36339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4919" y="54102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48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8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28600"/>
            <a:ext cx="11229405" cy="1077218"/>
            <a:chOff x="559883" y="309265"/>
            <a:chExt cx="10706646" cy="1077218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97466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32393" y="309265"/>
              <a:ext cx="99341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hình tròn? Bao nhiêu hình vuông? </a:t>
              </a:r>
            </a:p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Bao nhiêu hình tam giác? Bao nhiêu hình chữ nhật?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1524000"/>
            <a:ext cx="6887537" cy="490606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36662" y="1905000"/>
            <a:ext cx="822960" cy="82296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9776" y="3124200"/>
            <a:ext cx="731520" cy="73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678336" y="4343400"/>
            <a:ext cx="914400" cy="7315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8573" y="5502910"/>
            <a:ext cx="579137" cy="1007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926673" y="2015840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26673" y="3197633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26673" y="4379426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926673" y="5679062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26673" y="201584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26673" y="319763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926673" y="4379426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926673" y="5679062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89639"/>
            <a:ext cx="11658600" cy="1077218"/>
            <a:chOff x="597668" y="443152"/>
            <a:chExt cx="11658600" cy="107721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43152"/>
              <a:ext cx="109204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Các que tính được xếp thành hình dưới đây. Trong hình đó có bao nhiêu hình vuông? Bao nhiêu hình tam giác?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02742" y="3124200"/>
            <a:ext cx="731520" cy="731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2211302" y="4343400"/>
            <a:ext cx="914400" cy="731520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459639" y="3197633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59639" y="4379426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59639" y="319763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59639" y="4379426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1600200"/>
            <a:ext cx="3834279" cy="490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34219"/>
            <a:ext cx="11658600" cy="1200329"/>
            <a:chOff x="597668" y="415442"/>
            <a:chExt cx="11658600" cy="1200329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15442"/>
              <a:ext cx="109204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hình vuông, hình tròn, hình tam giác, hình chữ nhật trong mỗi hình sau?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29629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11394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90719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1607861"/>
            <a:ext cx="2381583" cy="1924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20" y="1434548"/>
            <a:ext cx="1800476" cy="222916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19" y="1426861"/>
            <a:ext cx="2619741" cy="2105319"/>
          </a:xfrm>
          <a:prstGeom prst="rect">
            <a:avLst/>
          </a:prstGeom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94763"/>
              </p:ext>
            </p:extLst>
          </p:nvPr>
        </p:nvGraphicFramePr>
        <p:xfrm>
          <a:off x="685959" y="4038600"/>
          <a:ext cx="108813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/>
                <a:gridCol w="2468880"/>
                <a:gridCol w="2468880"/>
                <a:gridCol w="2468880"/>
                <a:gridCol w="246888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tròn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chữ nhật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 tam giác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vuông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b)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669739" y="4812086"/>
            <a:ext cx="494903" cy="381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33968" y="4812086"/>
            <a:ext cx="494903" cy="381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98197" y="477202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62426" y="4812086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72081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36310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00539" y="5404841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64768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85255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49484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13713" y="6005512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77942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96246"/>
            <a:ext cx="11658600" cy="708999"/>
            <a:chOff x="597668" y="449759"/>
            <a:chExt cx="11658600" cy="708999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không phải là hình vuông?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204119" y="1524000"/>
            <a:ext cx="10058400" cy="4800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18519" y="2286000"/>
            <a:ext cx="1280160" cy="12801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242719" y="2314575"/>
            <a:ext cx="1371600" cy="1371600"/>
          </a:xfrm>
          <a:prstGeom prst="ellipse">
            <a:avLst/>
          </a:prstGeom>
          <a:solidFill>
            <a:srgbClr val="FCF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2024450">
            <a:off x="8609807" y="1933393"/>
            <a:ext cx="1147763" cy="1565910"/>
          </a:xfrm>
          <a:custGeom>
            <a:avLst/>
            <a:gdLst>
              <a:gd name="connsiteX0" fmla="*/ 0 w 1295400"/>
              <a:gd name="connsiteY0" fmla="*/ 1080135 h 1080135"/>
              <a:gd name="connsiteX1" fmla="*/ 647700 w 1295400"/>
              <a:gd name="connsiteY1" fmla="*/ 0 h 1080135"/>
              <a:gd name="connsiteX2" fmla="*/ 1295400 w 1295400"/>
              <a:gd name="connsiteY2" fmla="*/ 1080135 h 1080135"/>
              <a:gd name="connsiteX3" fmla="*/ 0 w 1295400"/>
              <a:gd name="connsiteY3" fmla="*/ 1080135 h 1080135"/>
              <a:gd name="connsiteX0" fmla="*/ 0 w 1295400"/>
              <a:gd name="connsiteY0" fmla="*/ 1580198 h 1580198"/>
              <a:gd name="connsiteX1" fmla="*/ 1162050 w 1295400"/>
              <a:gd name="connsiteY1" fmla="*/ 0 h 1580198"/>
              <a:gd name="connsiteX2" fmla="*/ 1295400 w 1295400"/>
              <a:gd name="connsiteY2" fmla="*/ 1580198 h 1580198"/>
              <a:gd name="connsiteX3" fmla="*/ 0 w 1295400"/>
              <a:gd name="connsiteY3" fmla="*/ 1580198 h 1580198"/>
              <a:gd name="connsiteX0" fmla="*/ 0 w 1162050"/>
              <a:gd name="connsiteY0" fmla="*/ 1580198 h 1580198"/>
              <a:gd name="connsiteX1" fmla="*/ 1162050 w 1162050"/>
              <a:gd name="connsiteY1" fmla="*/ 0 h 1580198"/>
              <a:gd name="connsiteX2" fmla="*/ 1066800 w 1162050"/>
              <a:gd name="connsiteY2" fmla="*/ 1565910 h 1580198"/>
              <a:gd name="connsiteX3" fmla="*/ 0 w 1162050"/>
              <a:gd name="connsiteY3" fmla="*/ 1580198 h 1580198"/>
              <a:gd name="connsiteX0" fmla="*/ 0 w 1147763"/>
              <a:gd name="connsiteY0" fmla="*/ 1508761 h 1565910"/>
              <a:gd name="connsiteX1" fmla="*/ 1147763 w 1147763"/>
              <a:gd name="connsiteY1" fmla="*/ 0 h 1565910"/>
              <a:gd name="connsiteX2" fmla="*/ 1052513 w 1147763"/>
              <a:gd name="connsiteY2" fmla="*/ 1565910 h 1565910"/>
              <a:gd name="connsiteX3" fmla="*/ 0 w 1147763"/>
              <a:gd name="connsiteY3" fmla="*/ 1508761 h 156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763" h="1565910">
                <a:moveTo>
                  <a:pt x="0" y="1508761"/>
                </a:moveTo>
                <a:lnTo>
                  <a:pt x="1147763" y="0"/>
                </a:lnTo>
                <a:lnTo>
                  <a:pt x="1052513" y="1565910"/>
                </a:lnTo>
                <a:lnTo>
                  <a:pt x="0" y="150876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175919" y="4648200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90519" y="4648200"/>
            <a:ext cx="203446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90519" y="2620098"/>
            <a:ext cx="637717" cy="6022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538201" y="2624936"/>
            <a:ext cx="637718" cy="6022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776928" y="2880209"/>
            <a:ext cx="637717" cy="60228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37395" y="4804256"/>
            <a:ext cx="637718" cy="6022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824119" y="4804256"/>
            <a:ext cx="637717" cy="6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 - Dặn dò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914400"/>
            <a:ext cx="9296400" cy="2514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10668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5814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7828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0519" y="152400"/>
            <a:ext cx="63246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UTM Showcard" pitchFamily="18" charset="0"/>
                <a:cs typeface="Arial" pitchFamily="34" charset="0"/>
              </a:rPr>
              <a:t>DU HÀNH VŨ TRỤ</a:t>
            </a:r>
            <a:endParaRPr lang="en-US" sz="5400" b="1">
              <a:solidFill>
                <a:schemeClr val="bg1"/>
              </a:solidFill>
              <a:latin typeface="UTM Showcar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96" y="619125"/>
            <a:ext cx="2743200" cy="2179864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/>
        </p:blipFill>
        <p:spPr>
          <a:xfrm>
            <a:off x="7909719" y="3465740"/>
            <a:ext cx="2457450" cy="245745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4859244" y="4408715"/>
            <a:ext cx="1951504" cy="2351314"/>
          </a:xfrm>
          <a:prstGeom prst="rect">
            <a:avLst/>
          </a:prstGeom>
        </p:spPr>
      </p:pic>
      <p:pic>
        <p:nvPicPr>
          <p:cNvPr id="5" name="Picture 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813719" y="3101069"/>
            <a:ext cx="1951504" cy="2615292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704388" y="1636939"/>
            <a:ext cx="1905000" cy="1741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4025" r="60817" b="56561"/>
          <a:stretch/>
        </p:blipFill>
        <p:spPr>
          <a:xfrm>
            <a:off x="289719" y="3792359"/>
            <a:ext cx="1945614" cy="1792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1" t="2855" r="8528" b="54569"/>
          <a:stretch/>
        </p:blipFill>
        <p:spPr>
          <a:xfrm>
            <a:off x="3174739" y="4922219"/>
            <a:ext cx="1814919" cy="1935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2497" r="21710" b="66375"/>
          <a:stretch/>
        </p:blipFill>
        <p:spPr>
          <a:xfrm>
            <a:off x="2789471" y="1350018"/>
            <a:ext cx="1292728" cy="1751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8" t="56583" b="12289"/>
          <a:stretch/>
        </p:blipFill>
        <p:spPr>
          <a:xfrm>
            <a:off x="8541238" y="1494065"/>
            <a:ext cx="1292728" cy="1751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57" t="1204" r="39461" b="67668"/>
          <a:stretch/>
        </p:blipFill>
        <p:spPr>
          <a:xfrm>
            <a:off x="7412981" y="5047664"/>
            <a:ext cx="1292728" cy="1751051"/>
          </a:xfrm>
          <a:prstGeom prst="rect">
            <a:avLst/>
          </a:prstGeom>
        </p:spPr>
      </p:pic>
      <p:pic>
        <p:nvPicPr>
          <p:cNvPr id="4098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719" y="5047664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74838" y="2590800"/>
            <a:ext cx="8153399" cy="3429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37" y="381000"/>
            <a:ext cx="1946811" cy="15470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4838" y="1063079"/>
            <a:ext cx="815339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Đâu là hình tam giác?</a:t>
            </a:r>
            <a:endParaRPr lang="en-US" sz="4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90119" y="47676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A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14244" y="47676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047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1447800"/>
            <a:ext cx="609600" cy="609600"/>
          </a:xfrm>
          <a:prstGeom prst="rect">
            <a:avLst/>
          </a:prstGeom>
        </p:spPr>
      </p:pic>
      <p:pic>
        <p:nvPicPr>
          <p:cNvPr id="10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2781300"/>
            <a:ext cx="609600" cy="609600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7174926" y="3083820"/>
            <a:ext cx="1678781" cy="9541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9282" y="3083820"/>
            <a:ext cx="1913487" cy="1007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74019" y="2409498"/>
            <a:ext cx="1981200" cy="362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27918" y="457200"/>
            <a:ext cx="10058401" cy="5943600"/>
            <a:chOff x="975518" y="-1219200"/>
            <a:chExt cx="10058401" cy="5943600"/>
          </a:xfrm>
        </p:grpSpPr>
        <p:sp>
          <p:nvSpPr>
            <p:cNvPr id="9" name="Rectangle 8"/>
            <p:cNvSpPr/>
            <p:nvPr/>
          </p:nvSpPr>
          <p:spPr>
            <a:xfrm>
              <a:off x="5261769" y="2137064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 tròn</a:t>
              </a:r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75518" y="-1219200"/>
              <a:ext cx="10058401" cy="5943600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9187077" y="2232661"/>
              <a:ext cx="640080" cy="640080"/>
            </a:xfrm>
            <a:prstGeom prst="ellipse">
              <a:avLst/>
            </a:prstGeom>
            <a:solidFill>
              <a:srgbClr val="00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42719" y="742604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 chữ nhật</a:t>
              </a:r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61769" y="3512127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 vuông</a:t>
              </a:r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37718" y="-914400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endParaRPr lang="en-US" sz="48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178724" y="3615127"/>
              <a:ext cx="640080" cy="640080"/>
            </a:xfrm>
            <a:prstGeom prst="rect">
              <a:avLst/>
            </a:prstGeom>
            <a:solidFill>
              <a:srgbClr val="00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86963" y="838200"/>
              <a:ext cx="1372070" cy="640080"/>
            </a:xfrm>
            <a:prstGeom prst="rect">
              <a:avLst/>
            </a:prstGeom>
            <a:solidFill>
              <a:srgbClr val="00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3086418" y="2834640"/>
            <a:ext cx="2308701" cy="2769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62618" y="2834641"/>
            <a:ext cx="2232501" cy="12538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26" idx="3"/>
            <a:endCxn id="9" idx="1"/>
          </p:cNvCxnSpPr>
          <p:nvPr/>
        </p:nvCxnSpPr>
        <p:spPr>
          <a:xfrm flipV="1">
            <a:off x="3197127" y="4229101"/>
            <a:ext cx="2217042" cy="1179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979557" y="239370"/>
            <a:ext cx="1738438" cy="1589430"/>
          </a:xfrm>
          <a:prstGeom prst="rect">
            <a:avLst/>
          </a:prstGeom>
        </p:spPr>
      </p:pic>
      <p:pic>
        <p:nvPicPr>
          <p:cNvPr id="1026" name="Picture 2" descr="Mira Toys - Khay gỗ Tròn - Đồ dùng Montessori- Khay gỗ đựng thức ăn/chụp ảnh  | Shopee Việt Na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3200" r="22800" b="22763"/>
          <a:stretch/>
        </p:blipFill>
        <p:spPr bwMode="auto">
          <a:xfrm>
            <a:off x="1981571" y="4796728"/>
            <a:ext cx="1215556" cy="12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ảng học sinh dùng bút và phấn Hồng Hà (3289) - Bảng Viết Tác giả Hồng Hà |  GiaSach.co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41" t="23427" r="13267" b="19760"/>
          <a:stretch/>
        </p:blipFill>
        <p:spPr bwMode="auto">
          <a:xfrm>
            <a:off x="1981571" y="3675303"/>
            <a:ext cx="1366095" cy="10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ảng viết nam châm 2 mặt trắng xanh - Bảng từ ColorMe cho bé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18" y="2527300"/>
            <a:ext cx="986918" cy="9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080418" y="1714500"/>
            <a:ext cx="8153399" cy="3429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69040" y="2011070"/>
            <a:ext cx="1913487" cy="1007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27918" y="457200"/>
            <a:ext cx="10058401" cy="59436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4" descr="Cầm bút chì –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Cầm bút chì –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10126245" y="0"/>
            <a:ext cx="1951504" cy="23513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52364" y="685800"/>
            <a:ext cx="7809509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mấy hình chữ nhật?</a:t>
            </a:r>
            <a:endParaRPr lang="en-US" sz="4800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35291" y="53772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25784" y="53772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047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1447800"/>
            <a:ext cx="609600" cy="609600"/>
          </a:xfrm>
          <a:prstGeom prst="rect">
            <a:avLst/>
          </a:prstGeom>
        </p:spPr>
      </p:pic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3733800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47919" y="2514600"/>
            <a:ext cx="864822" cy="2133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9961647">
            <a:off x="5429823" y="2011070"/>
            <a:ext cx="1454588" cy="10070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9961647">
            <a:off x="3600734" y="3603602"/>
            <a:ext cx="1005840" cy="100706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9961647">
            <a:off x="6595531" y="3513235"/>
            <a:ext cx="1559207" cy="1129736"/>
          </a:xfrm>
          <a:custGeom>
            <a:avLst/>
            <a:gdLst>
              <a:gd name="connsiteX0" fmla="*/ 0 w 1005840"/>
              <a:gd name="connsiteY0" fmla="*/ 0 h 1007060"/>
              <a:gd name="connsiteX1" fmla="*/ 1005840 w 1005840"/>
              <a:gd name="connsiteY1" fmla="*/ 0 h 1007060"/>
              <a:gd name="connsiteX2" fmla="*/ 1005840 w 1005840"/>
              <a:gd name="connsiteY2" fmla="*/ 1007060 h 1007060"/>
              <a:gd name="connsiteX3" fmla="*/ 0 w 1005840"/>
              <a:gd name="connsiteY3" fmla="*/ 1007060 h 1007060"/>
              <a:gd name="connsiteX4" fmla="*/ 0 w 1005840"/>
              <a:gd name="connsiteY4" fmla="*/ 0 h 1007060"/>
              <a:gd name="connsiteX0" fmla="*/ 0 w 1559207"/>
              <a:gd name="connsiteY0" fmla="*/ 122676 h 1129736"/>
              <a:gd name="connsiteX1" fmla="*/ 1559207 w 1559207"/>
              <a:gd name="connsiteY1" fmla="*/ 0 h 1129736"/>
              <a:gd name="connsiteX2" fmla="*/ 1005840 w 1559207"/>
              <a:gd name="connsiteY2" fmla="*/ 1129736 h 1129736"/>
              <a:gd name="connsiteX3" fmla="*/ 0 w 1559207"/>
              <a:gd name="connsiteY3" fmla="*/ 1129736 h 1129736"/>
              <a:gd name="connsiteX4" fmla="*/ 0 w 1559207"/>
              <a:gd name="connsiteY4" fmla="*/ 122676 h 112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207" h="1129736">
                <a:moveTo>
                  <a:pt x="0" y="122676"/>
                </a:moveTo>
                <a:lnTo>
                  <a:pt x="1559207" y="0"/>
                </a:lnTo>
                <a:lnTo>
                  <a:pt x="1005840" y="1129736"/>
                </a:lnTo>
                <a:lnTo>
                  <a:pt x="0" y="1129736"/>
                </a:lnTo>
                <a:lnTo>
                  <a:pt x="0" y="1226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5849" y="87831"/>
            <a:ext cx="11978640" cy="653796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0224824" y="0"/>
            <a:ext cx="1951504" cy="26152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1014412"/>
            <a:ext cx="49339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5849" y="228599"/>
            <a:ext cx="11978640" cy="641032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28301" y="320852"/>
            <a:ext cx="7809509" cy="1203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 chọn Đ, sai chọn 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3719" y="1839987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Quyển sách Toán của em có dạng hình tròn.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1176" y="1839987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1176" y="1839987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9896" y="3002383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 con của em có dạng hình chữ nhật.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7353" y="3002383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7353" y="3002383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9896" y="4183124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bút chì của em có dạng hình vuông.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07353" y="4183124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7353" y="4183124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9896" y="5357656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 quạt treo tường có dạng hình tròn.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7353" y="5357656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7353" y="5357656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/>
        </p:blipFill>
        <p:spPr>
          <a:xfrm>
            <a:off x="9715583" y="100969"/>
            <a:ext cx="2457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ÀM QUEN VỚI MỘT SỐ</a:t>
            </a: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 PHẲNG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180772"/>
            <a:ext cx="10943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VUÔNG, HÌNH TRÒN,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GIÁC, HÌNH CHỮ NHẬT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53307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Bài 7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947319" y="4495800"/>
            <a:ext cx="3886200" cy="20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408</Words>
  <Application>Microsoft Office PowerPoint</Application>
  <PresentationFormat>Custom</PresentationFormat>
  <Paragraphs>114</Paragraphs>
  <Slides>16</Slides>
  <Notes>11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</dc:title>
  <dc:creator>PC</dc:creator>
  <cp:lastModifiedBy>PC</cp:lastModifiedBy>
  <cp:revision>90</cp:revision>
  <dcterms:created xsi:type="dcterms:W3CDTF">2021-08-11T02:27:04Z</dcterms:created>
  <dcterms:modified xsi:type="dcterms:W3CDTF">2021-09-04T14:35:01Z</dcterms:modified>
</cp:coreProperties>
</file>