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70" r:id="rId4"/>
    <p:sldId id="258" r:id="rId5"/>
    <p:sldId id="271" r:id="rId6"/>
    <p:sldId id="272" r:id="rId7"/>
    <p:sldId id="259" r:id="rId8"/>
    <p:sldId id="260" r:id="rId9"/>
    <p:sldId id="261" r:id="rId10"/>
    <p:sldId id="262" r:id="rId11"/>
    <p:sldId id="263" r:id="rId12"/>
    <p:sldId id="265" r:id="rId13"/>
    <p:sldId id="264" r:id="rId14"/>
    <p:sldId id="267" r:id="rId15"/>
    <p:sldId id="266" r:id="rId16"/>
    <p:sldId id="268" r:id="rId17"/>
    <p:sldId id="269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64B"/>
    <a:srgbClr val="FFD757"/>
    <a:srgbClr val="00A1DA"/>
    <a:srgbClr val="FFAD5B"/>
    <a:srgbClr val="BEE395"/>
    <a:srgbClr val="6CB5D6"/>
    <a:srgbClr val="90D0EC"/>
    <a:srgbClr val="78C5E8"/>
    <a:srgbClr val="57B8E3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24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30B46-ED89-4F59-9F3D-AE0297600B29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62B-6CA1-48CF-A14A-7A4DFCCD98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985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2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16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8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3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1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3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1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6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812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36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2EA02-620F-402F-96EF-96676793A7B3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3.png"/><Relationship Id="rId7" Type="http://schemas.microsoft.com/office/2007/relationships/hdphoto" Target="../media/hdphoto4.wdp"/><Relationship Id="rId12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25.jpeg"/><Relationship Id="rId10" Type="http://schemas.openxmlformats.org/officeDocument/2006/relationships/image" Target="../media/image28.png"/><Relationship Id="rId4" Type="http://schemas.openxmlformats.org/officeDocument/2006/relationships/image" Target="../media/image24.png"/><Relationship Id="rId9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microsoft.com/office/2007/relationships/hdphoto" Target="../media/hdphoto6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28600" y="164523"/>
            <a:ext cx="9448800" cy="2615503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ectangle 6"/>
          <p:cNvSpPr/>
          <p:nvPr/>
        </p:nvSpPr>
        <p:spPr>
          <a:xfrm>
            <a:off x="-228600" y="0"/>
            <a:ext cx="9448800" cy="2548496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909156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334149"/>
              </p:ext>
            </p:extLst>
          </p:nvPr>
        </p:nvGraphicFramePr>
        <p:xfrm>
          <a:off x="90714" y="126102"/>
          <a:ext cx="8951688" cy="4884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5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1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4038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183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161351"/>
            <a:ext cx="2346327" cy="7925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7" y="1502238"/>
            <a:ext cx="1955798" cy="145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032" y="2349784"/>
            <a:ext cx="619125" cy="618191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35763" y="1127513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94557" y="1510856"/>
            <a:ext cx="986286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764312" y="216135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764312" y="2165848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17714" y="-175068"/>
            <a:ext cx="1839686" cy="1003460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925675" y="367620"/>
            <a:ext cx="1503325" cy="783527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545944" y="207967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Mười bốn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876" y="2346086"/>
            <a:ext cx="619125" cy="6181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526" y="2357529"/>
            <a:ext cx="619125" cy="6181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14" y="2364739"/>
            <a:ext cx="619125" cy="618191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9" y="3487896"/>
            <a:ext cx="1957387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503" y="4045891"/>
            <a:ext cx="1866864" cy="8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4786083" y="388952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4786083" y="3894025"/>
            <a:ext cx="1320792" cy="79255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451603" y="3934861"/>
            <a:ext cx="2346327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6596747" y="3853188"/>
            <a:ext cx="2362200" cy="90325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Mười lăm</a:t>
            </a:r>
          </a:p>
        </p:txBody>
      </p:sp>
    </p:spTree>
    <p:extLst>
      <p:ext uri="{BB962C8B-B14F-4D97-AF65-F5344CB8AC3E}">
        <p14:creationId xmlns:p14="http://schemas.microsoft.com/office/powerpoint/2010/main" val="24934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  <p:bldP spid="48" grpId="0"/>
      <p:bldP spid="48" grpId="1"/>
      <p:bldP spid="49" grpId="0" animBg="1"/>
      <p:bldP spid="50" grpId="0"/>
      <p:bldP spid="50" grpId="1"/>
      <p:bldP spid="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009465"/>
              </p:ext>
            </p:extLst>
          </p:nvPr>
        </p:nvGraphicFramePr>
        <p:xfrm>
          <a:off x="152399" y="126103"/>
          <a:ext cx="8839200" cy="48191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1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6052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2613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3867" y="-14514"/>
            <a:ext cx="781057" cy="792551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707124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9141506" y="173875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613770" y="9020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>
                <a:latin typeface="Arial" pitchFamily="34" charset="0"/>
                <a:cs typeface="Arial" pitchFamily="34" charset="0"/>
              </a:rPr>
              <a:t>Mười sáu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4668157" y="80174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16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803149" y="3832076"/>
            <a:ext cx="1181100" cy="792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008796"/>
            <a:ext cx="984184" cy="469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156262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2402896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326502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00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200" y="1864297"/>
            <a:ext cx="984184" cy="469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449" y="2528208"/>
            <a:ext cx="1001686" cy="64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559" y="3391006"/>
            <a:ext cx="1003466" cy="64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874" y="4125309"/>
            <a:ext cx="1038837" cy="77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4668157" y="1614515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4668157" y="2516182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668157" y="332894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4668157" y="417981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6613770" y="174059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>
                <a:latin typeface="Arial" pitchFamily="34" charset="0"/>
                <a:cs typeface="Arial" pitchFamily="34" charset="0"/>
              </a:rPr>
              <a:t>Mười bảy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6613770" y="260182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>
                <a:latin typeface="Arial" pitchFamily="34" charset="0"/>
                <a:cs typeface="Arial" pitchFamily="34" charset="0"/>
              </a:rPr>
              <a:t>Mười tám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6613770" y="3450352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6613770" y="4298881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>
                <a:latin typeface="Arial" pitchFamily="34" charset="0"/>
                <a:cs typeface="Arial" pitchFamily="34" charset="0"/>
              </a:rPr>
              <a:t>Hai mươi</a:t>
            </a:r>
          </a:p>
        </p:txBody>
      </p:sp>
    </p:spTree>
    <p:extLst>
      <p:ext uri="{BB962C8B-B14F-4D97-AF65-F5344CB8AC3E}">
        <p14:creationId xmlns:p14="http://schemas.microsoft.com/office/powerpoint/2010/main" val="46793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8" grpId="0"/>
      <p:bldP spid="38" grpId="0"/>
      <p:bldP spid="40" grpId="0"/>
      <p:bldP spid="41" grpId="0"/>
      <p:bldP spid="43" grpId="0"/>
      <p:bldP spid="44" grpId="0"/>
      <p:bldP spid="46" grpId="0"/>
      <p:bldP spid="47" grpId="0"/>
      <p:bldP spid="5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887308"/>
              </p:ext>
            </p:extLst>
          </p:nvPr>
        </p:nvGraphicFramePr>
        <p:xfrm>
          <a:off x="127000" y="19049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871941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" name="Title 1"/>
          <p:cNvSpPr txBox="1">
            <a:spLocks/>
          </p:cNvSpPr>
          <p:nvPr/>
        </p:nvSpPr>
        <p:spPr>
          <a:xfrm>
            <a:off x="3015906" y="1092467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một</a:t>
            </a: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1828800" y="96604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11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172744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2567713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342984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1" y="4290126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itle 1"/>
          <p:cNvSpPr txBox="1">
            <a:spLocks/>
          </p:cNvSpPr>
          <p:nvPr/>
        </p:nvSpPr>
        <p:spPr>
          <a:xfrm>
            <a:off x="1828800" y="1778807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1828800" y="2680474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1828800" y="3493241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14</a:t>
            </a: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1828800" y="4344108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15</a:t>
            </a: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3015906" y="194371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hai</a:t>
            </a: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015906" y="279224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ba</a:t>
            </a: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2977806" y="364077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bốn</a:t>
            </a: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3015906" y="4489303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Hai lăm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042621"/>
              </p:ext>
            </p:extLst>
          </p:nvPr>
        </p:nvGraphicFramePr>
        <p:xfrm>
          <a:off x="4648200" y="31550"/>
          <a:ext cx="4356100" cy="507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5216"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24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24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133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884442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7514083" y="1062506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sáu</a:t>
            </a:r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6415877" y="93607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16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1155956"/>
            <a:ext cx="838652" cy="399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173994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2580214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44234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430262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225" y="2011456"/>
            <a:ext cx="838653" cy="399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74" y="2701179"/>
            <a:ext cx="853566" cy="548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84" y="3564145"/>
            <a:ext cx="855083" cy="549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00" y="4317077"/>
            <a:ext cx="885224" cy="657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Title 1"/>
          <p:cNvSpPr txBox="1">
            <a:spLocks/>
          </p:cNvSpPr>
          <p:nvPr/>
        </p:nvSpPr>
        <p:spPr>
          <a:xfrm>
            <a:off x="6415877" y="1748846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17</a:t>
            </a: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6415877" y="2650513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18</a:t>
            </a:r>
          </a:p>
        </p:txBody>
      </p:sp>
      <p:sp>
        <p:nvSpPr>
          <p:cNvPr id="55" name="Title 1"/>
          <p:cNvSpPr txBox="1">
            <a:spLocks/>
          </p:cNvSpPr>
          <p:nvPr/>
        </p:nvSpPr>
        <p:spPr>
          <a:xfrm>
            <a:off x="6415877" y="3463280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19</a:t>
            </a:r>
          </a:p>
        </p:txBody>
      </p:sp>
      <p:sp>
        <p:nvSpPr>
          <p:cNvPr id="56" name="Title 1"/>
          <p:cNvSpPr txBox="1">
            <a:spLocks/>
          </p:cNvSpPr>
          <p:nvPr/>
        </p:nvSpPr>
        <p:spPr>
          <a:xfrm>
            <a:off x="6350000" y="4356609"/>
            <a:ext cx="1323286" cy="79255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Arial" pitchFamily="34" charset="0"/>
                <a:cs typeface="Arial" pitchFamily="34" charset="0"/>
              </a:rPr>
              <a:t>20</a:t>
            </a:r>
          </a:p>
        </p:txBody>
      </p:sp>
      <p:sp>
        <p:nvSpPr>
          <p:cNvPr id="57" name="Title 1"/>
          <p:cNvSpPr txBox="1">
            <a:spLocks/>
          </p:cNvSpPr>
          <p:nvPr/>
        </p:nvSpPr>
        <p:spPr>
          <a:xfrm>
            <a:off x="7514083" y="191375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bảy</a:t>
            </a: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7514083" y="276228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tám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7486306" y="3653275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Mười chín</a:t>
            </a:r>
          </a:p>
        </p:txBody>
      </p:sp>
      <p:sp>
        <p:nvSpPr>
          <p:cNvPr id="65" name="Title 1"/>
          <p:cNvSpPr txBox="1">
            <a:spLocks/>
          </p:cNvSpPr>
          <p:nvPr/>
        </p:nvSpPr>
        <p:spPr>
          <a:xfrm>
            <a:off x="7537106" y="4501804"/>
            <a:ext cx="1969751" cy="60255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Hai mươi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28002" y="2139588"/>
            <a:ext cx="488481" cy="290263"/>
            <a:chOff x="1228002" y="2139588"/>
            <a:chExt cx="488481" cy="290263"/>
          </a:xfrm>
        </p:grpSpPr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2" y="2139589"/>
              <a:ext cx="272391" cy="290262"/>
            </a:xfrm>
            <a:prstGeom prst="rect">
              <a:avLst/>
            </a:prstGeom>
          </p:spPr>
        </p:pic>
        <p:pic>
          <p:nvPicPr>
            <p:cNvPr id="68" name="Picture 6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2" y="2139588"/>
              <a:ext cx="272391" cy="290262"/>
            </a:xfrm>
            <a:prstGeom prst="rect">
              <a:avLst/>
            </a:prstGeom>
          </p:spPr>
        </p:pic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00" y="1248614"/>
            <a:ext cx="272391" cy="2902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8107" y="2943687"/>
            <a:ext cx="704571" cy="307468"/>
            <a:chOff x="1148107" y="2943687"/>
            <a:chExt cx="704571" cy="307468"/>
          </a:xfrm>
        </p:grpSpPr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8107" y="2943688"/>
              <a:ext cx="272391" cy="29026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4197" y="2943687"/>
              <a:ext cx="272391" cy="29026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287" y="2960893"/>
              <a:ext cx="272391" cy="290262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122327" y="3664490"/>
            <a:ext cx="704571" cy="466557"/>
            <a:chOff x="1122327" y="3664490"/>
            <a:chExt cx="704571" cy="466557"/>
          </a:xfrm>
        </p:grpSpPr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3823580"/>
              <a:ext cx="272391" cy="290262"/>
            </a:xfrm>
            <a:prstGeom prst="rect">
              <a:avLst/>
            </a:prstGeom>
          </p:spPr>
        </p:pic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3823579"/>
              <a:ext cx="272391" cy="29026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3840785"/>
              <a:ext cx="272391" cy="29026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3664490"/>
              <a:ext cx="272391" cy="29026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1122327" y="4498862"/>
            <a:ext cx="704571" cy="466557"/>
            <a:chOff x="1122327" y="4498862"/>
            <a:chExt cx="704571" cy="466557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2327" y="4657952"/>
              <a:ext cx="272391" cy="29026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8417" y="4657951"/>
              <a:ext cx="272391" cy="29026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4507" y="4675157"/>
              <a:ext cx="272391" cy="29026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001" y="4498862"/>
              <a:ext cx="272391" cy="29026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4091" y="4512786"/>
              <a:ext cx="272391" cy="290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611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5" grpId="1"/>
      <p:bldP spid="48" grpId="0"/>
      <p:bldP spid="48" grpId="1"/>
      <p:bldP spid="38" grpId="0"/>
      <p:bldP spid="38" grpId="1"/>
      <p:bldP spid="40" grpId="0"/>
      <p:bldP spid="40" grpId="1"/>
      <p:bldP spid="40" grpId="2"/>
      <p:bldP spid="40" grpId="3"/>
      <p:bldP spid="41" grpId="0"/>
      <p:bldP spid="41" grpId="1"/>
      <p:bldP spid="43" grpId="0"/>
      <p:bldP spid="43" grpId="1"/>
      <p:bldP spid="44" grpId="0"/>
      <p:bldP spid="44" grpId="1"/>
      <p:bldP spid="46" grpId="0"/>
      <p:bldP spid="46" grpId="1"/>
      <p:bldP spid="46" grpId="2"/>
      <p:bldP spid="46" grpId="3"/>
      <p:bldP spid="47" grpId="0"/>
      <p:bldP spid="47" grpId="1"/>
      <p:bldP spid="52" grpId="0"/>
      <p:bldP spid="52" grpId="1"/>
      <p:bldP spid="30" grpId="0"/>
      <p:bldP spid="30" grpId="1"/>
      <p:bldP spid="31" grpId="0"/>
      <p:bldP spid="31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6" grpId="2"/>
      <p:bldP spid="56" grpId="3"/>
      <p:bldP spid="57" grpId="0"/>
      <p:bldP spid="57" grpId="1"/>
      <p:bldP spid="63" grpId="0"/>
      <p:bldP spid="63" grpId="1"/>
      <p:bldP spid="64" grpId="0"/>
      <p:bldP spid="64" grpId="1"/>
      <p:bldP spid="65" grpId="0"/>
      <p:bldP spid="65" grpId="1"/>
      <p:bldP spid="65" grpId="2"/>
      <p:bldP spid="65" grpId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-95250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6159500" y="1047750"/>
            <a:ext cx="5791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UTM Cookies" pitchFamily="18" charset="0"/>
              </a:rPr>
              <a:t>Hoạt động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" y="-346075"/>
            <a:ext cx="2352675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300" y="933450"/>
            <a:ext cx="9567863" cy="857250"/>
          </a:xfrm>
        </p:spPr>
        <p:txBody>
          <a:bodyPr>
            <a:noAutofit/>
          </a:bodyPr>
          <a:lstStyle/>
          <a:p>
            <a:r>
              <a:rPr lang="en-US" sz="2400">
                <a:latin typeface="Arial" pitchFamily="34" charset="0"/>
                <a:cs typeface="Arial" pitchFamily="34" charset="0"/>
              </a:rPr>
              <a:t>Biết mỗi        có 10 quả cà chua. Tìm số thích hợp (theo mẫu).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400" y="919559"/>
            <a:ext cx="685800" cy="631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47637" y="10366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1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23882" y="1644914"/>
            <a:ext cx="2840018" cy="1391796"/>
            <a:chOff x="375784" y="2022867"/>
            <a:chExt cx="2840018" cy="1391796"/>
          </a:xfrm>
        </p:grpSpPr>
        <p:grpSp>
          <p:nvGrpSpPr>
            <p:cNvPr id="13" name="Group 12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14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5037" y="2697239"/>
              <a:ext cx="314325" cy="339471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168361" y="3321545"/>
            <a:ext cx="2840018" cy="1391796"/>
            <a:chOff x="5244561" y="3305772"/>
            <a:chExt cx="2840018" cy="1391796"/>
          </a:xfrm>
        </p:grpSpPr>
        <p:pic>
          <p:nvPicPr>
            <p:cNvPr id="38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3602193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3305772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6646075" y="3317318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5168361" y="1644914"/>
            <a:ext cx="2840018" cy="1391796"/>
            <a:chOff x="5244561" y="1644914"/>
            <a:chExt cx="2840018" cy="1391796"/>
          </a:xfrm>
        </p:grpSpPr>
        <p:pic>
          <p:nvPicPr>
            <p:cNvPr id="19" name="Picture 5" descr="ถาดเสริฟไม้ รุ่น วาสโซ 32 x 24 x 1.5 ซม. - ลายไม้ธรรมชาติ ...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5" t="33894" r="7388" b="38462"/>
            <a:stretch/>
          </p:blipFill>
          <p:spPr bwMode="auto">
            <a:xfrm>
              <a:off x="5244561" y="1941335"/>
              <a:ext cx="2840018" cy="1095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3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8828" b="62240" l="30820" r="3858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136" t="49549" r="61623" b="37228"/>
            <a:stretch/>
          </p:blipFill>
          <p:spPr bwMode="auto">
            <a:xfrm>
              <a:off x="5549814" y="1644914"/>
              <a:ext cx="1125722" cy="1155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2963" y="2190750"/>
              <a:ext cx="314325" cy="339471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0600" y="2319286"/>
              <a:ext cx="314325" cy="33947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925" y="2423957"/>
              <a:ext cx="314325" cy="33947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5600" y="2319286"/>
              <a:ext cx="314325" cy="33947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423882" y="3321545"/>
            <a:ext cx="2840018" cy="1391796"/>
            <a:chOff x="375784" y="2022867"/>
            <a:chExt cx="2840018" cy="1391796"/>
          </a:xfrm>
        </p:grpSpPr>
        <p:grpSp>
          <p:nvGrpSpPr>
            <p:cNvPr id="27" name="Group 26"/>
            <p:cNvGrpSpPr/>
            <p:nvPr/>
          </p:nvGrpSpPr>
          <p:grpSpPr>
            <a:xfrm>
              <a:off x="375784" y="2022867"/>
              <a:ext cx="2840018" cy="1391796"/>
              <a:chOff x="75305" y="1256154"/>
              <a:chExt cx="2840018" cy="1391796"/>
            </a:xfrm>
          </p:grpSpPr>
          <p:pic>
            <p:nvPicPr>
              <p:cNvPr id="29" name="Picture 5" descr="ถาดเสริฟไม้ รุ่น วาสโซ 32 x 24 x 1.5 ซม. - ลายไม้ธรรมชาติ ...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255" t="33894" r="7388" b="38462"/>
              <a:stretch/>
            </p:blipFill>
            <p:spPr bwMode="auto">
              <a:xfrm>
                <a:off x="75305" y="1552575"/>
                <a:ext cx="2840018" cy="10953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3"/>
              <p:cNvPicPr>
                <a:picLocks noChangeAspect="1" noChangeArrowheads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48828" b="62240" l="30820" r="3858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136" t="49549" r="61623" b="37228"/>
              <a:stretch/>
            </p:blipFill>
            <p:spPr bwMode="auto">
              <a:xfrm>
                <a:off x="380558" y="1256154"/>
                <a:ext cx="1125722" cy="1155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3112" y="2875039"/>
              <a:ext cx="314325" cy="33947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7437" y="2875039"/>
              <a:ext cx="314325" cy="33947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762" y="2875039"/>
              <a:ext cx="314325" cy="33947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412" y="2687968"/>
              <a:ext cx="314325" cy="33947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7737" y="2687968"/>
              <a:ext cx="314325" cy="33947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2062" y="2687968"/>
              <a:ext cx="314325" cy="33947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9937" y="2495958"/>
              <a:ext cx="314325" cy="33947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7800" r="97300">
                          <a14:foregroundMark x1="29400" y1="37130" x2="29600" y2="360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54262" y="2495958"/>
              <a:ext cx="314325" cy="339471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/>
        </p:nvGrpSpPr>
        <p:grpSpPr>
          <a:xfrm>
            <a:off x="3301443" y="2131185"/>
            <a:ext cx="888999" cy="1041609"/>
            <a:chOff x="3529485" y="2122629"/>
            <a:chExt cx="888999" cy="1041609"/>
          </a:xfrm>
        </p:grpSpPr>
        <p:sp>
          <p:nvSpPr>
            <p:cNvPr id="40" name="Rounded Rectangle 3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.VnArial" pitchFamily="34" charset="0"/>
                </a:rPr>
                <a:t>11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3301443" y="3826842"/>
            <a:ext cx="888999" cy="1041609"/>
            <a:chOff x="3529485" y="2122629"/>
            <a:chExt cx="888999" cy="1041609"/>
          </a:xfrm>
        </p:grpSpPr>
        <p:sp>
          <p:nvSpPr>
            <p:cNvPr id="47" name="Rounded Rectangle 46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962343" y="3826842"/>
            <a:ext cx="888999" cy="1041609"/>
            <a:chOff x="3529485" y="2122629"/>
            <a:chExt cx="888999" cy="1041609"/>
          </a:xfrm>
        </p:grpSpPr>
        <p:sp>
          <p:nvSpPr>
            <p:cNvPr id="50" name="Rounded Rectangle 49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7962343" y="2131185"/>
            <a:ext cx="888999" cy="1041609"/>
            <a:chOff x="3529485" y="2122629"/>
            <a:chExt cx="888999" cy="1041609"/>
          </a:xfrm>
        </p:grpSpPr>
        <p:sp>
          <p:nvSpPr>
            <p:cNvPr id="53" name="Rounded Rectangle 52"/>
            <p:cNvSpPr/>
            <p:nvPr/>
          </p:nvSpPr>
          <p:spPr>
            <a:xfrm>
              <a:off x="3708400" y="2360456"/>
              <a:ext cx="565957" cy="565957"/>
            </a:xfrm>
            <a:prstGeom prst="roundRect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3529485" y="2122629"/>
              <a:ext cx="888999" cy="1041609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rgbClr val="002060"/>
                  </a:solidFill>
                  <a:latin typeface=".VnArial" pitchFamily="34" charset="0"/>
                </a:rPr>
                <a:t>?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0" y="3172794"/>
            <a:ext cx="9144000" cy="0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4610100" y="1644914"/>
            <a:ext cx="0" cy="3223537"/>
          </a:xfrm>
          <a:prstGeom prst="line">
            <a:avLst/>
          </a:prstGeom>
          <a:ln>
            <a:solidFill>
              <a:srgbClr val="00B0F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086" y="4139864"/>
            <a:ext cx="444500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915" y="2460901"/>
            <a:ext cx="444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402" y="4200188"/>
            <a:ext cx="481013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6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4" name="Oval 3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2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43003" y="1268656"/>
            <a:ext cx="3765276" cy="2742430"/>
            <a:chOff x="847803" y="1268656"/>
            <a:chExt cx="3765276" cy="2742430"/>
          </a:xfrm>
        </p:grpSpPr>
        <p:grpSp>
          <p:nvGrpSpPr>
            <p:cNvPr id="5" name="Group 4"/>
            <p:cNvGrpSpPr/>
            <p:nvPr/>
          </p:nvGrpSpPr>
          <p:grpSpPr>
            <a:xfrm>
              <a:off x="847803" y="1268656"/>
              <a:ext cx="3765276" cy="2742430"/>
              <a:chOff x="-1905" y="0"/>
              <a:chExt cx="1908175" cy="139017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-1905" y="0"/>
                <a:ext cx="1908175" cy="998855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653657" y="1143796"/>
                <a:ext cx="246380" cy="246380"/>
              </a:xfrm>
              <a:prstGeom prst="round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058" y="1422877"/>
              <a:ext cx="3097212" cy="16620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22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501668"/>
            <a:ext cx="698559" cy="560218"/>
          </a:xfrm>
          <a:prstGeom prst="rect">
            <a:avLst/>
          </a:prstGeom>
          <a:noFill/>
        </p:spPr>
      </p:pic>
      <p:sp>
        <p:nvSpPr>
          <p:cNvPr id="24" name="Rounded Rectangle 23"/>
          <p:cNvSpPr/>
          <p:nvPr/>
        </p:nvSpPr>
        <p:spPr>
          <a:xfrm>
            <a:off x="4876800" y="1268656"/>
            <a:ext cx="3765276" cy="1970463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170377" y="3525047"/>
            <a:ext cx="486165" cy="486039"/>
          </a:xfrm>
          <a:prstGeom prst="round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395327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1915489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9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23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155" y="2435651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083" y="3429668"/>
            <a:ext cx="838200" cy="676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3" name="Rounded Rectangle 42"/>
          <p:cNvSpPr/>
          <p:nvPr/>
        </p:nvSpPr>
        <p:spPr>
          <a:xfrm>
            <a:off x="1610389" y="3250581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rial" pitchFamily="34" charset="0"/>
              </a:rPr>
              <a:t>12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5943600" y="3257550"/>
            <a:ext cx="888999" cy="10416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.VnArial" pitchFamily="34" charset="0"/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04374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5" t="29762" r="25817" b="26785"/>
          <a:stretch/>
        </p:blipFill>
        <p:spPr bwMode="auto">
          <a:xfrm>
            <a:off x="834721" y="1276350"/>
            <a:ext cx="7508807" cy="3712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4"/>
          <p:cNvSpPr txBox="1">
            <a:spLocks/>
          </p:cNvSpPr>
          <p:nvPr/>
        </p:nvSpPr>
        <p:spPr>
          <a:xfrm>
            <a:off x="647700" y="209550"/>
            <a:ext cx="14859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400">
                <a:latin typeface="Arial" pitchFamily="34" charset="0"/>
                <a:cs typeface="Arial" pitchFamily="34" charset="0"/>
              </a:rPr>
              <a:t>Số?</a:t>
            </a:r>
          </a:p>
        </p:txBody>
      </p:sp>
      <p:sp>
        <p:nvSpPr>
          <p:cNvPr id="5" name="Oval 4"/>
          <p:cNvSpPr/>
          <p:nvPr/>
        </p:nvSpPr>
        <p:spPr>
          <a:xfrm>
            <a:off x="147637" y="312737"/>
            <a:ext cx="533400" cy="5334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.VnArial" pitchFamily="34" charset="0"/>
              </a:rPr>
              <a:t>3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88" y="1577504"/>
            <a:ext cx="3349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58" y="4491264"/>
            <a:ext cx="3175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433208"/>
            <a:ext cx="304800" cy="33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867" y="3243036"/>
            <a:ext cx="32385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67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36721"/>
            <a:ext cx="3201992" cy="95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703888" y="1873250"/>
            <a:ext cx="3352800" cy="1471369"/>
            <a:chOff x="5740400" y="1910904"/>
            <a:chExt cx="3352800" cy="1471369"/>
          </a:xfrm>
        </p:grpSpPr>
        <p:sp>
          <p:nvSpPr>
            <p:cNvPr id="11" name="Oval 10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5703888" y="261491"/>
            <a:ext cx="3352800" cy="1446660"/>
            <a:chOff x="5740400" y="1907033"/>
            <a:chExt cx="3352800" cy="1446660"/>
          </a:xfrm>
        </p:grpSpPr>
        <p:sp>
          <p:nvSpPr>
            <p:cNvPr id="16" name="Oval 15"/>
            <p:cNvSpPr/>
            <p:nvPr/>
          </p:nvSpPr>
          <p:spPr>
            <a:xfrm>
              <a:off x="5740400" y="1907033"/>
              <a:ext cx="3352800" cy="1446660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190750"/>
              <a:ext cx="1752600" cy="974239"/>
            </a:xfrm>
            <a:prstGeom prst="rect">
              <a:avLst/>
            </a:prstGeom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596188" y="2231772"/>
              <a:ext cx="1395412" cy="892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9" y="2435379"/>
            <a:ext cx="616743" cy="625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5703888" y="3551446"/>
            <a:ext cx="3352800" cy="1471369"/>
            <a:chOff x="5740400" y="1910904"/>
            <a:chExt cx="3352800" cy="1471369"/>
          </a:xfrm>
        </p:grpSpPr>
        <p:sp>
          <p:nvSpPr>
            <p:cNvPr id="23" name="Oval 22"/>
            <p:cNvSpPr/>
            <p:nvPr/>
          </p:nvSpPr>
          <p:spPr>
            <a:xfrm>
              <a:off x="5740400" y="1910904"/>
              <a:ext cx="3352800" cy="1471369"/>
            </a:xfrm>
            <a:prstGeom prst="ellipse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59476" y="2221150"/>
              <a:ext cx="1457324" cy="8101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1160" y="2221150"/>
              <a:ext cx="1457324" cy="8101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133600" y="57150"/>
            <a:ext cx="1570038" cy="1487242"/>
            <a:chOff x="2084387" y="283516"/>
            <a:chExt cx="1570038" cy="148724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88090"/>
              <a:ext cx="1230917" cy="1082668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2084387" y="283516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" pitchFamily="34" charset="0"/>
                  <a:cs typeface="Arial" pitchFamily="34" charset="0"/>
                </a:rPr>
                <a:t>Mười lăm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89452" y="1727700"/>
            <a:ext cx="1591958" cy="1692673"/>
            <a:chOff x="2089452" y="1727700"/>
            <a:chExt cx="1591958" cy="169267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4085" y="2138565"/>
              <a:ext cx="1457325" cy="1281808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2089452" y="1727700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" pitchFamily="34" charset="0"/>
                  <a:cs typeface="Arial" pitchFamily="34" charset="0"/>
                </a:rPr>
                <a:t>Hai mươi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076752" y="3481685"/>
            <a:ext cx="1601484" cy="1661815"/>
            <a:chOff x="2076752" y="3481685"/>
            <a:chExt cx="1601484" cy="166181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20911" y="3861692"/>
              <a:ext cx="1457325" cy="1281808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076752" y="3481685"/>
              <a:ext cx="15700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Arial" pitchFamily="34" charset="0"/>
                  <a:cs typeface="Arial" pitchFamily="34" charset="0"/>
                </a:rPr>
                <a:t>Mười một</a:t>
              </a:r>
            </a:p>
          </p:txBody>
        </p:sp>
      </p:grpSp>
      <p:sp>
        <p:nvSpPr>
          <p:cNvPr id="35" name="Oval 34"/>
          <p:cNvSpPr/>
          <p:nvPr/>
        </p:nvSpPr>
        <p:spPr>
          <a:xfrm>
            <a:off x="8372278" y="89988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8372278" y="1826964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2</a:t>
            </a:r>
          </a:p>
        </p:txBody>
      </p:sp>
      <p:sp>
        <p:nvSpPr>
          <p:cNvPr id="37" name="Oval 36"/>
          <p:cNvSpPr/>
          <p:nvPr/>
        </p:nvSpPr>
        <p:spPr>
          <a:xfrm>
            <a:off x="8372278" y="3563940"/>
            <a:ext cx="597296" cy="524480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.VnArial" pitchFamily="34" charset="0"/>
              </a:rPr>
              <a:t>3</a:t>
            </a:r>
          </a:p>
        </p:txBody>
      </p:sp>
      <p:sp>
        <p:nvSpPr>
          <p:cNvPr id="29" name="Cloud 28"/>
          <p:cNvSpPr/>
          <p:nvPr/>
        </p:nvSpPr>
        <p:spPr>
          <a:xfrm>
            <a:off x="0" y="744135"/>
            <a:ext cx="1906592" cy="1082829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Thỏ tìm </a:t>
            </a:r>
          </a:p>
          <a:p>
            <a:pPr algn="ctr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cà rốt</a:t>
            </a:r>
          </a:p>
        </p:txBody>
      </p:sp>
    </p:spTree>
    <p:extLst>
      <p:ext uri="{BB962C8B-B14F-4D97-AF65-F5344CB8AC3E}">
        <p14:creationId xmlns:p14="http://schemas.microsoft.com/office/powerpoint/2010/main" val="25515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0494E-6 L 0.30209 -0.3530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04" y="-17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 L 0.30833 0.296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9757 0.018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78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81000" y="775885"/>
            <a:ext cx="8763000" cy="3351615"/>
          </a:xfrm>
          <a:prstGeom prst="cloud">
            <a:avLst/>
          </a:prstGeom>
          <a:solidFill>
            <a:srgbClr val="FFB64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 Dặn dò: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Xem lại bài đã học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 Hoàn thành vở bài tập 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- Chuẩn bị bài: </a:t>
            </a:r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Luyện tập </a:t>
            </a:r>
          </a:p>
          <a:p>
            <a:pPr algn="just"/>
            <a:r>
              <a:rPr lang="en-US" sz="2800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</a:t>
            </a:r>
            <a:r>
              <a:rPr lang="en-US" sz="2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trang 6</a:t>
            </a:r>
          </a:p>
        </p:txBody>
      </p:sp>
    </p:spTree>
    <p:extLst>
      <p:ext uri="{BB962C8B-B14F-4D97-AF65-F5344CB8AC3E}">
        <p14:creationId xmlns:p14="http://schemas.microsoft.com/office/powerpoint/2010/main" val="5422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43032" y="0"/>
            <a:ext cx="929640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76201" y="209550"/>
            <a:ext cx="2362200" cy="1503218"/>
            <a:chOff x="1143000" y="742950"/>
            <a:chExt cx="3962400" cy="2521527"/>
          </a:xfrm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solidFill>
              <a:srgbClr val="FFCF37"/>
            </a:solidFill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solidFill>
              <a:srgbClr val="FFCF37"/>
            </a:solidFill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489975" y="1325622"/>
            <a:ext cx="1726223" cy="511053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3600" b="1">
                <a:latin typeface="Arial" pitchFamily="34" charset="0"/>
                <a:cs typeface="Arial" pitchFamily="34" charset="0"/>
              </a:rPr>
              <a:t>Chủ đề</a:t>
            </a:r>
            <a:br>
              <a:rPr lang="en-US" sz="3600" b="1">
                <a:latin typeface="Arial" pitchFamily="34" charset="0"/>
                <a:cs typeface="Arial" pitchFamily="34" charset="0"/>
              </a:rPr>
            </a:br>
            <a:r>
              <a:rPr lang="en-US" sz="3600" b="1"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67409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CÁC SỐ ĐẾN 100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1806126"/>
            <a:ext cx="8458200" cy="1473493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600450" y="1991178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Bài 21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09750" y="2538365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SỐ CÓ HAI CHỮ SỐ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913" y="3419475"/>
            <a:ext cx="4816475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85950"/>
            <a:ext cx="78741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286000" y="5467350"/>
            <a:ext cx="4648200" cy="1828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>
                <a:latin typeface="iCiel Cadena" pitchFamily="50" charset="0"/>
                <a:cs typeface="Arial" pitchFamily="34" charset="0"/>
              </a:rPr>
              <a:t>CÁC SỐ ĐẾN 20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61950"/>
            <a:ext cx="467042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690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2"/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368365D-E173-AA3E-D5CB-AA1A266848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10556"/>
            <a:ext cx="1224432" cy="1322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02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05900-AD0D-6DE9-EE53-77224DD73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C3547837-8239-35B7-8266-59959F841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81BAB5A-A5B3-C7E0-DE34-E90271D5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75" y="4286250"/>
            <a:ext cx="8229600" cy="857250"/>
          </a:xfrm>
        </p:spPr>
        <p:txBody>
          <a:bodyPr/>
          <a:lstStyle/>
          <a:p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bao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nhiêu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cà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chua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B5AD48D9-3EDE-48BC-5B4B-537DC1CB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D2A4873C-40CB-0A5E-D504-300589287735}"/>
              </a:ext>
            </a:extLst>
          </p:cNvPr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9AA4802D-3B2D-3FB5-A8DB-D3E7E5B2502E}"/>
              </a:ext>
            </a:extLst>
          </p:cNvPr>
          <p:cNvSpPr txBox="1">
            <a:spLocks/>
          </p:cNvSpPr>
          <p:nvPr/>
        </p:nvSpPr>
        <p:spPr>
          <a:xfrm>
            <a:off x="3307026" y="259080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chục</a:t>
            </a:r>
            <a:r>
              <a:rPr lang="en-US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quả cà chua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8C2E14-32F2-E6AF-D660-8CE30353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384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EB0CD5-E062-175B-1805-50078A893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extLst>
              <a:ext uri="{FF2B5EF4-FFF2-40B4-BE49-F238E27FC236}">
                <a16:creationId xmlns:a16="http://schemas.microsoft.com/office/drawing/2014/main" id="{78F69C4C-56C5-DAC0-5DEC-BF025CF2C9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42536"/>
            <a:ext cx="3054002" cy="16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31CE30D-02B1-8DEB-219C-09E8F5E1F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54083"/>
            <a:ext cx="2334107" cy="214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2032A53E-66C1-871A-4220-91C815AED558}"/>
              </a:ext>
            </a:extLst>
          </p:cNvPr>
          <p:cNvSpPr txBox="1">
            <a:spLocks/>
          </p:cNvSpPr>
          <p:nvPr/>
        </p:nvSpPr>
        <p:spPr>
          <a:xfrm>
            <a:off x="3310187" y="1733550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5CD157F-CB6B-EC93-EFE7-5D725BBCB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5276"/>
            <a:ext cx="57912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EB8DCF4-AD50-0AB8-5F10-F7BCA0A2E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E16719A-618F-5F89-D010-A858F9FCCF6F}"/>
              </a:ext>
            </a:extLst>
          </p:cNvPr>
          <p:cNvSpPr txBox="1">
            <a:spLocks/>
          </p:cNvSpPr>
          <p:nvPr/>
        </p:nvSpPr>
        <p:spPr>
          <a:xfrm>
            <a:off x="3310186" y="2437167"/>
            <a:ext cx="597169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chục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vị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3453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03360"/>
              </p:ext>
            </p:extLst>
          </p:nvPr>
        </p:nvGraphicFramePr>
        <p:xfrm>
          <a:off x="250371" y="663120"/>
          <a:ext cx="8668659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4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149357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65075" y="1818807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879468">
            <a:off x="2312118" y="246281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709534" y="2988649"/>
            <a:ext cx="1812018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707040" y="2993146"/>
            <a:ext cx="181201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11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Mười một</a:t>
            </a:r>
          </a:p>
        </p:txBody>
      </p:sp>
    </p:spTree>
    <p:extLst>
      <p:ext uri="{BB962C8B-B14F-4D97-AF65-F5344CB8AC3E}">
        <p14:creationId xmlns:p14="http://schemas.microsoft.com/office/powerpoint/2010/main" val="128752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43650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9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988649"/>
            <a:ext cx="28797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515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886200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86200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12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5881914" y="2995953"/>
            <a:ext cx="2879727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Mười hai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31" y="3114795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4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4514"/>
            <a:ext cx="9144000" cy="5143500"/>
          </a:xfrm>
          <a:prstGeom prst="rect">
            <a:avLst/>
          </a:prstGeom>
          <a:solidFill>
            <a:srgbClr val="6CB5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44235"/>
              </p:ext>
            </p:extLst>
          </p:nvPr>
        </p:nvGraphicFramePr>
        <p:xfrm>
          <a:off x="90714" y="663120"/>
          <a:ext cx="8951688" cy="3204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4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312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Viết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39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Đọc</a:t>
                      </a:r>
                      <a:r>
                        <a:rPr lang="en-US" sz="4000" baseline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số</a:t>
                      </a:r>
                      <a:endParaRPr lang="en-US" sz="400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B6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78718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988649"/>
            <a:ext cx="2346327" cy="857250"/>
          </a:xfrm>
        </p:spPr>
        <p:txBody>
          <a:bodyPr>
            <a:normAutofit/>
          </a:bodyPr>
          <a:lstStyle/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-2590800" y="2847500"/>
            <a:ext cx="2134275" cy="1715180"/>
            <a:chOff x="361837" y="2304370"/>
            <a:chExt cx="2134275" cy="1715180"/>
          </a:xfrm>
        </p:grpSpPr>
        <p:grpSp>
          <p:nvGrpSpPr>
            <p:cNvPr id="24" name="Group 23"/>
            <p:cNvGrpSpPr/>
            <p:nvPr/>
          </p:nvGrpSpPr>
          <p:grpSpPr>
            <a:xfrm>
              <a:off x="361837" y="3350895"/>
              <a:ext cx="2134275" cy="668655"/>
              <a:chOff x="457200" y="3105150"/>
              <a:chExt cx="2134275" cy="668655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7235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5" name="Group 24"/>
            <p:cNvGrpSpPr/>
            <p:nvPr/>
          </p:nvGrpSpPr>
          <p:grpSpPr>
            <a:xfrm>
              <a:off x="638282" y="3004774"/>
              <a:ext cx="1629225" cy="668655"/>
              <a:chOff x="457200" y="3105150"/>
              <a:chExt cx="1629225" cy="668655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7300" y="3105150"/>
                <a:ext cx="619125" cy="668655"/>
              </a:xfrm>
              <a:prstGeom prst="rect">
                <a:avLst/>
              </a:prstGeom>
            </p:spPr>
          </p:pic>
        </p:grpSp>
        <p:grpSp>
          <p:nvGrpSpPr>
            <p:cNvPr id="26" name="Group 25"/>
            <p:cNvGrpSpPr/>
            <p:nvPr/>
          </p:nvGrpSpPr>
          <p:grpSpPr>
            <a:xfrm>
              <a:off x="910429" y="2304370"/>
              <a:ext cx="1124175" cy="1017497"/>
              <a:chOff x="457200" y="2756308"/>
              <a:chExt cx="1124175" cy="1017497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2250" y="3105150"/>
                <a:ext cx="619125" cy="6686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ackgroundRemoval t="10000" b="90000" l="7800" r="97300">
                            <a14:foregroundMark x1="29400" y1="37130" x2="29600" y2="3601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3220" y="2756308"/>
                <a:ext cx="619125" cy="668655"/>
              </a:xfrm>
              <a:prstGeom prst="rect">
                <a:avLst/>
              </a:prstGeom>
            </p:spPr>
          </p:pic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2" y="2093148"/>
            <a:ext cx="2133600" cy="171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917" y="3118493"/>
            <a:ext cx="619125" cy="668655"/>
          </a:xfrm>
          <a:prstGeom prst="rect">
            <a:avLst/>
          </a:prstGeom>
        </p:spPr>
      </p:pic>
      <p:sp>
        <p:nvSpPr>
          <p:cNvPr id="37" name="Right Arrow 36"/>
          <p:cNvSpPr/>
          <p:nvPr/>
        </p:nvSpPr>
        <p:spPr>
          <a:xfrm rot="3681682">
            <a:off x="114801" y="1699863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ight Arrow 40"/>
          <p:cNvSpPr/>
          <p:nvPr/>
        </p:nvSpPr>
        <p:spPr>
          <a:xfrm rot="4184698">
            <a:off x="2268237" y="2375921"/>
            <a:ext cx="1066800" cy="37127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336134" y="2988649"/>
            <a:ext cx="1635352" cy="85725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4336134" y="2993146"/>
            <a:ext cx="1632858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13</a:t>
            </a:r>
          </a:p>
        </p:txBody>
      </p:sp>
      <p:sp>
        <p:nvSpPr>
          <p:cNvPr id="40" name="Cloud Callout 39"/>
          <p:cNvSpPr/>
          <p:nvPr/>
        </p:nvSpPr>
        <p:spPr>
          <a:xfrm>
            <a:off x="217714" y="361950"/>
            <a:ext cx="1839686" cy="1085376"/>
          </a:xfrm>
          <a:prstGeom prst="cloud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4" name="Cloud Callout 43"/>
          <p:cNvSpPr/>
          <p:nvPr/>
        </p:nvSpPr>
        <p:spPr>
          <a:xfrm>
            <a:off x="1925675" y="904638"/>
            <a:ext cx="1503325" cy="847488"/>
          </a:xfrm>
          <a:prstGeom prst="cloudCallout">
            <a:avLst>
              <a:gd name="adj1" fmla="val 5202"/>
              <a:gd name="adj2" fmla="val 9191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6400800" y="2995953"/>
            <a:ext cx="2360841" cy="8572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>
                <a:latin typeface="Arial" pitchFamily="34" charset="0"/>
                <a:cs typeface="Arial" pitchFamily="34" charset="0"/>
              </a:rPr>
              <a:t>Mười ba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61" y="3114795"/>
            <a:ext cx="619125" cy="66865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7800" r="97300">
                        <a14:foregroundMark x1="29400" y1="37130" x2="29600" y2="360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411" y="3126238"/>
            <a:ext cx="619125" cy="66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7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 animBg="1"/>
      <p:bldP spid="37" grpId="1" animBg="1"/>
      <p:bldP spid="37" grpId="2" animBg="1"/>
      <p:bldP spid="41" grpId="0" animBg="1"/>
      <p:bldP spid="41" grpId="1" animBg="1"/>
      <p:bldP spid="41" grpId="2" animBg="1"/>
      <p:bldP spid="42" grpId="0"/>
      <p:bldP spid="42" grpId="1"/>
      <p:bldP spid="39" grpId="0" animBg="1"/>
      <p:bldP spid="40" grpId="0" animBg="1"/>
      <p:bldP spid="40" grpId="1" animBg="1"/>
      <p:bldP spid="44" grpId="0" animBg="1"/>
      <p:bldP spid="44" grpId="1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245</Words>
  <Application>Microsoft Office PowerPoint</Application>
  <PresentationFormat>On-screen Show (16:9)</PresentationFormat>
  <Paragraphs>116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.VnArial</vt:lpstr>
      <vt:lpstr>Arial</vt:lpstr>
      <vt:lpstr>Calibri</vt:lpstr>
      <vt:lpstr>iCiel Cadena</vt:lpstr>
      <vt:lpstr>UTM Cookies</vt:lpstr>
      <vt:lpstr>Office Theme</vt:lpstr>
      <vt:lpstr>PowerPoint Presentation</vt:lpstr>
      <vt:lpstr>Chủ đề 6</vt:lpstr>
      <vt:lpstr>PowerPoint Presentation</vt:lpstr>
      <vt:lpstr>Có bao nhiêu quả cà chua?</vt:lpstr>
      <vt:lpstr>Có bao nhiêu quả cà chua?</vt:lpstr>
      <vt:lpstr>PowerPoint Presentation</vt:lpstr>
      <vt:lpstr>?</vt:lpstr>
      <vt:lpstr>?</vt:lpstr>
      <vt:lpstr>?</vt:lpstr>
      <vt:lpstr>?</vt:lpstr>
      <vt:lpstr>?</vt:lpstr>
      <vt:lpstr>PowerPoint Presentation</vt:lpstr>
      <vt:lpstr>Biết mỗi        có 10 quả cà chua. Tìm số thích hợp (theo mẫu).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</dc:title>
  <dc:creator>PC</dc:creator>
  <cp:lastModifiedBy>Administrator</cp:lastModifiedBy>
  <cp:revision>62</cp:revision>
  <dcterms:created xsi:type="dcterms:W3CDTF">2021-01-09T02:19:28Z</dcterms:created>
  <dcterms:modified xsi:type="dcterms:W3CDTF">2026-01-15T02:27:52Z</dcterms:modified>
</cp:coreProperties>
</file>