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3.wav" ContentType="audio/wav"/>
  <Override PartName="/ppt/media/audio4.wav" ContentType="audio/wav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4"/>
  </p:notesMasterIdLst>
  <p:sldIdLst>
    <p:sldId id="352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53" r:id="rId10"/>
    <p:sldId id="354" r:id="rId11"/>
    <p:sldId id="355" r:id="rId12"/>
    <p:sldId id="356" r:id="rId13"/>
    <p:sldId id="357" r:id="rId14"/>
    <p:sldId id="358" r:id="rId15"/>
    <p:sldId id="362" r:id="rId16"/>
    <p:sldId id="363" r:id="rId17"/>
    <p:sldId id="359" r:id="rId18"/>
    <p:sldId id="360" r:id="rId19"/>
    <p:sldId id="364" r:id="rId20"/>
    <p:sldId id="329" r:id="rId21"/>
    <p:sldId id="312" r:id="rId22"/>
    <p:sldId id="351" r:id="rId23"/>
  </p:sldIdLst>
  <p:sldSz cx="12161838" cy="6858000"/>
  <p:notesSz cx="6858000" cy="9144000"/>
  <p:embeddedFontLst>
    <p:embeddedFont>
      <p:font typeface="Arial-Rounded" panose="020B0500000000000000" pitchFamily="34" charset="0"/>
      <p:regular r:id="rId25"/>
    </p:embeddedFont>
    <p:embeddedFont>
      <p:font typeface="Fira Sans Condensed Medium" panose="020B0603050000020004" pitchFamily="34" charset="0"/>
      <p:regular r:id="rId26"/>
      <p:bold r:id="rId27"/>
      <p:italic r:id="rId28"/>
      <p:boldItalic r:id="rId29"/>
    </p:embeddedFont>
    <p:embeddedFont>
      <p:font typeface="Fira Sans Extra Condensed Medium" panose="020B0604020202020204" charset="0"/>
      <p:regular r:id="rId30"/>
      <p:bold r:id="rId31"/>
      <p:italic r:id="rId32"/>
      <p:boldItalic r:id="rId33"/>
    </p:embeddedFon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Nunito" pitchFamily="2" charset="0"/>
      <p:regular r:id="rId38"/>
      <p:bold r:id="rId39"/>
      <p:italic r:id="rId40"/>
      <p:boldItalic r:id="rId41"/>
    </p:embeddedFont>
    <p:embeddedFont>
      <p:font typeface="Nunito Sans" pitchFamily="2" charset="0"/>
      <p:regular r:id="rId42"/>
      <p:bold r:id="rId43"/>
      <p:italic r:id="rId44"/>
      <p:boldItalic r:id="rId45"/>
    </p:embeddedFont>
    <p:embeddedFont>
      <p:font typeface="Quicksand" panose="020B0604020202020204" charset="0"/>
      <p:regular r:id="rId46"/>
      <p:bold r:id="rId47"/>
    </p:embeddedFont>
    <p:embeddedFont>
      <p:font typeface="Quicksand Light" panose="020B0604020202020204" charset="0"/>
      <p:regular r:id="rId48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1FD"/>
    <a:srgbClr val="CC0066"/>
    <a:srgbClr val="D2D9FE"/>
    <a:srgbClr val="FF6699"/>
    <a:srgbClr val="6DC0FF"/>
    <a:srgbClr val="FFFF66"/>
    <a:srgbClr val="9FFF9F"/>
    <a:srgbClr val="B4C0FE"/>
    <a:srgbClr val="778DFD"/>
    <a:srgbClr val="2D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88D460-E827-4690-B490-23B292371C28}">
  <a:tblStyle styleId="{D388D460-E827-4690-B490-23B292371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1C2931-B31D-471A-86D0-18F301C53F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87" autoAdjust="0"/>
  </p:normalViewPr>
  <p:slideViewPr>
    <p:cSldViewPr>
      <p:cViewPr varScale="1">
        <p:scale>
          <a:sx n="55" d="100"/>
          <a:sy n="55" d="100"/>
        </p:scale>
        <p:origin x="1076" y="3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2018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A B 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6c6532119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6c6532119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số để đi đến câu hỏi</a:t>
            </a:r>
          </a:p>
          <a:p>
            <a:r>
              <a:rPr lang="en-US" baseline="0"/>
              <a:t>Tại slide câu hỏi, click vào ngôi nhà để quay về lật mảnh ghép</a:t>
            </a:r>
          </a:p>
          <a:p>
            <a:r>
              <a:rPr lang="en-US" baseline="0"/>
              <a:t>Khi lật hết mảnh ghép, enter để ra từ khoá, click vào ngôi nhà để đi đến bài học.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2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 nhớ</a:t>
            </a:r>
            <a:r>
              <a:rPr lang="en-US" baseline="0"/>
              <a:t> hỏi HS tên các đồ vật trước rồi mới nêu câu hỏi sau</a:t>
            </a:r>
          </a:p>
          <a:p>
            <a:pPr marL="158750" indent="0">
              <a:buNone/>
            </a:pPr>
            <a:r>
              <a:rPr lang="en-US" baseline="0"/>
              <a:t>Click vào đồ vật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Click vào đồ vật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9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Mảnh</a:t>
            </a:r>
            <a:r>
              <a:rPr lang="en-US" baseline="0"/>
              <a:t> ghép may mắn, HS đc nhận quà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Mảnh</a:t>
            </a:r>
            <a:r>
              <a:rPr lang="en-US" baseline="0"/>
              <a:t> ghép may mắn, HS đc nhận quà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9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57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09414" y="5039184"/>
            <a:ext cx="364496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00351" y="-67"/>
            <a:ext cx="37614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3586" y="3101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6412153" y="459567"/>
            <a:ext cx="418635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04208" y="4394200"/>
            <a:ext cx="418562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9704053" y="6792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91078" y="100600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3640" y="761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390302" y="53993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39850" y="57664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2988" y="5468033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42476" y="6482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64517" y="6102806"/>
            <a:ext cx="344950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18_1_2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18_1_1_1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0069" y="21924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29617" y="25594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7314" y="1703200"/>
            <a:ext cx="12876466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2700000">
            <a:off x="11039370" y="497547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359874" y="30566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11511069" y="25469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60617" y="29140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4162" y="19379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9552792" y="-125333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02340" y="2417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775144" y="21923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-357330" y="7931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2201" y="-103070"/>
            <a:ext cx="345821" cy="301303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772" y="2456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44139" y="2950067"/>
            <a:ext cx="7273561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10901" y="2048167"/>
            <a:ext cx="4340036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1573" y="59402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196226" y="46409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6739303" y="61798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flipH="1">
            <a:off x="7995171" y="2682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74668" y="577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 flipH="1">
            <a:off x="9004297" y="12837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5431" y="2179400"/>
            <a:ext cx="10250977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78987" y="4053800"/>
            <a:ext cx="7803846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34369" y="8452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683917" y="12123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45416" y="3395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45297" y="5797988"/>
            <a:ext cx="344894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08400" y="50604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052" y="54275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51497" y="2422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9789339" y="61336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08636" y="13080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26728" y="625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10382451" y="5197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1374" y="26506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7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8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88381" y="3655333"/>
            <a:ext cx="2418003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4996144" y="2408971"/>
            <a:ext cx="2319049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4704" y="333429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23069" y="368751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13569" y="3655333"/>
            <a:ext cx="2418003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789825" y="333429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1614612" y="10110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11064160" y="13780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10925608" y="6666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"/>
          <p:cNvSpPr/>
          <p:nvPr/>
        </p:nvSpPr>
        <p:spPr>
          <a:xfrm rot="2700000">
            <a:off x="702872" y="62612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-178890" y="57204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202535" y="51983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10956793" y="61379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445748" y="13175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79772" y="918913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10465263" y="572046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2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7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.xml"/><Relationship Id="rId1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slide" Target="slide3.xml"/><Relationship Id="rId12" Type="http://schemas.openxmlformats.org/officeDocument/2006/relationships/image" Target="../media/image7.png"/><Relationship Id="rId17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slide" Target="slide5.xml"/><Relationship Id="rId5" Type="http://schemas.openxmlformats.org/officeDocument/2006/relationships/slide" Target="slide9.xml"/><Relationship Id="rId1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slide" Target="slide4.xm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acebook.com/groups/44309690375158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slide" Target="slide2.xml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slide" Target="slide2.xml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68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180110"/>
            <a:ext cx="11305605" cy="954107"/>
            <a:chOff x="559883" y="260775"/>
            <a:chExt cx="11305605" cy="954107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52363" y="260775"/>
              <a:ext cx="105131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Liên hệ xung quanh mình và quanh lớp học, bạn Việt đã nêu được tên một số đồ vật có dạng các hình đã học như sau: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1239119"/>
            <a:ext cx="7376160" cy="5510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018" y="3429000"/>
            <a:ext cx="298456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 đồ vật trên có dạng hình gì?</a:t>
            </a:r>
          </a:p>
        </p:txBody>
      </p:sp>
    </p:spTree>
    <p:extLst>
      <p:ext uri="{BB962C8B-B14F-4D97-AF65-F5344CB8AC3E}">
        <p14:creationId xmlns:p14="http://schemas.microsoft.com/office/powerpoint/2010/main" val="27305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5400000">
            <a:off x="1594156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43636" y="522963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10742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3950" y="277090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</a:t>
              </a:r>
            </a:p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tam giác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06747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9627291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2" y="3127764"/>
            <a:ext cx="1972825" cy="20382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70" y="3405836"/>
            <a:ext cx="1792141" cy="15707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62" y="3548635"/>
            <a:ext cx="1425854" cy="14279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88742" y="5310436"/>
            <a:ext cx="1784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err="1"/>
              <a:t>Khung</a:t>
            </a:r>
            <a:r>
              <a:rPr lang="en-GB" sz="2400"/>
              <a:t> </a:t>
            </a:r>
          </a:p>
          <a:p>
            <a:pPr algn="ctr"/>
            <a:r>
              <a:rPr lang="en-GB" sz="2400"/>
              <a:t>cửa </a:t>
            </a:r>
            <a:r>
              <a:rPr lang="en-GB" sz="2400" dirty="0" err="1"/>
              <a:t>sổ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07197" y="5310435"/>
            <a:ext cx="276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Biển</a:t>
            </a:r>
            <a:r>
              <a:rPr lang="en-GB" sz="2400" dirty="0"/>
              <a:t> </a:t>
            </a:r>
            <a:r>
              <a:rPr lang="en-GB" sz="2400" err="1"/>
              <a:t>báo</a:t>
            </a:r>
            <a:r>
              <a:rPr lang="en-GB" sz="2400"/>
              <a:t> </a:t>
            </a:r>
          </a:p>
          <a:p>
            <a:pPr algn="ctr"/>
            <a:r>
              <a:rPr lang="en-GB" sz="2400"/>
              <a:t>giao </a:t>
            </a:r>
            <a:r>
              <a:rPr lang="en-GB" sz="2400" dirty="0" err="1"/>
              <a:t>thông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9877785" y="5310436"/>
            <a:ext cx="1156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Đĩa</a:t>
            </a:r>
            <a:r>
              <a:rPr lang="en-GB" sz="2400" dirty="0"/>
              <a:t> DVD</a:t>
            </a:r>
          </a:p>
        </p:txBody>
      </p:sp>
    </p:spTree>
    <p:extLst>
      <p:ext uri="{BB962C8B-B14F-4D97-AF65-F5344CB8AC3E}">
        <p14:creationId xmlns:p14="http://schemas.microsoft.com/office/powerpoint/2010/main" val="10904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5400000">
            <a:off x="1592932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01983" y="1018041"/>
            <a:ext cx="230162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775778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05523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9626067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</a:p>
        </p:txBody>
      </p:sp>
      <p:sp>
        <p:nvSpPr>
          <p:cNvPr id="18" name="Oval 17"/>
          <p:cNvSpPr/>
          <p:nvPr/>
        </p:nvSpPr>
        <p:spPr>
          <a:xfrm>
            <a:off x="1242412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23" y="3238779"/>
            <a:ext cx="1572015" cy="15667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25" y="3202707"/>
            <a:ext cx="2487706" cy="15002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946" y="3387585"/>
            <a:ext cx="1507282" cy="14939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9049" y="5171775"/>
            <a:ext cx="299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/>
              <a:t>Bánh</a:t>
            </a:r>
            <a:r>
              <a:rPr lang="en-GB" sz="3200" dirty="0"/>
              <a:t> </a:t>
            </a:r>
            <a:r>
              <a:rPr lang="en-GB" sz="3200" dirty="0" err="1"/>
              <a:t>xe</a:t>
            </a:r>
            <a:endParaRPr lang="en-GB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5044833" y="5171775"/>
            <a:ext cx="2253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/>
              <a:t>Bảng</a:t>
            </a:r>
            <a:r>
              <a:rPr lang="en-GB" sz="3200" dirty="0"/>
              <a:t> </a:t>
            </a:r>
            <a:r>
              <a:rPr lang="en-GB" sz="3200" dirty="0" err="1"/>
              <a:t>lớp</a:t>
            </a:r>
            <a:endParaRPr lang="en-GB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9245642" y="5171775"/>
            <a:ext cx="2253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/>
              <a:t>Cái</a:t>
            </a:r>
            <a:r>
              <a:rPr lang="en-GB" sz="3200" dirty="0"/>
              <a:t> </a:t>
            </a:r>
            <a:r>
              <a:rPr lang="en-GB" sz="3200" dirty="0" err="1"/>
              <a:t>bánh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794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5400000">
            <a:off x="1483316" y="2725288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32796" y="368878"/>
            <a:ext cx="1463040" cy="19974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10742" y="2725288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3949" y="449876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</a:t>
              </a:r>
            </a:p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tam giác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>
            <a:off x="9936638" y="2696638"/>
            <a:ext cx="762001" cy="384066"/>
            <a:chOff x="1025023" y="1615381"/>
            <a:chExt cx="2023040" cy="1102597"/>
          </a:xfrm>
        </p:grpSpPr>
        <p:sp>
          <p:nvSpPr>
            <p:cNvPr id="19" name="Down Arrow 18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586119" y="897035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9" y="3536699"/>
            <a:ext cx="2118536" cy="21185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3638847"/>
            <a:ext cx="1926728" cy="19223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960" y="3710674"/>
            <a:ext cx="1961472" cy="19445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0719" y="5943600"/>
            <a:ext cx="231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Bìa</a:t>
            </a:r>
            <a:r>
              <a:rPr lang="en-GB" sz="2800" dirty="0"/>
              <a:t> </a:t>
            </a:r>
            <a:r>
              <a:rPr lang="en-GB" sz="2800" dirty="0" err="1"/>
              <a:t>sách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158691" y="5878877"/>
            <a:ext cx="169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Ê-</a:t>
            </a:r>
            <a:r>
              <a:rPr lang="en-GB" sz="2800" dirty="0" err="1"/>
              <a:t>kê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9331652" y="5943600"/>
            <a:ext cx="204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Con tem</a:t>
            </a:r>
          </a:p>
        </p:txBody>
      </p:sp>
    </p:spTree>
    <p:extLst>
      <p:ext uri="{BB962C8B-B14F-4D97-AF65-F5344CB8AC3E}">
        <p14:creationId xmlns:p14="http://schemas.microsoft.com/office/powerpoint/2010/main" val="25716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r="17685"/>
          <a:stretch/>
        </p:blipFill>
        <p:spPr>
          <a:xfrm>
            <a:off x="3566319" y="1676400"/>
            <a:ext cx="4046673" cy="446055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13519" y="183218"/>
            <a:ext cx="11430000" cy="1323439"/>
            <a:chOff x="597668" y="433944"/>
            <a:chExt cx="11430000" cy="1323439"/>
          </a:xfrm>
        </p:grpSpPr>
        <p:sp>
          <p:nvSpPr>
            <p:cNvPr id="44" name="Oval 4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33944"/>
              <a:ext cx="106918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Em hãy xếp các que tính để được hình bên dưới.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50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6"/>
          <p:cNvSpPr txBox="1">
            <a:spLocks/>
          </p:cNvSpPr>
          <p:nvPr/>
        </p:nvSpPr>
        <p:spPr>
          <a:xfrm>
            <a:off x="217307" y="1864927"/>
            <a:ext cx="2082674" cy="430534"/>
          </a:xfrm>
          <a:prstGeom prst="rect">
            <a:avLst/>
          </a:prstGeom>
        </p:spPr>
        <p:txBody>
          <a:bodyPr vert="horz" lIns="121679" tIns="60840" rIns="121679" bIns="60840" rtlCol="0" anchor="b">
            <a:normAutofit fontScale="97500" lnSpcReduction="10000"/>
          </a:bodyPr>
          <a:lstStyle/>
          <a:p>
            <a:pPr defTabSz="912838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1900" b="1" dirty="0">
                <a:solidFill>
                  <a:schemeClr val="bg1"/>
                </a:solidFill>
                <a:latin typeface="Lato"/>
                <a:ea typeface="+mj-ea"/>
                <a:cs typeface="+mj-cs"/>
              </a:rPr>
              <a:t>Cho 5 que </a:t>
            </a:r>
            <a:r>
              <a:rPr lang="en-US" sz="1900" b="1" dirty="0" err="1">
                <a:solidFill>
                  <a:schemeClr val="bg1"/>
                </a:solidFill>
                <a:latin typeface="Lato"/>
                <a:ea typeface="+mj-ea"/>
                <a:cs typeface="+mj-cs"/>
              </a:rPr>
              <a:t>tính</a:t>
            </a:r>
            <a:endParaRPr lang="en-US" sz="1900" b="1" dirty="0">
              <a:solidFill>
                <a:schemeClr val="bg1"/>
              </a:solidFill>
              <a:latin typeface="Lato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107">
            <a:off x="480520" y="3018103"/>
            <a:ext cx="1755871" cy="200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2171" y="4374756"/>
            <a:ext cx="1760294" cy="199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6588">
            <a:off x="1060435" y="3494359"/>
            <a:ext cx="1755871" cy="200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386">
            <a:off x="473498" y="5431993"/>
            <a:ext cx="1755871" cy="2000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729">
            <a:off x="1707570" y="5462770"/>
            <a:ext cx="1755871" cy="2000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3519" y="268308"/>
            <a:ext cx="11506200" cy="1413367"/>
            <a:chOff x="597668" y="519034"/>
            <a:chExt cx="11506200" cy="1413367"/>
          </a:xfrm>
        </p:grpSpPr>
        <p:sp>
          <p:nvSpPr>
            <p:cNvPr id="14" name="Oval 1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5820" y="608962"/>
              <a:ext cx="10768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b) Em hãy xếp 5 que tính thành một hình có 2 hình tam giác.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01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234E-6 6.44863E-7 L 0.52447 0.073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4" y="3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334E-7 -2.37272E-6 L 0.61576 0.152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8" y="7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4426E-6 -1.19099E-6 L 0.66488 -0.274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35" y="-13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261E-7 6.07837E-7 L 0.42607 -0.140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95" y="-7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8376E-6 2.18143E-6 L 0.44741 -0.051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1" y="-25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3519" y="268308"/>
            <a:ext cx="11506200" cy="1413367"/>
            <a:chOff x="597668" y="519034"/>
            <a:chExt cx="11506200" cy="1413367"/>
          </a:xfrm>
        </p:grpSpPr>
        <p:sp>
          <p:nvSpPr>
            <p:cNvPr id="14" name="Oval 1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5820" y="608962"/>
              <a:ext cx="10768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b) Em hãy xếp 5 que tính thành một hình có 2 hình tam giác.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928519" y="1723752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099719" y="1749152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099719" y="4020638"/>
            <a:ext cx="3657600" cy="2835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928519" y="4000528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9719" y="4048990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thích hợp đặt vào dấu “?” là hình nào?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4676" y="868169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08919" y="1066800"/>
            <a:ext cx="9448800" cy="220621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29325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29030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28735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28440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28145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27850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27260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435104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620080" y="131001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0742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40589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50436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</a:p>
        </p:txBody>
      </p:sp>
      <p:sp>
        <p:nvSpPr>
          <p:cNvPr id="26" name="Oval 25"/>
          <p:cNvSpPr/>
          <p:nvPr/>
        </p:nvSpPr>
        <p:spPr>
          <a:xfrm>
            <a:off x="3868860" y="2323326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64411" y="2323326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529014" y="228537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20470" y="2485424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66522" y="38100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00765" y="4008631"/>
            <a:ext cx="9448800" cy="2206210"/>
            <a:chOff x="1500765" y="4008631"/>
            <a:chExt cx="9448800" cy="2206210"/>
          </a:xfrm>
        </p:grpSpPr>
        <p:sp>
          <p:nvSpPr>
            <p:cNvPr id="34" name="Rounded Rectangle 33"/>
            <p:cNvSpPr/>
            <p:nvPr/>
          </p:nvSpPr>
          <p:spPr>
            <a:xfrm>
              <a:off x="1500765" y="4008631"/>
              <a:ext cx="9448800" cy="2206210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813719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868746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3245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4822798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877825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92324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881569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896068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Oval 45"/>
          <p:cNvSpPr/>
          <p:nvPr/>
        </p:nvSpPr>
        <p:spPr>
          <a:xfrm>
            <a:off x="7850436" y="430906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20130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53" name="Isosceles Triangle 52"/>
          <p:cNvSpPr/>
          <p:nvPr/>
        </p:nvSpPr>
        <p:spPr>
          <a:xfrm>
            <a:off x="3912554" y="5354112"/>
            <a:ext cx="876570" cy="755664"/>
          </a:xfrm>
          <a:prstGeom prst="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478138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</a:p>
        </p:txBody>
      </p:sp>
      <p:sp>
        <p:nvSpPr>
          <p:cNvPr id="55" name="Oval 54"/>
          <p:cNvSpPr/>
          <p:nvPr/>
        </p:nvSpPr>
        <p:spPr>
          <a:xfrm>
            <a:off x="6164411" y="5320464"/>
            <a:ext cx="822960" cy="822960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90650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574734" y="5383329"/>
            <a:ext cx="731520" cy="73152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220130" y="5534502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8" grpId="0" animBg="1"/>
      <p:bldP spid="31" grpId="0" animBg="1"/>
      <p:bldP spid="6" grpId="0" animBg="1"/>
      <p:bldP spid="33" grpId="0"/>
      <p:bldP spid="46" grpId="0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15127"/>
            <a:chOff x="597668" y="449759"/>
            <a:chExt cx="11658600" cy="71512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57000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Với các miếng bìa hình tam giác:</a:t>
              </a: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8900319" y="139698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1671" y="108857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Mai ghép thành hình sau: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51919" y="1752600"/>
            <a:ext cx="5471886" cy="3643086"/>
            <a:chOff x="2651919" y="2362200"/>
            <a:chExt cx="5471886" cy="3643086"/>
          </a:xfrm>
        </p:grpSpPr>
        <p:sp>
          <p:nvSpPr>
            <p:cNvPr id="5" name="Rectangle 4"/>
            <p:cNvSpPr/>
            <p:nvPr/>
          </p:nvSpPr>
          <p:spPr>
            <a:xfrm>
              <a:off x="2651919" y="3310295"/>
              <a:ext cx="3657600" cy="1828800"/>
            </a:xfrm>
            <a:prstGeom prst="rect">
              <a:avLst/>
            </a:pr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"/>
            <p:cNvSpPr/>
            <p:nvPr/>
          </p:nvSpPr>
          <p:spPr>
            <a:xfrm rot="5400000">
              <a:off x="6283552" y="4176486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"/>
            <p:cNvSpPr/>
            <p:nvPr/>
          </p:nvSpPr>
          <p:spPr>
            <a:xfrm>
              <a:off x="6295005" y="2362200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480719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83553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51671" y="5410200"/>
            <a:ext cx="10920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Hỏi bạn Mai đã dùng bao nhiêu miếng bìa hình tam giác để ghép được hình trên?</a:t>
            </a:r>
          </a:p>
        </p:txBody>
      </p:sp>
    </p:spTree>
    <p:extLst>
      <p:ext uri="{BB962C8B-B14F-4D97-AF65-F5344CB8AC3E}">
        <p14:creationId xmlns:p14="http://schemas.microsoft.com/office/powerpoint/2010/main" val="3668763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15127"/>
            <a:chOff x="597668" y="449759"/>
            <a:chExt cx="11658600" cy="71512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57000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Với các miếng bìa hình tam giác:</a:t>
              </a: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8900319" y="139698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1671" y="108857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Mai ghép thành hình sau: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51919" y="1752600"/>
            <a:ext cx="5471886" cy="3643086"/>
            <a:chOff x="2651919" y="2362200"/>
            <a:chExt cx="5471886" cy="3643086"/>
          </a:xfrm>
        </p:grpSpPr>
        <p:sp>
          <p:nvSpPr>
            <p:cNvPr id="5" name="Rectangle 4"/>
            <p:cNvSpPr/>
            <p:nvPr/>
          </p:nvSpPr>
          <p:spPr>
            <a:xfrm>
              <a:off x="2651919" y="3310295"/>
              <a:ext cx="3657600" cy="1828800"/>
            </a:xfrm>
            <a:prstGeom prst="rect">
              <a:avLst/>
            </a:pr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"/>
            <p:cNvSpPr/>
            <p:nvPr/>
          </p:nvSpPr>
          <p:spPr>
            <a:xfrm rot="5400000">
              <a:off x="6283552" y="4176486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"/>
            <p:cNvSpPr/>
            <p:nvPr/>
          </p:nvSpPr>
          <p:spPr>
            <a:xfrm>
              <a:off x="6295005" y="2362200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480719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83553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6"/>
          <p:cNvSpPr txBox="1">
            <a:spLocks/>
          </p:cNvSpPr>
          <p:nvPr/>
        </p:nvSpPr>
        <p:spPr>
          <a:xfrm>
            <a:off x="1650810" y="5834649"/>
            <a:ext cx="2002219" cy="7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121679" tIns="60840" rIns="121679" bIns="60840" rtlCol="0" anchor="b">
            <a:normAutofit fontScale="82500" lnSpcReduction="20000"/>
          </a:bodyPr>
          <a:lstStyle/>
          <a:p>
            <a:pPr algn="just" defTabSz="912838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5400" dirty="0">
                <a:solidFill>
                  <a:schemeClr val="tx1"/>
                </a:solidFill>
                <a:latin typeface="Lato"/>
                <a:ea typeface="+mj-ea"/>
                <a:cs typeface="+mj-cs"/>
              </a:rPr>
              <a:t>A. 4 </a:t>
            </a:r>
          </a:p>
        </p:txBody>
      </p:sp>
      <p:sp>
        <p:nvSpPr>
          <p:cNvPr id="15" name="Title 16"/>
          <p:cNvSpPr txBox="1">
            <a:spLocks/>
          </p:cNvSpPr>
          <p:nvPr/>
        </p:nvSpPr>
        <p:spPr>
          <a:xfrm>
            <a:off x="4068933" y="5834649"/>
            <a:ext cx="2002219" cy="7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121679" tIns="60840" rIns="121679" bIns="60840" rtlCol="0" anchor="b">
            <a:normAutofit fontScale="82500" lnSpcReduction="20000"/>
          </a:bodyPr>
          <a:lstStyle/>
          <a:p>
            <a:pPr algn="just" defTabSz="912838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5400" dirty="0">
                <a:solidFill>
                  <a:schemeClr val="tx1"/>
                </a:solidFill>
                <a:latin typeface="Lato"/>
                <a:ea typeface="+mj-ea"/>
                <a:cs typeface="+mj-cs"/>
              </a:rPr>
              <a:t>B. 5 </a:t>
            </a:r>
          </a:p>
        </p:txBody>
      </p:sp>
      <p:sp>
        <p:nvSpPr>
          <p:cNvPr id="16" name="Title 16"/>
          <p:cNvSpPr txBox="1">
            <a:spLocks/>
          </p:cNvSpPr>
          <p:nvPr/>
        </p:nvSpPr>
        <p:spPr>
          <a:xfrm>
            <a:off x="6692020" y="5833961"/>
            <a:ext cx="2002219" cy="7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121679" tIns="60840" rIns="121679" bIns="60840" rtlCol="0" anchor="b">
            <a:normAutofit fontScale="82500" lnSpcReduction="20000"/>
          </a:bodyPr>
          <a:lstStyle/>
          <a:p>
            <a:pPr algn="just" defTabSz="912838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5400" dirty="0">
                <a:solidFill>
                  <a:schemeClr val="tx1"/>
                </a:solidFill>
                <a:latin typeface="Lato"/>
                <a:ea typeface="+mj-ea"/>
                <a:cs typeface="+mj-cs"/>
              </a:rPr>
              <a:t>C. 6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673112" y="5608171"/>
            <a:ext cx="1585047" cy="1225392"/>
          </a:xfrm>
          <a:prstGeom prst="round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endParaRPr lang="en-GB" sz="540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endCxn id="5" idx="2"/>
          </p:cNvCxnSpPr>
          <p:nvPr/>
        </p:nvCxnSpPr>
        <p:spPr>
          <a:xfrm>
            <a:off x="2651919" y="2700695"/>
            <a:ext cx="1828800" cy="1828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80719" y="2700695"/>
            <a:ext cx="1828800" cy="1828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83552" y="3562757"/>
            <a:ext cx="1828800" cy="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6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3919" r="10035" b="8731"/>
          <a:stretch/>
        </p:blipFill>
        <p:spPr>
          <a:xfrm>
            <a:off x="6398009" y="1594451"/>
            <a:ext cx="4144298" cy="4664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3333" r="8847" b="8731"/>
          <a:stretch/>
        </p:blipFill>
        <p:spPr>
          <a:xfrm>
            <a:off x="1625646" y="1594452"/>
            <a:ext cx="4742534" cy="4677060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35" y="5660443"/>
            <a:ext cx="1390376" cy="1197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1695" y="228600"/>
            <a:ext cx="9268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70C0"/>
                </a:solidFill>
                <a:latin typeface="UTM Showcard" pitchFamily="18" charset="0"/>
              </a:rPr>
              <a:t>LẬT MẢNH GHÉP</a:t>
            </a:r>
          </a:p>
        </p:txBody>
      </p:sp>
      <p:pic>
        <p:nvPicPr>
          <p:cNvPr id="27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3"/>
          <a:stretch/>
        </p:blipFill>
        <p:spPr bwMode="auto">
          <a:xfrm>
            <a:off x="1270653" y="920294"/>
            <a:ext cx="3567112" cy="304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69"/>
          <a:stretch/>
        </p:blipFill>
        <p:spPr bwMode="auto">
          <a:xfrm>
            <a:off x="4283516" y="912398"/>
            <a:ext cx="3567112" cy="297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3"/>
          <a:stretch/>
        </p:blipFill>
        <p:spPr bwMode="auto">
          <a:xfrm>
            <a:off x="7347348" y="905141"/>
            <a:ext cx="3567112" cy="298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24499"/>
          <a:stretch/>
        </p:blipFill>
        <p:spPr bwMode="auto">
          <a:xfrm>
            <a:off x="1270653" y="3786415"/>
            <a:ext cx="3567112" cy="264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4314939" y="3759201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7350410" y="3759201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13171" y="250374"/>
            <a:ext cx="1001965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70C0"/>
                </a:solidFill>
                <a:latin typeface="UTM Showcard" pitchFamily="18" charset="0"/>
              </a:rPr>
              <a:t>Ngày nhà giáo việt nam</a:t>
            </a:r>
          </a:p>
        </p:txBody>
      </p:sp>
    </p:spTree>
    <p:extLst>
      <p:ext uri="{BB962C8B-B14F-4D97-AF65-F5344CB8AC3E}">
        <p14:creationId xmlns:p14="http://schemas.microsoft.com/office/powerpoint/2010/main" val="26415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017" y="3505200"/>
            <a:ext cx="8801009" cy="1484800"/>
          </a:xfrm>
        </p:spPr>
        <p:txBody>
          <a:bodyPr/>
          <a:lstStyle/>
          <a:p>
            <a:pPr marL="152157" indent="0">
              <a:buNone/>
            </a:pPr>
            <a:r>
              <a:rPr lang="en-US" sz="6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6" b="56882"/>
          <a:stretch/>
        </p:blipFill>
        <p:spPr>
          <a:xfrm>
            <a:off x="3032919" y="203200"/>
            <a:ext cx="2720707" cy="2841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5456" b="6882"/>
          <a:stretch/>
        </p:blipFill>
        <p:spPr>
          <a:xfrm>
            <a:off x="7528719" y="1066800"/>
            <a:ext cx="2720707" cy="28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1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0"/>
          <p:cNvSpPr/>
          <p:nvPr/>
        </p:nvSpPr>
        <p:spPr>
          <a:xfrm rot="10800000" flipH="1">
            <a:off x="4785181" y="2363725"/>
            <a:ext cx="2767935" cy="277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0" name="Google Shape;1040;p90"/>
          <p:cNvSpPr/>
          <p:nvPr/>
        </p:nvSpPr>
        <p:spPr>
          <a:xfrm>
            <a:off x="8096330" y="2405479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1" name="Google Shape;1041;p90"/>
          <p:cNvSpPr/>
          <p:nvPr/>
        </p:nvSpPr>
        <p:spPr>
          <a:xfrm>
            <a:off x="1465676" y="2405479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2" name="Google Shape;1042;p90"/>
          <p:cNvSpPr/>
          <p:nvPr/>
        </p:nvSpPr>
        <p:spPr>
          <a:xfrm>
            <a:off x="1080686" y="1998704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3" name="Google Shape;1043;p90"/>
          <p:cNvSpPr txBox="1">
            <a:spLocks noGrp="1"/>
          </p:cNvSpPr>
          <p:nvPr>
            <p:ph type="ctrTitle" idx="6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z="7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4" name="Google Shape;1044;p90"/>
          <p:cNvSpPr txBox="1">
            <a:spLocks noGrp="1"/>
          </p:cNvSpPr>
          <p:nvPr>
            <p:ph type="ctrTitle" idx="3"/>
          </p:nvPr>
        </p:nvSpPr>
        <p:spPr>
          <a:xfrm>
            <a:off x="4896055" y="3048000"/>
            <a:ext cx="2617401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 thành bài … vào vở</a:t>
            </a:r>
            <a:endParaRPr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4400191" y="1998900"/>
            <a:ext cx="3538026" cy="354640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6" name="Google Shape;1046;p90"/>
          <p:cNvSpPr/>
          <p:nvPr/>
        </p:nvSpPr>
        <p:spPr>
          <a:xfrm>
            <a:off x="7711341" y="1998704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9" name="Google Shape;1049;p90"/>
          <p:cNvSpPr txBox="1">
            <a:spLocks noGrp="1"/>
          </p:cNvSpPr>
          <p:nvPr>
            <p:ph type="ctrTitle"/>
          </p:nvPr>
        </p:nvSpPr>
        <p:spPr>
          <a:xfrm>
            <a:off x="1616857" y="4592200"/>
            <a:ext cx="23794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00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lại bài đã học</a:t>
            </a:r>
            <a:endParaRPr sz="400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1" name="Google Shape;1051;p90"/>
          <p:cNvSpPr txBox="1">
            <a:spLocks noGrp="1"/>
          </p:cNvSpPr>
          <p:nvPr>
            <p:ph type="ctrTitle" idx="5"/>
          </p:nvPr>
        </p:nvSpPr>
        <p:spPr>
          <a:xfrm>
            <a:off x="7948178" y="4191000"/>
            <a:ext cx="31670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40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 bị bài mới</a:t>
            </a:r>
            <a:endParaRPr sz="440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2" name="Google Shape;1052;p90"/>
          <p:cNvSpPr txBox="1">
            <a:spLocks noGrp="1"/>
          </p:cNvSpPr>
          <p:nvPr>
            <p:ph type="ctrTitle"/>
          </p:nvPr>
        </p:nvSpPr>
        <p:spPr>
          <a:xfrm>
            <a:off x="1112830" y="2863755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000">
                <a:solidFill>
                  <a:schemeClr val="lt1"/>
                </a:solidFill>
              </a:rPr>
              <a:t>1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053" name="Google Shape;1053;p90"/>
          <p:cNvSpPr txBox="1">
            <a:spLocks noGrp="1"/>
          </p:cNvSpPr>
          <p:nvPr>
            <p:ph type="ctrTitle" idx="5"/>
          </p:nvPr>
        </p:nvSpPr>
        <p:spPr>
          <a:xfrm>
            <a:off x="7789825" y="2751461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400">
                <a:solidFill>
                  <a:schemeClr val="lt1"/>
                </a:solidFill>
              </a:rPr>
              <a:t>3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054" name="Google Shape;1054;p90"/>
          <p:cNvSpPr txBox="1">
            <a:spLocks noGrp="1"/>
          </p:cNvSpPr>
          <p:nvPr>
            <p:ph type="ctrTitle" idx="3"/>
          </p:nvPr>
        </p:nvSpPr>
        <p:spPr>
          <a:xfrm>
            <a:off x="4423069" y="4221673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z="4400">
                <a:solidFill>
                  <a:schemeClr val="lt1"/>
                </a:solidFill>
              </a:rPr>
              <a:t>2</a:t>
            </a:r>
            <a:endParaRPr sz="4400">
              <a:solidFill>
                <a:schemeClr val="l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>
            <a:off x="1362649" y="5037219"/>
            <a:ext cx="2881849" cy="1873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3" t="3791" r="4218" b="70510"/>
          <a:stretch/>
        </p:blipFill>
        <p:spPr>
          <a:xfrm>
            <a:off x="7158645" y="1524000"/>
            <a:ext cx="1559141" cy="13796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5" b="10170"/>
          <a:stretch/>
        </p:blipFill>
        <p:spPr>
          <a:xfrm>
            <a:off x="4612226" y="5579470"/>
            <a:ext cx="3099115" cy="1219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9" r="56093" b="72638"/>
          <a:stretch/>
        </p:blipFill>
        <p:spPr>
          <a:xfrm>
            <a:off x="1585119" y="927228"/>
            <a:ext cx="2191829" cy="11935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 flipH="1">
            <a:off x="8077238" y="5037218"/>
            <a:ext cx="2881849" cy="18737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5334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2494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</p:txBody>
      </p:sp>
    </p:spTree>
    <p:extLst>
      <p:ext uri="{BB962C8B-B14F-4D97-AF65-F5344CB8AC3E}">
        <p14:creationId xmlns:p14="http://schemas.microsoft.com/office/powerpoint/2010/main" val="139700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0749" y="533400"/>
            <a:ext cx="10123170" cy="94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40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Đâu là đồ vật có dạng hình tam giác?</a:t>
            </a:r>
          </a:p>
        </p:txBody>
      </p:sp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090" y="5881563"/>
            <a:ext cx="1149071" cy="989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A50531-1883-9347-8050-55B9BC9214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1387167" y="3048525"/>
            <a:ext cx="871239" cy="958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9452937" y="3071585"/>
            <a:ext cx="818982" cy="970693"/>
          </a:xfrm>
          <a:prstGeom prst="rect">
            <a:avLst/>
          </a:prstGeom>
        </p:spPr>
      </p:pic>
      <p:pic>
        <p:nvPicPr>
          <p:cNvPr id="1026" name="Picture 2" descr="Đồ vật nào dưới đây có hình ảnh của hình tam giác: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30" y="2231818"/>
            <a:ext cx="2143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9346" r="10820" b="12258"/>
          <a:stretch/>
        </p:blipFill>
        <p:spPr>
          <a:xfrm>
            <a:off x="7166937" y="2545705"/>
            <a:ext cx="1826290" cy="19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08032" y="734049"/>
            <a:ext cx="11135487" cy="94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00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Nam đang muốn mua chiếc đồng hồ có dạng hình tròn. Em hãy chọn giúp Nam nhé!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4445" r="12214" b="11612"/>
          <a:stretch/>
        </p:blipFill>
        <p:spPr>
          <a:xfrm>
            <a:off x="2194999" y="3098634"/>
            <a:ext cx="1390932" cy="1701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13548" r="16627" b="23226"/>
          <a:stretch/>
        </p:blipFill>
        <p:spPr>
          <a:xfrm>
            <a:off x="8549123" y="2757816"/>
            <a:ext cx="1843161" cy="1839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8" t="4444" r="16860" b="14194"/>
          <a:stretch/>
        </p:blipFill>
        <p:spPr>
          <a:xfrm>
            <a:off x="5303828" y="2757816"/>
            <a:ext cx="1543894" cy="2086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A50531-1883-9347-8050-55B9BC9214C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5582500" y="4985163"/>
            <a:ext cx="871239" cy="9584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2423319" y="4972907"/>
            <a:ext cx="818982" cy="970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9003558" y="4972907"/>
            <a:ext cx="818982" cy="9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9" y="1676400"/>
            <a:ext cx="4762500" cy="42862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>
                <a:solidFill>
                  <a:srgbClr val="0070C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</a:p>
        </p:txBody>
      </p:sp>
    </p:spTree>
    <p:extLst>
      <p:ext uri="{BB962C8B-B14F-4D97-AF65-F5344CB8AC3E}">
        <p14:creationId xmlns:p14="http://schemas.microsoft.com/office/powerpoint/2010/main" val="292230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>
                <a:solidFill>
                  <a:srgbClr val="0070C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</a:p>
        </p:txBody>
      </p:sp>
    </p:spTree>
    <p:extLst>
      <p:ext uri="{BB962C8B-B14F-4D97-AF65-F5344CB8AC3E}">
        <p14:creationId xmlns:p14="http://schemas.microsoft.com/office/powerpoint/2010/main" val="391864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6106" y="1981200"/>
            <a:ext cx="11371376" cy="177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hãy tìm đồ vật trong lớp/trong nhà </a:t>
            </a:r>
          </a:p>
          <a:p>
            <a:pPr algn="ctr"/>
            <a:r>
              <a:rPr lang="en-US" sz="480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có dạng hình chữ nhật.</a:t>
            </a:r>
          </a:p>
        </p:txBody>
      </p:sp>
    </p:spTree>
    <p:extLst>
      <p:ext uri="{BB962C8B-B14F-4D97-AF65-F5344CB8AC3E}">
        <p14:creationId xmlns:p14="http://schemas.microsoft.com/office/powerpoint/2010/main" val="144781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6106" y="228600"/>
            <a:ext cx="11371376" cy="177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Bộ phận nào trên chiếc xe máy có dạng hình tròn? Hình tròn đó có thuận lợi gì?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/>
        </p:blipFill>
        <p:spPr>
          <a:xfrm>
            <a:off x="3606766" y="2170242"/>
            <a:ext cx="4950052" cy="42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1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63812" y="6312595"/>
            <a:ext cx="36980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54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Arial" pitchFamily="34" charset="0"/>
                <a:cs typeface="Arial" pitchFamily="34" charset="0"/>
              </a:rPr>
              <a:t>Bài 6</a:t>
            </a:r>
          </a:p>
        </p:txBody>
      </p:sp>
    </p:spTree>
    <p:extLst>
      <p:ext uri="{BB962C8B-B14F-4D97-AF65-F5344CB8AC3E}">
        <p14:creationId xmlns:p14="http://schemas.microsoft.com/office/powerpoint/2010/main" val="350212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561</Words>
  <Application>Microsoft Office PowerPoint</Application>
  <PresentationFormat>Custom</PresentationFormat>
  <Paragraphs>110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Arial-Rounded</vt:lpstr>
      <vt:lpstr>Fira Sans Extra Condensed Medium</vt:lpstr>
      <vt:lpstr>Arial</vt:lpstr>
      <vt:lpstr>Fira Sans Condensed Medium</vt:lpstr>
      <vt:lpstr>Nunito</vt:lpstr>
      <vt:lpstr>Lato</vt:lpstr>
      <vt:lpstr>UTM Showcard</vt:lpstr>
      <vt:lpstr>Nunito Sans</vt:lpstr>
      <vt:lpstr>Quicksand</vt:lpstr>
      <vt:lpstr>Quicksand Light</vt:lpstr>
      <vt:lpstr>Early Childhood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Center</dc:title>
  <dc:creator>PC</dc:creator>
  <cp:lastModifiedBy>Pham Trang</cp:lastModifiedBy>
  <cp:revision>118</cp:revision>
  <dcterms:modified xsi:type="dcterms:W3CDTF">2025-10-29T09:48:58Z</dcterms:modified>
</cp:coreProperties>
</file>