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56" r:id="rId3"/>
    <p:sldId id="280" r:id="rId4"/>
    <p:sldId id="258" r:id="rId5"/>
    <p:sldId id="281" r:id="rId6"/>
    <p:sldId id="259" r:id="rId7"/>
    <p:sldId id="261" r:id="rId8"/>
    <p:sldId id="278" r:id="rId9"/>
    <p:sldId id="276" r:id="rId10"/>
    <p:sldId id="277" r:id="rId11"/>
    <p:sldId id="262" r:id="rId12"/>
    <p:sldId id="266" r:id="rId13"/>
    <p:sldId id="282" r:id="rId14"/>
    <p:sldId id="284" r:id="rId15"/>
    <p:sldId id="287" r:id="rId16"/>
    <p:sldId id="286" r:id="rId17"/>
    <p:sldId id="288" r:id="rId18"/>
    <p:sldId id="267" r:id="rId19"/>
    <p:sldId id="268" r:id="rId20"/>
    <p:sldId id="269" r:id="rId21"/>
    <p:sldId id="273" r:id="rId22"/>
    <p:sldId id="270" r:id="rId23"/>
    <p:sldId id="279" r:id="rId24"/>
    <p:sldId id="271" r:id="rId25"/>
    <p:sldId id="272" r:id="rId26"/>
  </p:sldIdLst>
  <p:sldSz cx="9144000" cy="5143500" type="screen16x9"/>
  <p:notesSz cx="6858000" cy="9144000"/>
  <p:defaultTextStyle>
    <a:defPPr>
      <a:defRPr lang="en-US"/>
    </a:defPPr>
    <a:lvl1pPr marL="0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38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76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14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52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90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28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66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04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F2F7"/>
    <a:srgbClr val="E2F1F6"/>
    <a:srgbClr val="EE0000"/>
    <a:srgbClr val="DCF0C6"/>
    <a:srgbClr val="A9DA74"/>
    <a:srgbClr val="CAE8AA"/>
    <a:srgbClr val="5BD4FF"/>
    <a:srgbClr val="25C6FF"/>
    <a:srgbClr val="FFDB69"/>
    <a:srgbClr val="BEE3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912" autoAdjust="0"/>
    <p:restoredTop sz="87722" autoAdjust="0"/>
  </p:normalViewPr>
  <p:slideViewPr>
    <p:cSldViewPr>
      <p:cViewPr varScale="1">
        <p:scale>
          <a:sx n="75" d="100"/>
          <a:sy n="75" d="100"/>
        </p:scale>
        <p:origin x="316" y="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BC2AF-ECAD-4B64-9E5E-57F7F29CBAD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A3F6-B450-4284-BB2C-4DA94784F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</a:t>
            </a:r>
            <a:r>
              <a:rPr lang="en-US" baseline="0"/>
              <a:t> này dẫn vào bài khác với SGK nhé các thầy cô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220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linh hoạt</a:t>
            </a:r>
            <a:r>
              <a:rPr lang="en-US" baseline="0"/>
              <a:t> tổ chức trò chơi ở bảng lớp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300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đọc</a:t>
            </a:r>
            <a:r>
              <a:rPr lang="en-US" baseline="0"/>
              <a:t> mẫu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831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Giúp</a:t>
            </a:r>
            <a:r>
              <a:rPr lang="en-US" baseline="0"/>
              <a:t> HS hiểu hình thức của bài thơ, dòng thơ, khổ thơ…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449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</a:t>
            </a:r>
            <a:r>
              <a:rPr lang="en-US" baseline="0"/>
              <a:t> cho HS cầm sách đọc chứ đừng nhìn trên màn hình nhé! Sau này nó khai thác SGK thường bị động.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1575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220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Câu</a:t>
            </a:r>
            <a:r>
              <a:rPr lang="en-US" baseline="0"/>
              <a:t> 1: Thỏ và các bạn quên khuấy đường về, Câu 2: … (nên khai thác từ từ từng chi tiết chứ đừng dùng 1 câu hỏi và 1 câu tl cho đoạn này.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36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37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FF0000"/>
                </a:solidFill>
              </a:rPr>
              <a:t>GV giáo</a:t>
            </a:r>
            <a:r>
              <a:rPr lang="en-US" baseline="0">
                <a:solidFill>
                  <a:srgbClr val="FF0000"/>
                </a:solidFill>
              </a:rPr>
              <a:t> dục tình yêu với thiên nhiên, cho HS thấy nếu thiếu gió thì điều gì sẽ xảy ra…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42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446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82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3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7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06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6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6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9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9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49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6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8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38" indent="0">
              <a:buNone/>
              <a:defRPr sz="2800"/>
            </a:lvl2pPr>
            <a:lvl3pPr marL="914276" indent="0">
              <a:buNone/>
              <a:defRPr sz="2400"/>
            </a:lvl3pPr>
            <a:lvl4pPr marL="1371414" indent="0">
              <a:buNone/>
              <a:defRPr sz="2000"/>
            </a:lvl4pPr>
            <a:lvl5pPr marL="1828552" indent="0">
              <a:buNone/>
              <a:defRPr sz="2000"/>
            </a:lvl5pPr>
            <a:lvl6pPr marL="2285690" indent="0">
              <a:buNone/>
              <a:defRPr sz="2000"/>
            </a:lvl6pPr>
            <a:lvl7pPr marL="2742828" indent="0">
              <a:buNone/>
              <a:defRPr sz="2000"/>
            </a:lvl7pPr>
            <a:lvl8pPr marL="3199966" indent="0">
              <a:buNone/>
              <a:defRPr sz="2000"/>
            </a:lvl8pPr>
            <a:lvl9pPr marL="365710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6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2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7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27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3" indent="-342853" algn="l" defTabSz="91427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9" indent="-285711" algn="l" defTabSz="91427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45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83" indent="-228569" algn="l" defTabSz="91427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21" indent="-228569" algn="l" defTabSz="91427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59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97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35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73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8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2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28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6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0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333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09550" y="641669"/>
            <a:ext cx="609600" cy="609600"/>
          </a:xfrm>
          <a:prstGeom prst="ellipse">
            <a:avLst/>
          </a:prstGeom>
          <a:solidFill>
            <a:srgbClr val="009E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76300" y="730965"/>
            <a:ext cx="7391400" cy="46165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24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sát tranh/video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1581150"/>
            <a:ext cx="3505200" cy="1938980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marL="457200" indent="-457200" algn="just">
              <a:buAutoNum type="alphaLcPeriod"/>
            </a:pPr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 gì xuất hiện trong video?</a:t>
            </a:r>
          </a:p>
          <a:p>
            <a:pPr marL="457200" indent="-457200" algn="just">
              <a:buAutoNum type="alphaLcPeriod"/>
            </a:pPr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Nhờ đâu mà những vật đó có thể chuyển động?</a:t>
            </a:r>
          </a:p>
        </p:txBody>
      </p:sp>
      <p:pic>
        <p:nvPicPr>
          <p:cNvPr id="7" name="Con đường chong chóng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33800" y="1192618"/>
            <a:ext cx="5205714" cy="3102210"/>
          </a:xfrm>
        </p:spPr>
      </p:pic>
    </p:spTree>
    <p:extLst>
      <p:ext uri="{BB962C8B-B14F-4D97-AF65-F5344CB8AC3E}">
        <p14:creationId xmlns:p14="http://schemas.microsoft.com/office/powerpoint/2010/main" val="419924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228600" y="219074"/>
            <a:ext cx="8915400" cy="1133475"/>
          </a:xfrm>
          <a:prstGeom prst="rect">
            <a:avLst/>
          </a:prstGeom>
        </p:spPr>
        <p:txBody>
          <a:bodyPr vert="horz" lIns="91428" tIns="45714" rIns="91428" bIns="45714" rtlCol="0" anchor="ctr">
            <a:normAutofit fontScale="92500" lnSpcReduction="20000"/>
          </a:bodyPr>
          <a:lstStyle>
            <a:lvl1pPr algn="ctr" defTabSz="91427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i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vòm lá:</a:t>
            </a:r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nhiều cành lá trên cây đan xen tạo thành hình khum khum úp xuống.</a:t>
            </a:r>
          </a:p>
        </p:txBody>
      </p:sp>
      <p:pic>
        <p:nvPicPr>
          <p:cNvPr id="4102" name="Picture 6" descr="An yên dưới những vòm xan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305050"/>
            <a:ext cx="5410200" cy="304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UG Students call on University to embrace green search engine | The  Northern Tim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2305050"/>
            <a:ext cx="41148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2"/>
          <p:cNvSpPr txBox="1">
            <a:spLocks/>
          </p:cNvSpPr>
          <p:nvPr/>
        </p:nvSpPr>
        <p:spPr>
          <a:xfrm>
            <a:off x="228600" y="1352549"/>
            <a:ext cx="8610600" cy="85725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>
            <a:lvl1pPr algn="ctr" defTabSz="91427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i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biếc:</a:t>
            </a:r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xanh, trông đẹp mắt.</a:t>
            </a:r>
          </a:p>
        </p:txBody>
      </p:sp>
    </p:spTree>
    <p:extLst>
      <p:ext uri="{BB962C8B-B14F-4D97-AF65-F5344CB8AC3E}">
        <p14:creationId xmlns:p14="http://schemas.microsoft.com/office/powerpoint/2010/main" val="4923058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895599" y="4198644"/>
            <a:ext cx="3642531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nhóm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95600" y="4324350"/>
            <a:ext cx="3642531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45312"/>
            <a:ext cx="7568387" cy="3853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6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5FC9C0-4EBF-41A6-AE68-C964A666CE5F}"/>
              </a:ext>
            </a:extLst>
          </p:cNvPr>
          <p:cNvSpPr txBox="1"/>
          <p:nvPr/>
        </p:nvSpPr>
        <p:spPr>
          <a:xfrm>
            <a:off x="-88490" y="745091"/>
            <a:ext cx="914400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endParaRPr lang="en-US" sz="27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5BBCA73E-2CB1-485F-88AE-6550530B9F1F}"/>
              </a:ext>
            </a:extLst>
          </p:cNvPr>
          <p:cNvSpPr/>
          <p:nvPr/>
        </p:nvSpPr>
        <p:spPr>
          <a:xfrm>
            <a:off x="81118" y="97340"/>
            <a:ext cx="553065" cy="647751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A1B8FC-05AD-48E5-B74A-12ABA505DE70}"/>
              </a:ext>
            </a:extLst>
          </p:cNvPr>
          <p:cNvSpPr txBox="1"/>
          <p:nvPr/>
        </p:nvSpPr>
        <p:spPr>
          <a:xfrm>
            <a:off x="722671" y="154857"/>
            <a:ext cx="8332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lang="en-US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346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315F17-9A0D-4127-AB64-5C669219479A}"/>
              </a:ext>
            </a:extLst>
          </p:cNvPr>
          <p:cNvSpPr txBox="1"/>
          <p:nvPr/>
        </p:nvSpPr>
        <p:spPr>
          <a:xfrm>
            <a:off x="2964656" y="459633"/>
            <a:ext cx="578643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gõ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vòm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92865-273D-408C-B87E-523BD37D04E7}"/>
              </a:ext>
            </a:extLst>
          </p:cNvPr>
          <p:cNvCxnSpPr/>
          <p:nvPr/>
        </p:nvCxnSpPr>
        <p:spPr>
          <a:xfrm>
            <a:off x="3043238" y="950119"/>
            <a:ext cx="4643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F293994-7C61-42B4-A664-C876EE37DBE8}"/>
              </a:ext>
            </a:extLst>
          </p:cNvPr>
          <p:cNvCxnSpPr>
            <a:cxnSpLocks/>
          </p:cNvCxnSpPr>
          <p:nvPr/>
        </p:nvCxnSpPr>
        <p:spPr>
          <a:xfrm>
            <a:off x="4207669" y="928688"/>
            <a:ext cx="3571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45E64F-F08A-4967-A2C4-B05BB7029C18}"/>
              </a:ext>
            </a:extLst>
          </p:cNvPr>
          <p:cNvCxnSpPr>
            <a:cxnSpLocks/>
          </p:cNvCxnSpPr>
          <p:nvPr/>
        </p:nvCxnSpPr>
        <p:spPr>
          <a:xfrm>
            <a:off x="4672012" y="950119"/>
            <a:ext cx="6429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D2E2CB-A141-4B90-9D97-EAEDD261A8D9}"/>
              </a:ext>
            </a:extLst>
          </p:cNvPr>
          <p:cNvCxnSpPr>
            <a:cxnSpLocks/>
          </p:cNvCxnSpPr>
          <p:nvPr/>
        </p:nvCxnSpPr>
        <p:spPr>
          <a:xfrm>
            <a:off x="4414838" y="1428750"/>
            <a:ext cx="66436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69A9B64-33BF-4234-868E-A44B94495F23}"/>
              </a:ext>
            </a:extLst>
          </p:cNvPr>
          <p:cNvCxnSpPr>
            <a:cxnSpLocks/>
          </p:cNvCxnSpPr>
          <p:nvPr/>
        </p:nvCxnSpPr>
        <p:spPr>
          <a:xfrm>
            <a:off x="3096815" y="1857375"/>
            <a:ext cx="75366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41BEC74-E068-49F5-8600-A50C8418AA55}"/>
              </a:ext>
            </a:extLst>
          </p:cNvPr>
          <p:cNvCxnSpPr>
            <a:cxnSpLocks/>
          </p:cNvCxnSpPr>
          <p:nvPr/>
        </p:nvCxnSpPr>
        <p:spPr>
          <a:xfrm>
            <a:off x="3096816" y="2378869"/>
            <a:ext cx="90368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8093138-A9D2-4E3D-A8B8-8C54B3FCA2F5}"/>
              </a:ext>
            </a:extLst>
          </p:cNvPr>
          <p:cNvCxnSpPr>
            <a:cxnSpLocks/>
          </p:cNvCxnSpPr>
          <p:nvPr/>
        </p:nvCxnSpPr>
        <p:spPr>
          <a:xfrm>
            <a:off x="4321969" y="3686175"/>
            <a:ext cx="87868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FD196AC-9BE4-42CD-8A6F-F061DAA9CB8E}"/>
              </a:ext>
            </a:extLst>
          </p:cNvPr>
          <p:cNvCxnSpPr/>
          <p:nvPr/>
        </p:nvCxnSpPr>
        <p:spPr>
          <a:xfrm>
            <a:off x="3618309" y="1000125"/>
            <a:ext cx="4643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FA552F4-B599-45AD-8EF9-001198EE83CA}"/>
              </a:ext>
            </a:extLst>
          </p:cNvPr>
          <p:cNvCxnSpPr/>
          <p:nvPr/>
        </p:nvCxnSpPr>
        <p:spPr>
          <a:xfrm>
            <a:off x="4564857" y="2364581"/>
            <a:ext cx="4643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A68E056-E3D5-495B-988C-8B4DA2A95F2E}"/>
              </a:ext>
            </a:extLst>
          </p:cNvPr>
          <p:cNvCxnSpPr/>
          <p:nvPr/>
        </p:nvCxnSpPr>
        <p:spPr>
          <a:xfrm>
            <a:off x="4182666" y="4143375"/>
            <a:ext cx="4643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F08E1B4-51EF-4023-92DF-1DB7C52B5800}"/>
              </a:ext>
            </a:extLst>
          </p:cNvPr>
          <p:cNvCxnSpPr>
            <a:cxnSpLocks/>
          </p:cNvCxnSpPr>
          <p:nvPr/>
        </p:nvCxnSpPr>
        <p:spPr>
          <a:xfrm>
            <a:off x="3043237" y="1378744"/>
            <a:ext cx="4304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A00C79C-C6B2-409E-9418-F940A97BBBC1}"/>
              </a:ext>
            </a:extLst>
          </p:cNvPr>
          <p:cNvCxnSpPr>
            <a:cxnSpLocks/>
          </p:cNvCxnSpPr>
          <p:nvPr/>
        </p:nvCxnSpPr>
        <p:spPr>
          <a:xfrm>
            <a:off x="3975497" y="1857375"/>
            <a:ext cx="3464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7713BFC-BD83-4F1F-8935-26105DEFD1F8}"/>
              </a:ext>
            </a:extLst>
          </p:cNvPr>
          <p:cNvCxnSpPr>
            <a:cxnSpLocks/>
          </p:cNvCxnSpPr>
          <p:nvPr/>
        </p:nvCxnSpPr>
        <p:spPr>
          <a:xfrm>
            <a:off x="5379244" y="3679031"/>
            <a:ext cx="2571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F68B38E-4643-41C3-A917-4C6565DB84A9}"/>
              </a:ext>
            </a:extLst>
          </p:cNvPr>
          <p:cNvCxnSpPr>
            <a:cxnSpLocks/>
          </p:cNvCxnSpPr>
          <p:nvPr/>
        </p:nvCxnSpPr>
        <p:spPr>
          <a:xfrm>
            <a:off x="4797028" y="4607719"/>
            <a:ext cx="2321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4D03234-2066-4185-A643-69FADD64F36A}"/>
              </a:ext>
            </a:extLst>
          </p:cNvPr>
          <p:cNvCxnSpPr>
            <a:cxnSpLocks/>
          </p:cNvCxnSpPr>
          <p:nvPr/>
        </p:nvCxnSpPr>
        <p:spPr>
          <a:xfrm>
            <a:off x="5222081" y="1428750"/>
            <a:ext cx="4143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3288BF9-336F-4EF7-8644-35D4A5C7DF6D}"/>
              </a:ext>
            </a:extLst>
          </p:cNvPr>
          <p:cNvCxnSpPr>
            <a:cxnSpLocks/>
          </p:cNvCxnSpPr>
          <p:nvPr/>
        </p:nvCxnSpPr>
        <p:spPr>
          <a:xfrm>
            <a:off x="5404247" y="1857375"/>
            <a:ext cx="64651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3271FEC-A22F-4F96-A0FE-1A895ABC01A1}"/>
              </a:ext>
            </a:extLst>
          </p:cNvPr>
          <p:cNvCxnSpPr>
            <a:cxnSpLocks/>
          </p:cNvCxnSpPr>
          <p:nvPr/>
        </p:nvCxnSpPr>
        <p:spPr>
          <a:xfrm>
            <a:off x="3084314" y="3257550"/>
            <a:ext cx="6732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7239ADC-43CF-4332-B394-C26CAE8BAA82}"/>
              </a:ext>
            </a:extLst>
          </p:cNvPr>
          <p:cNvCxnSpPr>
            <a:cxnSpLocks/>
          </p:cNvCxnSpPr>
          <p:nvPr/>
        </p:nvCxnSpPr>
        <p:spPr>
          <a:xfrm>
            <a:off x="4682728" y="3228975"/>
            <a:ext cx="7215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0603ED2-7A2E-4010-B286-88F27900A4A5}"/>
              </a:ext>
            </a:extLst>
          </p:cNvPr>
          <p:cNvCxnSpPr>
            <a:cxnSpLocks/>
          </p:cNvCxnSpPr>
          <p:nvPr/>
        </p:nvCxnSpPr>
        <p:spPr>
          <a:xfrm>
            <a:off x="3096816" y="4607719"/>
            <a:ext cx="75366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06FFBE9-7EB7-4B2B-8A8D-83504807442A}"/>
              </a:ext>
            </a:extLst>
          </p:cNvPr>
          <p:cNvCxnSpPr>
            <a:cxnSpLocks/>
          </p:cNvCxnSpPr>
          <p:nvPr/>
        </p:nvCxnSpPr>
        <p:spPr>
          <a:xfrm>
            <a:off x="5818585" y="3686175"/>
            <a:ext cx="5750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5345F9E-3926-4C93-9C60-676BE49827EB}"/>
              </a:ext>
            </a:extLst>
          </p:cNvPr>
          <p:cNvCxnSpPr>
            <a:cxnSpLocks/>
          </p:cNvCxnSpPr>
          <p:nvPr/>
        </p:nvCxnSpPr>
        <p:spPr>
          <a:xfrm>
            <a:off x="4761309" y="4143375"/>
            <a:ext cx="28217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48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63773" y="368189"/>
            <a:ext cx="1382110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300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Viết</a:t>
            </a:r>
            <a:r>
              <a:rPr lang="en-US" sz="3300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:</a:t>
            </a:r>
            <a:endParaRPr lang="en-US" sz="33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536413-0CD5-4B02-8655-3298D04122F7}"/>
              </a:ext>
            </a:extLst>
          </p:cNvPr>
          <p:cNvSpPr txBox="1"/>
          <p:nvPr/>
        </p:nvSpPr>
        <p:spPr>
          <a:xfrm>
            <a:off x="2068141" y="252773"/>
            <a:ext cx="190738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/ 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83B813-9D75-49B3-8229-65FA25F80E6A}"/>
              </a:ext>
            </a:extLst>
          </p:cNvPr>
          <p:cNvSpPr txBox="1"/>
          <p:nvPr/>
        </p:nvSpPr>
        <p:spPr>
          <a:xfrm>
            <a:off x="564357" y="1343025"/>
            <a:ext cx="23217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endParaRPr lang="en-US" sz="3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59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74FD20-CF82-4215-A6B7-A4D357714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8575"/>
            <a:ext cx="8991600" cy="50863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6E0587-8F15-4D9F-8F2B-35D74AAD4E0F}"/>
              </a:ext>
            </a:extLst>
          </p:cNvPr>
          <p:cNvSpPr txBox="1"/>
          <p:nvPr/>
        </p:nvSpPr>
        <p:spPr>
          <a:xfrm>
            <a:off x="33338" y="321112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cá</a:t>
            </a:r>
            <a:r>
              <a:rPr lang="el-GR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ζ ε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im</a:t>
            </a:r>
            <a:endParaRPr lang="en-US" sz="32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68778A-4904-4C1B-82FF-720C37AAB927}"/>
              </a:ext>
            </a:extLst>
          </p:cNvPr>
          <p:cNvSpPr txBox="1"/>
          <p:nvPr/>
        </p:nvSpPr>
        <p:spPr>
          <a:xfrm>
            <a:off x="3612356" y="321112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cá</a:t>
            </a:r>
            <a:r>
              <a:rPr lang="el-GR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ζ ε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im</a:t>
            </a:r>
            <a:endParaRPr lang="en-US" sz="32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3BFA66-9C1B-420D-B1A9-F2B0612287B2}"/>
              </a:ext>
            </a:extLst>
          </p:cNvPr>
          <p:cNvSpPr txBox="1"/>
          <p:nvPr/>
        </p:nvSpPr>
        <p:spPr>
          <a:xfrm>
            <a:off x="26194" y="958812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cá</a:t>
            </a:r>
            <a:r>
              <a:rPr lang="el-GR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ζ ε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im</a:t>
            </a:r>
            <a:endParaRPr lang="en-US" sz="32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0C8ECF-CFF1-4D0A-938D-8375C3313898}"/>
              </a:ext>
            </a:extLst>
          </p:cNvPr>
          <p:cNvSpPr txBox="1"/>
          <p:nvPr/>
        </p:nvSpPr>
        <p:spPr>
          <a:xfrm>
            <a:off x="3626644" y="956905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cá</a:t>
            </a:r>
            <a:r>
              <a:rPr lang="el-GR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ζ ε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im</a:t>
            </a:r>
            <a:endParaRPr lang="en-US" sz="32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D62CC5-22B0-4DA6-A9FA-939160BCCADB}"/>
              </a:ext>
            </a:extLst>
          </p:cNvPr>
          <p:cNvSpPr txBox="1"/>
          <p:nvPr/>
        </p:nvSpPr>
        <p:spPr>
          <a:xfrm>
            <a:off x="111919" y="1592699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lặng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Łm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0D19DF-8AEE-4CFC-9DE1-D0C814F0B6CF}"/>
              </a:ext>
            </a:extLst>
          </p:cNvPr>
          <p:cNvSpPr txBox="1"/>
          <p:nvPr/>
        </p:nvSpPr>
        <p:spPr>
          <a:xfrm>
            <a:off x="3698081" y="1592699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lặng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Łm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A8C93A-6874-4C40-A55B-9E6A88D95533}"/>
              </a:ext>
            </a:extLst>
          </p:cNvPr>
          <p:cNvSpPr txBox="1"/>
          <p:nvPr/>
        </p:nvSpPr>
        <p:spPr>
          <a:xfrm>
            <a:off x="111919" y="2235637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lặng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Łm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BD35D5-8393-4338-BA82-9711EB8F5CFF}"/>
              </a:ext>
            </a:extLst>
          </p:cNvPr>
          <p:cNvSpPr txBox="1"/>
          <p:nvPr/>
        </p:nvSpPr>
        <p:spPr>
          <a:xfrm>
            <a:off x="3698081" y="2235637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lặng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Łm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033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83B813-9D75-49B3-8229-65FA25F80E6A}"/>
              </a:ext>
            </a:extLst>
          </p:cNvPr>
          <p:cNvSpPr txBox="1"/>
          <p:nvPr/>
        </p:nvSpPr>
        <p:spPr>
          <a:xfrm>
            <a:off x="214313" y="164307"/>
            <a:ext cx="87153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vần</a:t>
            </a:r>
            <a:r>
              <a:rPr lang="en-US" sz="3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3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3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cuối</a:t>
            </a:r>
            <a:r>
              <a:rPr lang="en-US" sz="3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(SHS </a:t>
            </a:r>
            <a:r>
              <a:rPr lang="en-US" sz="3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trang</a:t>
            </a:r>
            <a:r>
              <a:rPr lang="en-US" sz="3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D96958-AB79-46B7-BE92-8947B97C25CD}"/>
              </a:ext>
            </a:extLst>
          </p:cNvPr>
          <p:cNvSpPr txBox="1"/>
          <p:nvPr/>
        </p:nvSpPr>
        <p:spPr>
          <a:xfrm>
            <a:off x="514350" y="1271588"/>
            <a:ext cx="3093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2B86C5-F666-4D14-ACD1-1B250590EDA2}"/>
              </a:ext>
            </a:extLst>
          </p:cNvPr>
          <p:cNvSpPr txBox="1"/>
          <p:nvPr/>
        </p:nvSpPr>
        <p:spPr>
          <a:xfrm>
            <a:off x="514349" y="1885281"/>
            <a:ext cx="3093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gõ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943A13-20FE-488B-842B-6FDFA199DCDD}"/>
              </a:ext>
            </a:extLst>
          </p:cNvPr>
          <p:cNvSpPr txBox="1"/>
          <p:nvPr/>
        </p:nvSpPr>
        <p:spPr>
          <a:xfrm>
            <a:off x="514350" y="2566125"/>
            <a:ext cx="4357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5C6E6A-C602-4EEE-969A-41915F85B350}"/>
              </a:ext>
            </a:extLst>
          </p:cNvPr>
          <p:cNvSpPr txBox="1"/>
          <p:nvPr/>
        </p:nvSpPr>
        <p:spPr>
          <a:xfrm>
            <a:off x="514350" y="3265990"/>
            <a:ext cx="3093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ra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5BB72D-AAF8-4B7B-9E95-2C9AFB9BE7FC}"/>
              </a:ext>
            </a:extLst>
          </p:cNvPr>
          <p:cNvSpPr txBox="1"/>
          <p:nvPr/>
        </p:nvSpPr>
        <p:spPr>
          <a:xfrm>
            <a:off x="5293518" y="1153225"/>
            <a:ext cx="3093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05B3E0-0623-4332-92B7-1721CD50DF6D}"/>
              </a:ext>
            </a:extLst>
          </p:cNvPr>
          <p:cNvSpPr txBox="1"/>
          <p:nvPr/>
        </p:nvSpPr>
        <p:spPr>
          <a:xfrm>
            <a:off x="5293519" y="1812347"/>
            <a:ext cx="3093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CB9453-6A8D-46C5-A85D-17C55BAA72E4}"/>
              </a:ext>
            </a:extLst>
          </p:cNvPr>
          <p:cNvSpPr txBox="1"/>
          <p:nvPr/>
        </p:nvSpPr>
        <p:spPr>
          <a:xfrm>
            <a:off x="5293518" y="2571751"/>
            <a:ext cx="3093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5709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74FD20-CF82-4215-A6B7-A4D357714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8575"/>
            <a:ext cx="8991600" cy="50863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6E0587-8F15-4D9F-8F2B-35D74AAD4E0F}"/>
              </a:ext>
            </a:extLst>
          </p:cNvPr>
          <p:cNvSpPr txBox="1"/>
          <p:nvPr/>
        </p:nvSpPr>
        <p:spPr>
          <a:xfrm>
            <a:off x="533400" y="310576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δ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i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 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đi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57BB8B1-A434-4CDA-B1EE-EF2BC3A4D5FE}"/>
              </a:ext>
            </a:extLst>
          </p:cNvPr>
          <p:cNvCxnSpPr/>
          <p:nvPr/>
        </p:nvCxnSpPr>
        <p:spPr>
          <a:xfrm>
            <a:off x="1295400" y="514350"/>
            <a:ext cx="1524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B1F6EC1-8853-48C3-9C03-2138037F27CC}"/>
              </a:ext>
            </a:extLst>
          </p:cNvPr>
          <p:cNvSpPr txBox="1"/>
          <p:nvPr/>
        </p:nvSpPr>
        <p:spPr>
          <a:xfrm>
            <a:off x="2209800" y="310575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gió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  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gõ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5E18DA-A469-4E1F-8C0A-EFB238DDA63F}"/>
              </a:ext>
            </a:extLst>
          </p:cNvPr>
          <p:cNvCxnSpPr/>
          <p:nvPr/>
        </p:nvCxnSpPr>
        <p:spPr>
          <a:xfrm>
            <a:off x="2971800" y="514350"/>
            <a:ext cx="1524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76DF401-7507-4674-9F61-D9D8C9EF39A9}"/>
              </a:ext>
            </a:extLst>
          </p:cNvPr>
          <p:cNvSpPr txBox="1"/>
          <p:nvPr/>
        </p:nvSpPr>
        <p:spPr>
          <a:xfrm>
            <a:off x="3859659" y="310575"/>
            <a:ext cx="4598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vắng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  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lặng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   </a:t>
            </a:r>
            <a:r>
              <a:rPr lang="el-GR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ε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ẳng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A986B0-94D1-4879-937C-9C7681014E41}"/>
              </a:ext>
            </a:extLst>
          </p:cNvPr>
          <p:cNvCxnSpPr/>
          <p:nvPr/>
        </p:nvCxnSpPr>
        <p:spPr>
          <a:xfrm>
            <a:off x="5181600" y="514350"/>
            <a:ext cx="1524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AD86583-5537-4104-BD0F-93ACCD3B6214}"/>
              </a:ext>
            </a:extLst>
          </p:cNvPr>
          <p:cNvCxnSpPr/>
          <p:nvPr/>
        </p:nvCxnSpPr>
        <p:spPr>
          <a:xfrm>
            <a:off x="6629400" y="514350"/>
            <a:ext cx="1524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1BD03E2-72A6-4491-A0FC-A1F105A255C2}"/>
              </a:ext>
            </a:extLst>
          </p:cNvPr>
          <p:cNvSpPr txBox="1"/>
          <p:nvPr/>
        </p:nvSpPr>
        <p:spPr>
          <a:xfrm>
            <a:off x="-89471" y="964407"/>
            <a:ext cx="4598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lá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 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cả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 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ǟa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0229EF8-ED7D-451F-984A-D595A853BCA4}"/>
              </a:ext>
            </a:extLst>
          </p:cNvPr>
          <p:cNvCxnSpPr/>
          <p:nvPr/>
        </p:nvCxnSpPr>
        <p:spPr>
          <a:xfrm>
            <a:off x="685800" y="1123950"/>
            <a:ext cx="1524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4EBF46-2802-4034-9011-D8AD7A361F4D}"/>
              </a:ext>
            </a:extLst>
          </p:cNvPr>
          <p:cNvCxnSpPr/>
          <p:nvPr/>
        </p:nvCxnSpPr>
        <p:spPr>
          <a:xfrm>
            <a:off x="1524000" y="1123950"/>
            <a:ext cx="1524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8ED19CA-2C04-4EFB-8F2F-6725600FB13B}"/>
              </a:ext>
            </a:extLst>
          </p:cNvPr>
          <p:cNvSpPr txBox="1"/>
          <p:nvPr/>
        </p:nvSpPr>
        <p:spPr>
          <a:xfrm>
            <a:off x="2158449" y="964407"/>
            <a:ext cx="4598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Łm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  </a:t>
            </a:r>
            <a:r>
              <a:rPr lang="el-GR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ε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im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3EC3C49-80FF-4056-A50B-1568AF04EB42}"/>
              </a:ext>
            </a:extLst>
          </p:cNvPr>
          <p:cNvCxnSpPr/>
          <p:nvPr/>
        </p:nvCxnSpPr>
        <p:spPr>
          <a:xfrm>
            <a:off x="3048000" y="1124393"/>
            <a:ext cx="1524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F8F656F-4AE4-494B-AE2D-50F4A52BFAA4}"/>
              </a:ext>
            </a:extLst>
          </p:cNvPr>
          <p:cNvSpPr txBox="1"/>
          <p:nvPr/>
        </p:nvSpPr>
        <p:spPr>
          <a:xfrm>
            <a:off x="4227388" y="964406"/>
            <a:ext cx="4598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lv-LV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sŗg   Ǉr</a:t>
            </a:r>
            <a:r>
              <a:rPr lang="el-GR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Ϊ</a:t>
            </a:r>
            <a:r>
              <a:rPr lang="lv-LV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g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 </a:t>
            </a:r>
            <a:r>
              <a:rPr lang="lv-LV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endParaRPr lang="en-US" sz="32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D994D03-8202-4EB3-9735-710D6607F47C}"/>
              </a:ext>
            </a:extLst>
          </p:cNvPr>
          <p:cNvCxnSpPr>
            <a:cxnSpLocks/>
          </p:cNvCxnSpPr>
          <p:nvPr/>
        </p:nvCxnSpPr>
        <p:spPr>
          <a:xfrm>
            <a:off x="5410200" y="1123950"/>
            <a:ext cx="1524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E202819-C2FE-423A-98C9-9966E5B1330E}"/>
              </a:ext>
            </a:extLst>
          </p:cNvPr>
          <p:cNvSpPr txBox="1"/>
          <p:nvPr/>
        </p:nvSpPr>
        <p:spPr>
          <a:xfrm>
            <a:off x="6463729" y="964406"/>
            <a:ext cx="4598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l-GR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Π   δΠ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.</a:t>
            </a:r>
            <a:r>
              <a:rPr lang="el-GR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endParaRPr lang="en-US" sz="32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B8C2DCE-3511-41A0-A44C-03E4E99C670C}"/>
              </a:ext>
            </a:extLst>
          </p:cNvPr>
          <p:cNvCxnSpPr>
            <a:cxnSpLocks/>
          </p:cNvCxnSpPr>
          <p:nvPr/>
        </p:nvCxnSpPr>
        <p:spPr>
          <a:xfrm>
            <a:off x="7239000" y="1123950"/>
            <a:ext cx="1524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167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11" grpId="0"/>
      <p:bldP spid="14" grpId="0"/>
      <p:bldP spid="16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62200" y="1000762"/>
            <a:ext cx="3642531" cy="523220"/>
          </a:xfrm>
          <a:prstGeom prst="rect">
            <a:avLst/>
          </a:prstGeom>
          <a:solidFill>
            <a:srgbClr val="A9DA7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khổ thơ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0690" y="4248150"/>
            <a:ext cx="7991987" cy="584775"/>
          </a:xfrm>
          <a:prstGeom prst="rect">
            <a:avLst/>
          </a:prstGeom>
          <a:solidFill>
            <a:srgbClr val="BEE39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Ở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khổ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nhất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8" name="Oval 7"/>
          <p:cNvSpPr/>
          <p:nvPr/>
        </p:nvSpPr>
        <p:spPr>
          <a:xfrm>
            <a:off x="25977" y="356663"/>
            <a:ext cx="609600" cy="609600"/>
          </a:xfrm>
          <a:prstGeom prst="ellipse">
            <a:avLst/>
          </a:prstGeom>
          <a:solidFill>
            <a:srgbClr val="009E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2727" y="445959"/>
            <a:ext cx="8146473" cy="46165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2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Trả</a:t>
            </a:r>
            <a:r>
              <a: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hỏi</a:t>
            </a:r>
            <a:endParaRPr lang="en-US" sz="24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71148"/>
            <a:ext cx="3899854" cy="224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4FF06F-89AF-4A99-9F8A-763D4D9E7C8E}"/>
              </a:ext>
            </a:extLst>
          </p:cNvPr>
          <p:cNvSpPr txBox="1"/>
          <p:nvPr/>
        </p:nvSpPr>
        <p:spPr>
          <a:xfrm>
            <a:off x="692727" y="311660"/>
            <a:ext cx="2543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SGK/12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AAA2E0D-FCF5-47B4-9B3F-C225C3E9AF8B}"/>
              </a:ext>
            </a:extLst>
          </p:cNvPr>
          <p:cNvCxnSpPr/>
          <p:nvPr/>
        </p:nvCxnSpPr>
        <p:spPr>
          <a:xfrm>
            <a:off x="3074814" y="3257550"/>
            <a:ext cx="33822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0025D3B-D73B-41D9-BCCA-5F3563246EB9}"/>
              </a:ext>
            </a:extLst>
          </p:cNvPr>
          <p:cNvCxnSpPr>
            <a:cxnSpLocks/>
          </p:cNvCxnSpPr>
          <p:nvPr/>
        </p:nvCxnSpPr>
        <p:spPr>
          <a:xfrm>
            <a:off x="2991240" y="3813072"/>
            <a:ext cx="28857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908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/>
      <p:bldP spid="7" grpId="0"/>
      <p:bldP spid="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90800" y="466148"/>
            <a:ext cx="3642531" cy="584775"/>
          </a:xfrm>
          <a:prstGeom prst="rect">
            <a:avLst/>
          </a:prstGeom>
          <a:solidFill>
            <a:srgbClr val="A9DA7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khổ thơ 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39988" y="3843691"/>
            <a:ext cx="6056212" cy="584775"/>
          </a:xfrm>
          <a:prstGeom prst="rect">
            <a:avLst/>
          </a:prstGeom>
          <a:solidFill>
            <a:srgbClr val="BEE39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 làm gì khi nhớ bạn?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352550"/>
            <a:ext cx="3866057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1855ADB-73C8-4A2A-80C5-83819232230C}"/>
              </a:ext>
            </a:extLst>
          </p:cNvPr>
          <p:cNvCxnSpPr>
            <a:cxnSpLocks/>
          </p:cNvCxnSpPr>
          <p:nvPr/>
        </p:nvCxnSpPr>
        <p:spPr>
          <a:xfrm>
            <a:off x="3733800" y="2343150"/>
            <a:ext cx="214834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E2A7D1C-CD52-4F6F-AFF8-438CBF4B6B50}"/>
              </a:ext>
            </a:extLst>
          </p:cNvPr>
          <p:cNvCxnSpPr/>
          <p:nvPr/>
        </p:nvCxnSpPr>
        <p:spPr>
          <a:xfrm>
            <a:off x="2888226" y="2805265"/>
            <a:ext cx="33822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2B47273-43CB-4C44-A32D-3E1622873FAF}"/>
              </a:ext>
            </a:extLst>
          </p:cNvPr>
          <p:cNvCxnSpPr/>
          <p:nvPr/>
        </p:nvCxnSpPr>
        <p:spPr>
          <a:xfrm>
            <a:off x="2971799" y="3355872"/>
            <a:ext cx="33822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525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332" y="3339679"/>
            <a:ext cx="253047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Flowchart: Document 17"/>
          <p:cNvSpPr/>
          <p:nvPr/>
        </p:nvSpPr>
        <p:spPr>
          <a:xfrm>
            <a:off x="-17799" y="-14642"/>
            <a:ext cx="925264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Document 17"/>
          <p:cNvSpPr/>
          <p:nvPr/>
        </p:nvSpPr>
        <p:spPr>
          <a:xfrm>
            <a:off x="-43199" y="10758"/>
            <a:ext cx="9252641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13" name="Rectangle 10"/>
          <p:cNvSpPr/>
          <p:nvPr/>
        </p:nvSpPr>
        <p:spPr>
          <a:xfrm rot="416356">
            <a:off x="13066912" y="966823"/>
            <a:ext cx="1945316" cy="695802"/>
          </a:xfrm>
          <a:custGeom>
            <a:avLst/>
            <a:gdLst>
              <a:gd name="connsiteX0" fmla="*/ 0 w 5334000"/>
              <a:gd name="connsiteY0" fmla="*/ 0 h 724766"/>
              <a:gd name="connsiteX1" fmla="*/ 5334000 w 5334000"/>
              <a:gd name="connsiteY1" fmla="*/ 0 h 724766"/>
              <a:gd name="connsiteX2" fmla="*/ 5334000 w 5334000"/>
              <a:gd name="connsiteY2" fmla="*/ 724766 h 724766"/>
              <a:gd name="connsiteX3" fmla="*/ 0 w 5334000"/>
              <a:gd name="connsiteY3" fmla="*/ 724766 h 724766"/>
              <a:gd name="connsiteX4" fmla="*/ 0 w 5334000"/>
              <a:gd name="connsiteY4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69873 w 5334002"/>
              <a:gd name="connsiteY2" fmla="*/ 506124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49092 w 5334002"/>
              <a:gd name="connsiteY2" fmla="*/ 454170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  <a:gd name="connsiteX0" fmla="*/ 0 w 5333999"/>
              <a:gd name="connsiteY0" fmla="*/ 0 h 724766"/>
              <a:gd name="connsiteX1" fmla="*/ 5334000 w 5333999"/>
              <a:gd name="connsiteY1" fmla="*/ 0 h 724766"/>
              <a:gd name="connsiteX2" fmla="*/ 3970191 w 5333999"/>
              <a:gd name="connsiteY2" fmla="*/ 513468 h 724766"/>
              <a:gd name="connsiteX3" fmla="*/ 5334000 w 5333999"/>
              <a:gd name="connsiteY3" fmla="*/ 724766 h 724766"/>
              <a:gd name="connsiteX4" fmla="*/ 0 w 5333999"/>
              <a:gd name="connsiteY4" fmla="*/ 724766 h 724766"/>
              <a:gd name="connsiteX5" fmla="*/ 0 w 5333999"/>
              <a:gd name="connsiteY5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572681 w 5334002"/>
              <a:gd name="connsiteY2" fmla="*/ 409907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  <a:gd name="connsiteX0" fmla="*/ 0 w 5649495"/>
              <a:gd name="connsiteY0" fmla="*/ 0 h 724766"/>
              <a:gd name="connsiteX1" fmla="*/ 5649496 w 5649495"/>
              <a:gd name="connsiteY1" fmla="*/ 27302 h 724766"/>
              <a:gd name="connsiteX2" fmla="*/ 4572681 w 5649495"/>
              <a:gd name="connsiteY2" fmla="*/ 409907 h 724766"/>
              <a:gd name="connsiteX3" fmla="*/ 5334000 w 5649495"/>
              <a:gd name="connsiteY3" fmla="*/ 724766 h 724766"/>
              <a:gd name="connsiteX4" fmla="*/ 0 w 5649495"/>
              <a:gd name="connsiteY4" fmla="*/ 724766 h 724766"/>
              <a:gd name="connsiteX5" fmla="*/ 0 w 5649495"/>
              <a:gd name="connsiteY5" fmla="*/ 0 h 724766"/>
              <a:gd name="connsiteX0" fmla="*/ -1 w 5673840"/>
              <a:gd name="connsiteY0" fmla="*/ 152873 h 697464"/>
              <a:gd name="connsiteX1" fmla="*/ 5673841 w 5673840"/>
              <a:gd name="connsiteY1" fmla="*/ 0 h 697464"/>
              <a:gd name="connsiteX2" fmla="*/ 4597026 w 5673840"/>
              <a:gd name="connsiteY2" fmla="*/ 382605 h 697464"/>
              <a:gd name="connsiteX3" fmla="*/ 5358345 w 5673840"/>
              <a:gd name="connsiteY3" fmla="*/ 697464 h 697464"/>
              <a:gd name="connsiteX4" fmla="*/ 24345 w 5673840"/>
              <a:gd name="connsiteY4" fmla="*/ 697464 h 697464"/>
              <a:gd name="connsiteX5" fmla="*/ -1 w 5673840"/>
              <a:gd name="connsiteY5" fmla="*/ 152873 h 697464"/>
              <a:gd name="connsiteX0" fmla="*/ -1 w 5673840"/>
              <a:gd name="connsiteY0" fmla="*/ 152873 h 697464"/>
              <a:gd name="connsiteX1" fmla="*/ 5673841 w 5673840"/>
              <a:gd name="connsiteY1" fmla="*/ 0 h 697464"/>
              <a:gd name="connsiteX2" fmla="*/ 4597026 w 5673840"/>
              <a:gd name="connsiteY2" fmla="*/ 382605 h 697464"/>
              <a:gd name="connsiteX3" fmla="*/ 5358345 w 5673840"/>
              <a:gd name="connsiteY3" fmla="*/ 697464 h 697464"/>
              <a:gd name="connsiteX4" fmla="*/ 6831 w 5673840"/>
              <a:gd name="connsiteY4" fmla="*/ 568730 h 697464"/>
              <a:gd name="connsiteX5" fmla="*/ -1 w 5673840"/>
              <a:gd name="connsiteY5" fmla="*/ 152873 h 697464"/>
              <a:gd name="connsiteX0" fmla="*/ -1 w 5673840"/>
              <a:gd name="connsiteY0" fmla="*/ 152873 h 661803"/>
              <a:gd name="connsiteX1" fmla="*/ 5673841 w 5673840"/>
              <a:gd name="connsiteY1" fmla="*/ 0 h 661803"/>
              <a:gd name="connsiteX2" fmla="*/ 4597026 w 5673840"/>
              <a:gd name="connsiteY2" fmla="*/ 382605 h 661803"/>
              <a:gd name="connsiteX3" fmla="*/ 5253439 w 5673840"/>
              <a:gd name="connsiteY3" fmla="*/ 661803 h 661803"/>
              <a:gd name="connsiteX4" fmla="*/ 6831 w 5673840"/>
              <a:gd name="connsiteY4" fmla="*/ 568730 h 661803"/>
              <a:gd name="connsiteX5" fmla="*/ -1 w 5673840"/>
              <a:gd name="connsiteY5" fmla="*/ 152873 h 661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3840" h="661803">
                <a:moveTo>
                  <a:pt x="-1" y="152873"/>
                </a:moveTo>
                <a:lnTo>
                  <a:pt x="5673841" y="0"/>
                </a:lnTo>
                <a:cubicBezTo>
                  <a:pt x="5674995" y="102899"/>
                  <a:pt x="4595872" y="279706"/>
                  <a:pt x="4597026" y="382605"/>
                </a:cubicBezTo>
                <a:lnTo>
                  <a:pt x="5253439" y="661803"/>
                </a:lnTo>
                <a:lnTo>
                  <a:pt x="6831" y="568730"/>
                </a:lnTo>
                <a:lnTo>
                  <a:pt x="-1" y="152873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566064" y="964372"/>
            <a:ext cx="5334002" cy="646524"/>
          </a:xfrm>
          <a:custGeom>
            <a:avLst/>
            <a:gdLst>
              <a:gd name="connsiteX0" fmla="*/ 0 w 5334000"/>
              <a:gd name="connsiteY0" fmla="*/ 0 h 724766"/>
              <a:gd name="connsiteX1" fmla="*/ 5334000 w 5334000"/>
              <a:gd name="connsiteY1" fmla="*/ 0 h 724766"/>
              <a:gd name="connsiteX2" fmla="*/ 5334000 w 5334000"/>
              <a:gd name="connsiteY2" fmla="*/ 724766 h 724766"/>
              <a:gd name="connsiteX3" fmla="*/ 0 w 5334000"/>
              <a:gd name="connsiteY3" fmla="*/ 724766 h 724766"/>
              <a:gd name="connsiteX4" fmla="*/ 0 w 5334000"/>
              <a:gd name="connsiteY4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69873 w 5334002"/>
              <a:gd name="connsiteY2" fmla="*/ 506124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49092 w 5334002"/>
              <a:gd name="connsiteY2" fmla="*/ 454170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002" h="724766">
                <a:moveTo>
                  <a:pt x="0" y="0"/>
                </a:moveTo>
                <a:lnTo>
                  <a:pt x="5334000" y="0"/>
                </a:lnTo>
                <a:cubicBezTo>
                  <a:pt x="5335154" y="102899"/>
                  <a:pt x="4847938" y="351271"/>
                  <a:pt x="4849092" y="454170"/>
                </a:cubicBezTo>
                <a:lnTo>
                  <a:pt x="5334000" y="724766"/>
                </a:lnTo>
                <a:lnTo>
                  <a:pt x="0" y="724766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12" name="Rectangle 10"/>
          <p:cNvSpPr/>
          <p:nvPr/>
        </p:nvSpPr>
        <p:spPr>
          <a:xfrm>
            <a:off x="9616287" y="1021956"/>
            <a:ext cx="5049983" cy="543791"/>
          </a:xfrm>
          <a:custGeom>
            <a:avLst/>
            <a:gdLst>
              <a:gd name="connsiteX0" fmla="*/ 0 w 5334000"/>
              <a:gd name="connsiteY0" fmla="*/ 0 h 724766"/>
              <a:gd name="connsiteX1" fmla="*/ 5334000 w 5334000"/>
              <a:gd name="connsiteY1" fmla="*/ 0 h 724766"/>
              <a:gd name="connsiteX2" fmla="*/ 5334000 w 5334000"/>
              <a:gd name="connsiteY2" fmla="*/ 724766 h 724766"/>
              <a:gd name="connsiteX3" fmla="*/ 0 w 5334000"/>
              <a:gd name="connsiteY3" fmla="*/ 724766 h 724766"/>
              <a:gd name="connsiteX4" fmla="*/ 0 w 5334000"/>
              <a:gd name="connsiteY4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69873 w 5334002"/>
              <a:gd name="connsiteY2" fmla="*/ 506124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49092 w 5334002"/>
              <a:gd name="connsiteY2" fmla="*/ 454170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002" h="724766">
                <a:moveTo>
                  <a:pt x="0" y="0"/>
                </a:moveTo>
                <a:lnTo>
                  <a:pt x="5334000" y="0"/>
                </a:lnTo>
                <a:cubicBezTo>
                  <a:pt x="5335154" y="102899"/>
                  <a:pt x="4847938" y="351271"/>
                  <a:pt x="4849092" y="454170"/>
                </a:cubicBezTo>
                <a:lnTo>
                  <a:pt x="5334000" y="724766"/>
                </a:lnTo>
                <a:lnTo>
                  <a:pt x="0" y="72476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05030" y="1777591"/>
            <a:ext cx="992332" cy="992332"/>
            <a:chOff x="1212273" y="1084984"/>
            <a:chExt cx="992332" cy="992332"/>
          </a:xfrm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solidFill>
              <a:srgbClr val="009E47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143000" y="2412173"/>
            <a:ext cx="6553201" cy="1150177"/>
            <a:chOff x="1143000" y="2412173"/>
            <a:chExt cx="6553201" cy="1150177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413" y="2469755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412173"/>
              <a:ext cx="1017587" cy="1017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1905001" y="2579060"/>
              <a:ext cx="5121462" cy="646319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63D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BẠN CỦA GIÓ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2957976" y="-1125796"/>
            <a:ext cx="2469633" cy="2296731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57670" y="-569524"/>
              <a:ext cx="2069022" cy="1668318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400948" y="-328142"/>
              <a:ext cx="1671987" cy="14490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9085">
            <a:off x="-573646" y="-979687"/>
            <a:ext cx="2462213" cy="231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2700" y="178394"/>
            <a:ext cx="1341530" cy="1107984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6600" b="1">
                <a:solidFill>
                  <a:srgbClr val="00863D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905000" y="437711"/>
            <a:ext cx="6172200" cy="92331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5400" b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 VÀ CÁC BẠN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150938" y="2434696"/>
            <a:ext cx="990600" cy="954095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algn="ctr"/>
            <a:r>
              <a:rPr lang="en-US" sz="3200" b="1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3030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95600" y="466148"/>
            <a:ext cx="3642531" cy="584775"/>
          </a:xfrm>
          <a:prstGeom prst="rect">
            <a:avLst/>
          </a:prstGeom>
          <a:solidFill>
            <a:srgbClr val="A9DA7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khổ thơ 3, 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200" y="3878396"/>
            <a:ext cx="7453746" cy="584775"/>
          </a:xfrm>
          <a:prstGeom prst="rect">
            <a:avLst/>
          </a:prstGeom>
          <a:solidFill>
            <a:srgbClr val="BEE39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 gì xảy ra khi gió vắng nhà?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36" y="1438865"/>
            <a:ext cx="3646487" cy="221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495" y="1465262"/>
            <a:ext cx="3646487" cy="221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24F5CDC-6120-421F-A721-BFD72AB8F33B}"/>
              </a:ext>
            </a:extLst>
          </p:cNvPr>
          <p:cNvCxnSpPr>
            <a:cxnSpLocks/>
          </p:cNvCxnSpPr>
          <p:nvPr/>
        </p:nvCxnSpPr>
        <p:spPr>
          <a:xfrm>
            <a:off x="1600200" y="2114550"/>
            <a:ext cx="1828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A749479-9254-4FCB-BDD4-13D6E5469E2D}"/>
              </a:ext>
            </a:extLst>
          </p:cNvPr>
          <p:cNvCxnSpPr>
            <a:cxnSpLocks/>
            <a:stCxn id="4098" idx="1"/>
          </p:cNvCxnSpPr>
          <p:nvPr/>
        </p:nvCxnSpPr>
        <p:spPr>
          <a:xfrm>
            <a:off x="1025236" y="2545353"/>
            <a:ext cx="26323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B2FF7A-8850-44DD-9F0D-3679046A03A6}"/>
              </a:ext>
            </a:extLst>
          </p:cNvPr>
          <p:cNvCxnSpPr>
            <a:cxnSpLocks/>
          </p:cNvCxnSpPr>
          <p:nvPr/>
        </p:nvCxnSpPr>
        <p:spPr>
          <a:xfrm>
            <a:off x="1025236" y="3051072"/>
            <a:ext cx="31952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7D1A9A8-00A6-45A4-8228-78E2019B87AA}"/>
              </a:ext>
            </a:extLst>
          </p:cNvPr>
          <p:cNvCxnSpPr>
            <a:cxnSpLocks/>
          </p:cNvCxnSpPr>
          <p:nvPr/>
        </p:nvCxnSpPr>
        <p:spPr>
          <a:xfrm>
            <a:off x="1025236" y="3486150"/>
            <a:ext cx="27847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2C2FFAD-7B56-4F9A-B977-78170947C9C1}"/>
              </a:ext>
            </a:extLst>
          </p:cNvPr>
          <p:cNvCxnSpPr>
            <a:cxnSpLocks/>
          </p:cNvCxnSpPr>
          <p:nvPr/>
        </p:nvCxnSpPr>
        <p:spPr>
          <a:xfrm>
            <a:off x="4940501" y="2038350"/>
            <a:ext cx="31952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4160D4A-17AD-4AB7-B8DE-991E5C7C7D7E}"/>
              </a:ext>
            </a:extLst>
          </p:cNvPr>
          <p:cNvCxnSpPr>
            <a:cxnSpLocks/>
          </p:cNvCxnSpPr>
          <p:nvPr/>
        </p:nvCxnSpPr>
        <p:spPr>
          <a:xfrm>
            <a:off x="4940501" y="2512465"/>
            <a:ext cx="31952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0D43B91-B16C-4EE9-B85C-1D3DF3EEAAC3}"/>
              </a:ext>
            </a:extLst>
          </p:cNvPr>
          <p:cNvCxnSpPr>
            <a:cxnSpLocks/>
          </p:cNvCxnSpPr>
          <p:nvPr/>
        </p:nvCxnSpPr>
        <p:spPr>
          <a:xfrm>
            <a:off x="4940501" y="2952750"/>
            <a:ext cx="19174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B681FF2-1C59-43BB-A4AE-FA1322CFC21D}"/>
              </a:ext>
            </a:extLst>
          </p:cNvPr>
          <p:cNvCxnSpPr>
            <a:cxnSpLocks/>
          </p:cNvCxnSpPr>
          <p:nvPr/>
        </p:nvCxnSpPr>
        <p:spPr>
          <a:xfrm>
            <a:off x="4832495" y="3494359"/>
            <a:ext cx="30923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713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56"/>
          <a:stretch/>
        </p:blipFill>
        <p:spPr>
          <a:xfrm>
            <a:off x="304800" y="1538001"/>
            <a:ext cx="4363416" cy="34689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3" b="4983"/>
          <a:stretch/>
        </p:blipFill>
        <p:spPr bwMode="auto">
          <a:xfrm>
            <a:off x="4865783" y="1538001"/>
            <a:ext cx="3981450" cy="34689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24708" y="210661"/>
            <a:ext cx="2438400" cy="584775"/>
          </a:xfrm>
          <a:prstGeom prst="rect">
            <a:avLst/>
          </a:prstGeom>
          <a:solidFill>
            <a:srgbClr val="CAE8A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Thảo luận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61800" y="987891"/>
            <a:ext cx="2438400" cy="523220"/>
          </a:xfrm>
          <a:prstGeom prst="rect">
            <a:avLst/>
          </a:prstGeom>
          <a:solidFill>
            <a:srgbClr val="DCF0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Lợi ích của gió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0" y="998301"/>
            <a:ext cx="2438400" cy="523220"/>
          </a:xfrm>
          <a:prstGeom prst="rect">
            <a:avLst/>
          </a:prstGeom>
          <a:solidFill>
            <a:srgbClr val="DCF0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Tác hại của gió</a:t>
            </a:r>
          </a:p>
        </p:txBody>
      </p:sp>
    </p:spTree>
    <p:extLst>
      <p:ext uri="{BB962C8B-B14F-4D97-AF65-F5344CB8AC3E}">
        <p14:creationId xmlns:p14="http://schemas.microsoft.com/office/powerpoint/2010/main" val="61910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5977" y="356663"/>
            <a:ext cx="609600" cy="609600"/>
          </a:xfrm>
          <a:prstGeom prst="ellipse">
            <a:avLst/>
          </a:prstGeom>
          <a:solidFill>
            <a:srgbClr val="009E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2727" y="445959"/>
            <a:ext cx="6622473" cy="46165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24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 thuộc lòng 1 khổ thơ em thích</a:t>
            </a:r>
            <a:endParaRPr lang="en-US" sz="2400" b="1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819150"/>
            <a:ext cx="7210180" cy="3847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54541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5977" y="356663"/>
            <a:ext cx="609600" cy="609600"/>
          </a:xfrm>
          <a:prstGeom prst="ellipse">
            <a:avLst/>
          </a:prstGeom>
          <a:solidFill>
            <a:srgbClr val="009E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80288" y="413760"/>
            <a:ext cx="2583873" cy="52320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2800" b="1" i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 bạn cho gió</a:t>
            </a:r>
            <a:endParaRPr lang="en-US" sz="2800" b="1" i="1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806334" y="450521"/>
            <a:ext cx="2619674" cy="449686"/>
            <a:chOff x="886344" y="436620"/>
            <a:chExt cx="2619674" cy="449686"/>
          </a:xfrm>
        </p:grpSpPr>
        <p:sp>
          <p:nvSpPr>
            <p:cNvPr id="5" name="Oval 4"/>
            <p:cNvSpPr/>
            <p:nvPr/>
          </p:nvSpPr>
          <p:spPr>
            <a:xfrm>
              <a:off x="886344" y="436620"/>
              <a:ext cx="449686" cy="449686"/>
            </a:xfrm>
            <a:prstGeom prst="ellipse">
              <a:avLst/>
            </a:prstGeom>
            <a:solidFill>
              <a:srgbClr val="EE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1231774" y="436620"/>
              <a:ext cx="449686" cy="449686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r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1577310" y="436620"/>
              <a:ext cx="449686" cy="44968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ò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1957060" y="436620"/>
              <a:ext cx="449686" cy="44968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2311443" y="436620"/>
              <a:ext cx="449686" cy="4496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2686656" y="436620"/>
              <a:ext cx="449686" cy="449686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3056332" y="436620"/>
              <a:ext cx="449686" cy="44968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i</a:t>
              </a:r>
            </a:p>
          </p:txBody>
        </p:sp>
      </p:grp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750" y="1200150"/>
            <a:ext cx="5548313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06807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24200" y="1581150"/>
            <a:ext cx="2971800" cy="646331"/>
          </a:xfrm>
          <a:prstGeom prst="rect">
            <a:avLst/>
          </a:prstGeom>
          <a:solidFill>
            <a:srgbClr val="E5F2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2547007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8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133350"/>
            <a:ext cx="8153400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 dò: + Ôn bài: </a:t>
            </a:r>
            <a:r>
              <a:rPr lang="en-US" sz="2800" b="1" i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 của gió</a:t>
            </a:r>
            <a:endParaRPr lang="en-US" sz="2800" b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28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+ Xem bài: </a:t>
            </a:r>
            <a:r>
              <a:rPr lang="en-US" sz="2800" b="1" i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 thưởng tình bạn </a:t>
            </a:r>
            <a:r>
              <a:rPr lang="en-US" sz="28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 14 , 15</a:t>
            </a:r>
          </a:p>
        </p:txBody>
      </p:sp>
    </p:spTree>
    <p:extLst>
      <p:ext uri="{BB962C8B-B14F-4D97-AF65-F5344CB8AC3E}">
        <p14:creationId xmlns:p14="http://schemas.microsoft.com/office/powerpoint/2010/main" val="3388511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0A80A1-07DA-449F-9FB5-5040D5107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875"/>
            <a:ext cx="1701642" cy="7548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61C53B-90F1-461F-A30D-EA8B0C7745A2}"/>
              </a:ext>
            </a:extLst>
          </p:cNvPr>
          <p:cNvSpPr txBox="1"/>
          <p:nvPr/>
        </p:nvSpPr>
        <p:spPr>
          <a:xfrm>
            <a:off x="2187857" y="254849"/>
            <a:ext cx="19073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SGK/12</a:t>
            </a:r>
          </a:p>
        </p:txBody>
      </p:sp>
    </p:spTree>
    <p:extLst>
      <p:ext uri="{BB962C8B-B14F-4D97-AF65-F5344CB8AC3E}">
        <p14:creationId xmlns:p14="http://schemas.microsoft.com/office/powerpoint/2010/main" val="305113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7764" y="142282"/>
            <a:ext cx="609600" cy="609600"/>
          </a:xfrm>
          <a:prstGeom prst="ellipse">
            <a:avLst/>
          </a:prstGeom>
          <a:solidFill>
            <a:srgbClr val="009E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4682" y="229480"/>
            <a:ext cx="7391400" cy="52320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28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8368" y="285750"/>
            <a:ext cx="5947064" cy="58476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32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 của gió</a:t>
            </a:r>
            <a:endParaRPr lang="en-US" sz="3200" b="1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6196" y="830602"/>
            <a:ext cx="3886199" cy="1815870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2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 là bạn gió?</a:t>
            </a:r>
          </a:p>
          <a:p>
            <a:pPr algn="just"/>
            <a:r>
              <a:rPr lang="en-US" sz="2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Mà gió đi tìm</a:t>
            </a:r>
          </a:p>
          <a:p>
            <a:pPr algn="just"/>
            <a:r>
              <a:rPr lang="en-US" sz="2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Bay theo cánh chim</a:t>
            </a:r>
          </a:p>
          <a:p>
            <a:pPr algn="just"/>
            <a:r>
              <a:rPr lang="en-US" sz="2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Lùa trong tán lá…</a:t>
            </a:r>
            <a:endParaRPr lang="en-US" sz="240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2740014"/>
            <a:ext cx="3896591" cy="1815870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2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 nhớ bạn quá</a:t>
            </a:r>
          </a:p>
          <a:p>
            <a:pPr algn="just"/>
            <a:r>
              <a:rPr lang="en-US" sz="2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Nên gõ cửa hoài</a:t>
            </a:r>
          </a:p>
          <a:p>
            <a:pPr algn="just"/>
            <a:r>
              <a:rPr lang="en-US" sz="2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Đẩy sóng dâng cao</a:t>
            </a:r>
          </a:p>
          <a:p>
            <a:pPr algn="just"/>
            <a:r>
              <a:rPr lang="en-US" sz="2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Thổi căng buồm lớn.</a:t>
            </a:r>
            <a:endParaRPr lang="en-US" sz="240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02332" y="830601"/>
            <a:ext cx="3886199" cy="1815870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2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 gió đi vắng</a:t>
            </a:r>
          </a:p>
          <a:p>
            <a:pPr algn="just"/>
            <a:r>
              <a:rPr lang="en-US" sz="2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 buồn lặng im</a:t>
            </a:r>
          </a:p>
          <a:p>
            <a:pPr algn="just"/>
            <a:r>
              <a:rPr lang="en-US" sz="2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Vắng cả cánh chim</a:t>
            </a:r>
          </a:p>
          <a:p>
            <a:pPr algn="just"/>
            <a:r>
              <a:rPr lang="en-US" sz="2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Chẳng ai gõ cửa.</a:t>
            </a:r>
            <a:endParaRPr lang="en-US" sz="240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91940" y="2740014"/>
            <a:ext cx="3896591" cy="1815870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2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Sóng ngủ trong nước</a:t>
            </a:r>
          </a:p>
          <a:p>
            <a:pPr algn="just"/>
            <a:r>
              <a:rPr lang="en-US" sz="2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Buồm chẳng ra khơi</a:t>
            </a:r>
          </a:p>
          <a:p>
            <a:pPr algn="just"/>
            <a:r>
              <a:rPr lang="en-US" sz="2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 gọi: Gió ơi</a:t>
            </a:r>
          </a:p>
          <a:p>
            <a:pPr algn="just"/>
            <a:r>
              <a:rPr lang="en-US" sz="2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 vòm lá biếc.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48530" y="4492384"/>
            <a:ext cx="2552701" cy="52320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2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(Ngân Hà)</a:t>
            </a:r>
            <a:endParaRPr lang="en-US" sz="280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457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E58172-2252-42E8-A608-0959E9102A94}"/>
              </a:ext>
            </a:extLst>
          </p:cNvPr>
          <p:cNvSpPr txBox="1"/>
          <p:nvPr/>
        </p:nvSpPr>
        <p:spPr>
          <a:xfrm>
            <a:off x="1235869" y="997423"/>
            <a:ext cx="280749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endParaRPr lang="en-US" sz="4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D6CDFF-B699-4037-9697-1DF1C8C41407}"/>
              </a:ext>
            </a:extLst>
          </p:cNvPr>
          <p:cNvSpPr txBox="1"/>
          <p:nvPr/>
        </p:nvSpPr>
        <p:spPr>
          <a:xfrm>
            <a:off x="1235869" y="2133280"/>
            <a:ext cx="280749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endParaRPr lang="en-US" sz="4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F46AE4-BFDD-4E79-B527-5846B55AD6F0}"/>
              </a:ext>
            </a:extLst>
          </p:cNvPr>
          <p:cNvSpPr txBox="1"/>
          <p:nvPr/>
        </p:nvSpPr>
        <p:spPr>
          <a:xfrm>
            <a:off x="5286375" y="994722"/>
            <a:ext cx="280749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lang="en-US" sz="4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CB297A-5416-4FA7-B075-94A42A34B7B9}"/>
              </a:ext>
            </a:extLst>
          </p:cNvPr>
          <p:cNvSpPr txBox="1"/>
          <p:nvPr/>
        </p:nvSpPr>
        <p:spPr>
          <a:xfrm>
            <a:off x="5286375" y="2133279"/>
            <a:ext cx="280749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biếc</a:t>
            </a:r>
            <a:endParaRPr lang="en-US" sz="4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19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129446"/>
            <a:ext cx="7210180" cy="3847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514350"/>
            <a:ext cx="527050" cy="1538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876300" y="1034018"/>
            <a:ext cx="1066800" cy="857250"/>
          </a:xfrm>
        </p:spPr>
        <p:txBody>
          <a:bodyPr>
            <a:noAutofit/>
          </a:bodyPr>
          <a:lstStyle/>
          <a:p>
            <a:r>
              <a:rPr lang="en-US" sz="2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Khổ 1</a:t>
            </a:r>
            <a:endParaRPr lang="en-US" sz="2800">
              <a:solidFill>
                <a:srgbClr val="FF0000"/>
              </a:solidFill>
              <a:latin typeface=".VnArial Narrow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1" name="Title 13"/>
          <p:cNvSpPr txBox="1">
            <a:spLocks/>
          </p:cNvSpPr>
          <p:nvPr/>
        </p:nvSpPr>
        <p:spPr>
          <a:xfrm>
            <a:off x="876300" y="2603500"/>
            <a:ext cx="1066800" cy="857250"/>
          </a:xfrm>
          <a:prstGeom prst="rect">
            <a:avLst/>
          </a:prstGeom>
        </p:spPr>
        <p:txBody>
          <a:bodyPr vert="horz" lIns="91428" tIns="45714" rIns="91428" bIns="45714" rtlCol="0" anchor="ctr">
            <a:noAutofit/>
          </a:bodyPr>
          <a:lstStyle>
            <a:lvl1pPr algn="ctr" defTabSz="91427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Khổ 2</a:t>
            </a:r>
            <a:endParaRPr lang="en-US" sz="2800">
              <a:solidFill>
                <a:srgbClr val="FF0000"/>
              </a:solidFill>
              <a:latin typeface=".VnArial Narrow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2" name="Title 13"/>
          <p:cNvSpPr txBox="1">
            <a:spLocks/>
          </p:cNvSpPr>
          <p:nvPr/>
        </p:nvSpPr>
        <p:spPr>
          <a:xfrm>
            <a:off x="4821115" y="1047750"/>
            <a:ext cx="1066800" cy="857250"/>
          </a:xfrm>
          <a:prstGeom prst="rect">
            <a:avLst/>
          </a:prstGeom>
        </p:spPr>
        <p:txBody>
          <a:bodyPr vert="horz" lIns="91428" tIns="45714" rIns="91428" bIns="45714" rtlCol="0" anchor="ctr">
            <a:noAutofit/>
          </a:bodyPr>
          <a:lstStyle>
            <a:lvl1pPr algn="ctr" defTabSz="91427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Khổ 3</a:t>
            </a:r>
            <a:endParaRPr lang="en-US" sz="2800">
              <a:solidFill>
                <a:srgbClr val="FF0000"/>
              </a:solidFill>
              <a:latin typeface=".VnArial Narrow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166591"/>
            <a:ext cx="527050" cy="1475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390" y="514350"/>
            <a:ext cx="527050" cy="1538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790" y="2166591"/>
            <a:ext cx="527050" cy="1475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itle 13"/>
          <p:cNvSpPr txBox="1">
            <a:spLocks/>
          </p:cNvSpPr>
          <p:nvPr/>
        </p:nvSpPr>
        <p:spPr>
          <a:xfrm>
            <a:off x="4819405" y="2627044"/>
            <a:ext cx="1066800" cy="857250"/>
          </a:xfrm>
          <a:prstGeom prst="rect">
            <a:avLst/>
          </a:prstGeom>
        </p:spPr>
        <p:txBody>
          <a:bodyPr vert="horz" lIns="91428" tIns="45714" rIns="91428" bIns="45714" rtlCol="0" anchor="ctr">
            <a:noAutofit/>
          </a:bodyPr>
          <a:lstStyle>
            <a:lvl1pPr algn="ctr" defTabSz="91427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Khổ 4</a:t>
            </a:r>
            <a:endParaRPr lang="en-US" sz="2800">
              <a:solidFill>
                <a:srgbClr val="FF0000"/>
              </a:solidFill>
              <a:latin typeface=".VnArial Narrow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33400" y="4186973"/>
            <a:ext cx="8395855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khổ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6641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1" grpId="0"/>
      <p:bldP spid="32" grpId="0"/>
      <p:bldP spid="33" grpId="0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14600" y="4324350"/>
            <a:ext cx="453986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dòng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45312"/>
            <a:ext cx="7210180" cy="3847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DCB7CC-DC30-4A27-96EA-C21B9683B5C6}"/>
              </a:ext>
            </a:extLst>
          </p:cNvPr>
          <p:cNvSpPr txBox="1"/>
          <p:nvPr/>
        </p:nvSpPr>
        <p:spPr>
          <a:xfrm>
            <a:off x="2963264" y="4319855"/>
            <a:ext cx="3642531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khổ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7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190500" y="1504950"/>
            <a:ext cx="8382000" cy="1447800"/>
          </a:xfrm>
          <a:prstGeom prst="rect">
            <a:avLst/>
          </a:prstGeom>
        </p:spPr>
        <p:txBody>
          <a:bodyPr vert="horz" lIns="91428" tIns="45714" rIns="91428" bIns="45714" rtlCol="0" anchor="ctr">
            <a:noAutofit/>
          </a:bodyPr>
          <a:lstStyle>
            <a:lvl1pPr algn="ctr" defTabSz="91427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lùa: luồn qua nơi có chỗ trống hẹp.  </a:t>
            </a: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190500" y="2419350"/>
            <a:ext cx="8934450" cy="1447800"/>
          </a:xfrm>
          <a:prstGeom prst="rect">
            <a:avLst/>
          </a:prstGeom>
        </p:spPr>
        <p:txBody>
          <a:bodyPr vert="horz" lIns="91428" tIns="45714" rIns="91428" bIns="45714" rtlCol="0" anchor="ctr">
            <a:noAutofit/>
          </a:bodyPr>
          <a:lstStyle>
            <a:lvl1pPr algn="ctr" defTabSz="91427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hoài: mãi không thôi, mãi không dứt.</a:t>
            </a:r>
          </a:p>
        </p:txBody>
      </p:sp>
    </p:spTree>
    <p:extLst>
      <p:ext uri="{BB962C8B-B14F-4D97-AF65-F5344CB8AC3E}">
        <p14:creationId xmlns:p14="http://schemas.microsoft.com/office/powerpoint/2010/main" val="4014735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381000" y="1962150"/>
            <a:ext cx="2819400" cy="857250"/>
          </a:xfrm>
          <a:prstGeom prst="rect">
            <a:avLst/>
          </a:prstGeom>
        </p:spPr>
        <p:txBody>
          <a:bodyPr vert="horz" lIns="91428" tIns="45714" rIns="91428" bIns="45714" rtlCol="0" anchor="ctr">
            <a:normAutofit fontScale="92500"/>
          </a:bodyPr>
          <a:lstStyle>
            <a:lvl1pPr algn="ctr" defTabSz="91427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căng buồm: </a:t>
            </a:r>
          </a:p>
        </p:txBody>
      </p:sp>
      <p:pic>
        <p:nvPicPr>
          <p:cNvPr id="2050" name="Picture 2" descr="Winds of change: the sailing ships cleaning up sea transport | World news |  The Guardi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866775"/>
            <a:ext cx="5413375" cy="3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794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821</TotalTime>
  <Words>604</Words>
  <Application>Microsoft Office PowerPoint</Application>
  <PresentationFormat>On-screen Show (16:9)</PresentationFormat>
  <Paragraphs>128</Paragraphs>
  <Slides>25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.VnArial Narrow</vt:lpstr>
      <vt:lpstr>Arial</vt:lpstr>
      <vt:lpstr>Arial Rounded MT Bold</vt:lpstr>
      <vt:lpstr>Arial-Rounded</vt:lpstr>
      <vt:lpstr>Calibri</vt:lpstr>
      <vt:lpstr>HP001 4 hàng</vt:lpstr>
      <vt:lpstr>Segoe UI Black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Khổ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Administrator</cp:lastModifiedBy>
  <cp:revision>131</cp:revision>
  <dcterms:created xsi:type="dcterms:W3CDTF">2020-12-08T15:48:47Z</dcterms:created>
  <dcterms:modified xsi:type="dcterms:W3CDTF">2026-01-15T09:35:56Z</dcterms:modified>
</cp:coreProperties>
</file>