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5" r:id="rId2"/>
    <p:sldId id="257" r:id="rId3"/>
    <p:sldId id="256" r:id="rId4"/>
    <p:sldId id="258" r:id="rId5"/>
    <p:sldId id="280" r:id="rId6"/>
    <p:sldId id="259" r:id="rId7"/>
    <p:sldId id="263" r:id="rId8"/>
    <p:sldId id="260" r:id="rId9"/>
    <p:sldId id="276" r:id="rId10"/>
    <p:sldId id="277" r:id="rId11"/>
    <p:sldId id="278" r:id="rId12"/>
    <p:sldId id="279" r:id="rId13"/>
    <p:sldId id="262" r:id="rId14"/>
    <p:sldId id="266" r:id="rId15"/>
    <p:sldId id="284" r:id="rId16"/>
    <p:sldId id="281" r:id="rId17"/>
    <p:sldId id="285" r:id="rId18"/>
    <p:sldId id="286" r:id="rId19"/>
    <p:sldId id="270" r:id="rId20"/>
    <p:sldId id="291" r:id="rId21"/>
    <p:sldId id="294" r:id="rId22"/>
    <p:sldId id="295" r:id="rId23"/>
    <p:sldId id="264" r:id="rId24"/>
    <p:sldId id="296" r:id="rId25"/>
    <p:sldId id="268" r:id="rId26"/>
    <p:sldId id="271" r:id="rId27"/>
    <p:sldId id="272" r:id="rId2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A9DA74"/>
    <a:srgbClr val="009E47"/>
    <a:srgbClr val="EBF6F9"/>
    <a:srgbClr val="FBD8BB"/>
    <a:srgbClr val="CAE8AA"/>
    <a:srgbClr val="5BD4FF"/>
    <a:srgbClr val="25C6FF"/>
    <a:srgbClr val="FFDB6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84" autoAdjust="0"/>
    <p:restoredTop sz="87722" autoAdjust="0"/>
  </p:normalViewPr>
  <p:slideViewPr>
    <p:cSldViewPr>
      <p:cViewPr varScale="1">
        <p:scale>
          <a:sx n="75" d="100"/>
          <a:sy n="75" d="100"/>
        </p:scale>
        <p:origin x="52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HĐ</a:t>
            </a:r>
            <a:r>
              <a:rPr lang="en-US" baseline="0"/>
              <a:t> này Gv có thể cho HS bốc thăm từng cặp lên nói trước lớp (sẽ rất thú vị đây. hihi)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450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hoạt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338213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viên giúp HS khai thác như các giáo án trước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mỏ khoằm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huơ vòi</a:t>
            </a: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50734" y="4400550"/>
            <a:ext cx="3642531" cy="584775"/>
          </a:xfrm>
          <a:prstGeom prst="rect">
            <a:avLst/>
          </a:prstGeom>
          <a:solidFill>
            <a:srgbClr val="92D050"/>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toàn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endParaRPr lang="en-US" sz="3200" dirty="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7685"/>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Những bạn nào đến mừng sinh nhật voi con?</a:t>
            </a: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Voi con làm gì để cảm ơn các bạn?</a:t>
            </a: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Sinh nhật của voi con như thế nào?</a:t>
            </a: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Em hãy kể về sinh nhật của mình cho các bạn cùng nghe.</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377827" y="442912"/>
            <a:ext cx="493140" cy="469202"/>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6" name="Rectangle 5"/>
          <p:cNvSpPr/>
          <p:nvPr/>
        </p:nvSpPr>
        <p:spPr>
          <a:xfrm>
            <a:off x="440321" y="368190"/>
            <a:ext cx="1805302" cy="600164"/>
          </a:xfrm>
          <a:prstGeom prst="rect">
            <a:avLst/>
          </a:prstGeom>
        </p:spPr>
        <p:txBody>
          <a:bodyPr wrap="none">
            <a:spAutoFit/>
          </a:bodyPr>
          <a:lstStyle/>
          <a:p>
            <a:r>
              <a:rPr lang="vi-VN" sz="3300" b="1" dirty="0">
                <a:solidFill>
                  <a:schemeClr val="accent6">
                    <a:lumMod val="75000"/>
                  </a:schemeClr>
                </a:solidFill>
                <a:latin typeface="Times New Roman" panose="02020603050405020304" pitchFamily="18" charset="0"/>
                <a:cs typeface="Times New Roman" panose="02020603050405020304" pitchFamily="18" charset="0"/>
              </a:rPr>
              <a:t>4</a:t>
            </a:r>
            <a:r>
              <a:rPr lang="en-US" sz="3300" b="1" dirty="0">
                <a:latin typeface="Times New Roman" panose="02020603050405020304" pitchFamily="18" charset="0"/>
                <a:cs typeface="Times New Roman" panose="02020603050405020304" pitchFamily="18" charset="0"/>
              </a:rPr>
              <a:t> </a:t>
            </a:r>
            <a:r>
              <a:rPr lang="vi-VN" sz="3300" dirty="0">
                <a:latin typeface="Times New Roman" panose="02020603050405020304" pitchFamily="18" charset="0"/>
                <a:cs typeface="Times New Roman" panose="02020603050405020304" pitchFamily="18" charset="0"/>
              </a:rPr>
              <a:t>  </a:t>
            </a:r>
            <a:r>
              <a:rPr lang="vi-VN" sz="33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33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36413-0CD5-4B02-8655-3298D04122F7}"/>
              </a:ext>
            </a:extLst>
          </p:cNvPr>
          <p:cNvSpPr txBox="1"/>
          <p:nvPr/>
        </p:nvSpPr>
        <p:spPr>
          <a:xfrm>
            <a:off x="2439616" y="310482"/>
            <a:ext cx="1907382" cy="715581"/>
          </a:xfrm>
          <a:prstGeom prst="rect">
            <a:avLst/>
          </a:prstGeom>
          <a:noFill/>
        </p:spPr>
        <p:txBody>
          <a:bodyPr wrap="square" rtlCol="0">
            <a:spAutoFit/>
          </a:bodyPr>
          <a:lstStyle/>
          <a:p>
            <a:r>
              <a:rPr lang="en-US" sz="405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9555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A8C5D2-4887-428F-84A5-ECAC92B14C75}"/>
              </a:ext>
            </a:extLst>
          </p:cNvPr>
          <p:cNvGraphicFramePr>
            <a:graphicFrameLocks noGrp="1"/>
          </p:cNvGraphicFramePr>
          <p:nvPr/>
        </p:nvGraphicFramePr>
        <p:xfrm>
          <a:off x="237744" y="400050"/>
          <a:ext cx="8668512" cy="4343400"/>
        </p:xfrm>
        <a:graphic>
          <a:graphicData uri="http://schemas.openxmlformats.org/drawingml/2006/table">
            <a:tbl>
              <a:tblPr firstRow="1" bandRow="1">
                <a:tableStyleId>{5C22544A-7EE6-4342-B048-85BDC9FD1C3A}</a:tableStyleId>
              </a:tblPr>
              <a:tblGrid>
                <a:gridCol w="722376">
                  <a:extLst>
                    <a:ext uri="{9D8B030D-6E8A-4147-A177-3AD203B41FA5}">
                      <a16:colId xmlns:a16="http://schemas.microsoft.com/office/drawing/2014/main" val="2366836285"/>
                    </a:ext>
                  </a:extLst>
                </a:gridCol>
                <a:gridCol w="722376">
                  <a:extLst>
                    <a:ext uri="{9D8B030D-6E8A-4147-A177-3AD203B41FA5}">
                      <a16:colId xmlns:a16="http://schemas.microsoft.com/office/drawing/2014/main" val="2891723834"/>
                    </a:ext>
                  </a:extLst>
                </a:gridCol>
                <a:gridCol w="722376">
                  <a:extLst>
                    <a:ext uri="{9D8B030D-6E8A-4147-A177-3AD203B41FA5}">
                      <a16:colId xmlns:a16="http://schemas.microsoft.com/office/drawing/2014/main" val="3466642977"/>
                    </a:ext>
                  </a:extLst>
                </a:gridCol>
                <a:gridCol w="722376">
                  <a:extLst>
                    <a:ext uri="{9D8B030D-6E8A-4147-A177-3AD203B41FA5}">
                      <a16:colId xmlns:a16="http://schemas.microsoft.com/office/drawing/2014/main" val="2254894175"/>
                    </a:ext>
                  </a:extLst>
                </a:gridCol>
                <a:gridCol w="722376">
                  <a:extLst>
                    <a:ext uri="{9D8B030D-6E8A-4147-A177-3AD203B41FA5}">
                      <a16:colId xmlns:a16="http://schemas.microsoft.com/office/drawing/2014/main" val="2119364172"/>
                    </a:ext>
                  </a:extLst>
                </a:gridCol>
                <a:gridCol w="722376">
                  <a:extLst>
                    <a:ext uri="{9D8B030D-6E8A-4147-A177-3AD203B41FA5}">
                      <a16:colId xmlns:a16="http://schemas.microsoft.com/office/drawing/2014/main" val="2025960471"/>
                    </a:ext>
                  </a:extLst>
                </a:gridCol>
                <a:gridCol w="722376">
                  <a:extLst>
                    <a:ext uri="{9D8B030D-6E8A-4147-A177-3AD203B41FA5}">
                      <a16:colId xmlns:a16="http://schemas.microsoft.com/office/drawing/2014/main" val="4007561049"/>
                    </a:ext>
                  </a:extLst>
                </a:gridCol>
                <a:gridCol w="722376">
                  <a:extLst>
                    <a:ext uri="{9D8B030D-6E8A-4147-A177-3AD203B41FA5}">
                      <a16:colId xmlns:a16="http://schemas.microsoft.com/office/drawing/2014/main" val="4048549341"/>
                    </a:ext>
                  </a:extLst>
                </a:gridCol>
                <a:gridCol w="722376">
                  <a:extLst>
                    <a:ext uri="{9D8B030D-6E8A-4147-A177-3AD203B41FA5}">
                      <a16:colId xmlns:a16="http://schemas.microsoft.com/office/drawing/2014/main" val="3521562163"/>
                    </a:ext>
                  </a:extLst>
                </a:gridCol>
                <a:gridCol w="722376">
                  <a:extLst>
                    <a:ext uri="{9D8B030D-6E8A-4147-A177-3AD203B41FA5}">
                      <a16:colId xmlns:a16="http://schemas.microsoft.com/office/drawing/2014/main" val="3445312069"/>
                    </a:ext>
                  </a:extLst>
                </a:gridCol>
                <a:gridCol w="722376">
                  <a:extLst>
                    <a:ext uri="{9D8B030D-6E8A-4147-A177-3AD203B41FA5}">
                      <a16:colId xmlns:a16="http://schemas.microsoft.com/office/drawing/2014/main" val="4030993057"/>
                    </a:ext>
                  </a:extLst>
                </a:gridCol>
                <a:gridCol w="722376">
                  <a:extLst>
                    <a:ext uri="{9D8B030D-6E8A-4147-A177-3AD203B41FA5}">
                      <a16:colId xmlns:a16="http://schemas.microsoft.com/office/drawing/2014/main" val="4185764010"/>
                    </a:ext>
                  </a:extLst>
                </a:gridCol>
              </a:tblGrid>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145787FE-BAED-4F45-B103-3E9C4097D710}"/>
              </a:ext>
            </a:extLst>
          </p:cNvPr>
          <p:cNvSpPr txBox="1"/>
          <p:nvPr/>
        </p:nvSpPr>
        <p:spPr>
          <a:xfrm>
            <a:off x="152400" y="1962150"/>
            <a:ext cx="4114800" cy="4508927"/>
          </a:xfrm>
          <a:prstGeom prst="rect">
            <a:avLst/>
          </a:prstGeom>
          <a:noFill/>
        </p:spPr>
        <p:txBody>
          <a:bodyPr wrap="square" rtlCol="0">
            <a:spAutoFit/>
          </a:bodyPr>
          <a:lstStyle/>
          <a:p>
            <a:r>
              <a:rPr lang="en-US" sz="28500" dirty="0">
                <a:latin typeface="HP001 4 hàng" panose="020B0603050302020204" pitchFamily="34" charset="0"/>
              </a:rPr>
              <a:t>V</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72981"/>
            <a:ext cx="2209800" cy="2246769"/>
          </a:xfrm>
          <a:prstGeom prst="rect">
            <a:avLst/>
          </a:prstGeom>
          <a:noFill/>
        </p:spPr>
        <p:txBody>
          <a:bodyPr wrap="square" rtlCol="0">
            <a:spAutoFit/>
          </a:bodyPr>
          <a:lstStyle/>
          <a:p>
            <a:r>
              <a:rPr lang="en-US" sz="14000" dirty="0">
                <a:latin typeface="HP001 4 hàng" panose="020B0603050302020204" pitchFamily="34" charset="0"/>
              </a:rPr>
              <a:t>V</a:t>
            </a:r>
          </a:p>
        </p:txBody>
      </p:sp>
    </p:spTree>
    <p:extLst>
      <p:ext uri="{BB962C8B-B14F-4D97-AF65-F5344CB8AC3E}">
        <p14:creationId xmlns:p14="http://schemas.microsoft.com/office/powerpoint/2010/main" val="1613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
            <a:hlinkClick r:id="" action="ppaction://media"/>
            <a:extLst>
              <a:ext uri="{FF2B5EF4-FFF2-40B4-BE49-F238E27FC236}">
                <a16:creationId xmlns:a16="http://schemas.microsoft.com/office/drawing/2014/main" id="{DD5030AB-30EC-4835-9692-63DCC821B3B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2600" y="438150"/>
            <a:ext cx="5486400" cy="4495800"/>
          </a:xfrm>
          <a:prstGeom prst="rect">
            <a:avLst/>
          </a:prstGeom>
        </p:spPr>
      </p:pic>
    </p:spTree>
    <p:extLst>
      <p:ext uri="{BB962C8B-B14F-4D97-AF65-F5344CB8AC3E}">
        <p14:creationId xmlns:p14="http://schemas.microsoft.com/office/powerpoint/2010/main" val="208198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B7CA9-E427-40E5-A466-A655BBCDC93B}"/>
              </a:ext>
            </a:extLst>
          </p:cNvPr>
          <p:cNvPicPr>
            <a:picLocks noChangeAspect="1"/>
          </p:cNvPicPr>
          <p:nvPr/>
        </p:nvPicPr>
        <p:blipFill>
          <a:blip r:embed="rId2"/>
          <a:stretch>
            <a:fillRect/>
          </a:stretch>
        </p:blipFill>
        <p:spPr>
          <a:xfrm>
            <a:off x="149629" y="209550"/>
            <a:ext cx="8940338" cy="4572000"/>
          </a:xfrm>
          <a:prstGeom prst="rect">
            <a:avLst/>
          </a:prstGeom>
        </p:spPr>
      </p:pic>
      <p:sp>
        <p:nvSpPr>
          <p:cNvPr id="5" name="TextBox 4">
            <a:extLst>
              <a:ext uri="{FF2B5EF4-FFF2-40B4-BE49-F238E27FC236}">
                <a16:creationId xmlns:a16="http://schemas.microsoft.com/office/drawing/2014/main" id="{52732B12-ACC4-42BC-A4A7-57AC03CC8047}"/>
              </a:ext>
            </a:extLst>
          </p:cNvPr>
          <p:cNvSpPr txBox="1"/>
          <p:nvPr/>
        </p:nvSpPr>
        <p:spPr>
          <a:xfrm>
            <a:off x="228600" y="678694"/>
            <a:ext cx="2996738" cy="784830"/>
          </a:xfrm>
          <a:prstGeom prst="rect">
            <a:avLst/>
          </a:prstGeom>
          <a:noFill/>
        </p:spPr>
        <p:txBody>
          <a:bodyPr wrap="square" rtlCol="0">
            <a:spAutoFit/>
          </a:bodyPr>
          <a:lstStyle/>
          <a:p>
            <a:r>
              <a:rPr lang="nl" sz="4500" b="1" dirty="0">
                <a:solidFill>
                  <a:srgbClr val="7030A0"/>
                </a:solidFill>
                <a:latin typeface="HP001 4 hàng" panose="020B0603050302020204" pitchFamily="34" charset="0"/>
              </a:rPr>
              <a:t>wgúc wgĳc</a:t>
            </a:r>
            <a:endParaRPr lang="en-US" sz="4500" b="1" dirty="0">
              <a:solidFill>
                <a:srgbClr val="7030A0"/>
              </a:solidFill>
              <a:latin typeface="HP001 4 hàng" panose="020B0603050302020204" pitchFamily="34" charset="0"/>
            </a:endParaRPr>
          </a:p>
        </p:txBody>
      </p:sp>
      <p:sp>
        <p:nvSpPr>
          <p:cNvPr id="6" name="TextBox 5">
            <a:extLst>
              <a:ext uri="{FF2B5EF4-FFF2-40B4-BE49-F238E27FC236}">
                <a16:creationId xmlns:a16="http://schemas.microsoft.com/office/drawing/2014/main" id="{E2BD85A0-BC87-4946-A674-EB3754D1F52E}"/>
              </a:ext>
            </a:extLst>
          </p:cNvPr>
          <p:cNvSpPr txBox="1"/>
          <p:nvPr/>
        </p:nvSpPr>
        <p:spPr>
          <a:xfrm>
            <a:off x="5072448" y="689580"/>
            <a:ext cx="2895600" cy="784830"/>
          </a:xfrm>
          <a:prstGeom prst="rect">
            <a:avLst/>
          </a:prstGeom>
          <a:noFill/>
        </p:spPr>
        <p:txBody>
          <a:bodyPr wrap="square" rtlCol="0">
            <a:spAutoFit/>
          </a:bodyPr>
          <a:lstStyle/>
          <a:p>
            <a:r>
              <a:rPr lang="nl" sz="4500" b="1" dirty="0">
                <a:solidFill>
                  <a:srgbClr val="7030A0"/>
                </a:solidFill>
                <a:latin typeface="HP001 4 hàng" panose="020B0603050302020204" pitchFamily="34" charset="0"/>
              </a:rPr>
              <a:t>wgúc wgĳc</a:t>
            </a:r>
            <a:endParaRPr lang="en-US" sz="4500" b="1" dirty="0">
              <a:solidFill>
                <a:srgbClr val="7030A0"/>
              </a:solidFill>
              <a:latin typeface="HP001 4 hàng" panose="020B0603050302020204" pitchFamily="34" charset="0"/>
            </a:endParaRPr>
          </a:p>
        </p:txBody>
      </p:sp>
      <p:sp>
        <p:nvSpPr>
          <p:cNvPr id="7" name="TextBox 6">
            <a:extLst>
              <a:ext uri="{FF2B5EF4-FFF2-40B4-BE49-F238E27FC236}">
                <a16:creationId xmlns:a16="http://schemas.microsoft.com/office/drawing/2014/main" id="{F645ABE6-EA8D-407B-BA03-0B79E1F00A99}"/>
              </a:ext>
            </a:extLst>
          </p:cNvPr>
          <p:cNvSpPr txBox="1"/>
          <p:nvPr/>
        </p:nvSpPr>
        <p:spPr>
          <a:xfrm>
            <a:off x="228600" y="1570264"/>
            <a:ext cx="2931622" cy="784830"/>
          </a:xfrm>
          <a:prstGeom prst="rect">
            <a:avLst/>
          </a:prstGeom>
          <a:noFill/>
        </p:spPr>
        <p:txBody>
          <a:bodyPr wrap="square" rtlCol="0">
            <a:spAutoFit/>
          </a:bodyPr>
          <a:lstStyle/>
          <a:p>
            <a:r>
              <a:rPr lang="nl" sz="4500" b="1" dirty="0">
                <a:solidFill>
                  <a:srgbClr val="7030A0"/>
                </a:solidFill>
                <a:latin typeface="HP001 4 hàng" panose="020B0603050302020204" pitchFamily="34" charset="0"/>
              </a:rPr>
              <a:t>wgúc wgĳc</a:t>
            </a:r>
            <a:endParaRPr lang="en-US" sz="4500" b="1" dirty="0">
              <a:solidFill>
                <a:srgbClr val="7030A0"/>
              </a:solidFill>
              <a:latin typeface="HP001 4 hàng" panose="020B0603050302020204" pitchFamily="34" charset="0"/>
            </a:endParaRPr>
          </a:p>
        </p:txBody>
      </p:sp>
      <p:sp>
        <p:nvSpPr>
          <p:cNvPr id="8" name="TextBox 7">
            <a:extLst>
              <a:ext uri="{FF2B5EF4-FFF2-40B4-BE49-F238E27FC236}">
                <a16:creationId xmlns:a16="http://schemas.microsoft.com/office/drawing/2014/main" id="{47263C0D-833A-4028-88AC-90D13A2FF8B8}"/>
              </a:ext>
            </a:extLst>
          </p:cNvPr>
          <p:cNvSpPr txBox="1"/>
          <p:nvPr/>
        </p:nvSpPr>
        <p:spPr>
          <a:xfrm>
            <a:off x="5072448" y="1577340"/>
            <a:ext cx="3280064" cy="784830"/>
          </a:xfrm>
          <a:prstGeom prst="rect">
            <a:avLst/>
          </a:prstGeom>
          <a:noFill/>
        </p:spPr>
        <p:txBody>
          <a:bodyPr wrap="square" rtlCol="0">
            <a:spAutoFit/>
          </a:bodyPr>
          <a:lstStyle/>
          <a:p>
            <a:r>
              <a:rPr lang="nl" sz="4500" b="1" dirty="0">
                <a:solidFill>
                  <a:srgbClr val="7030A0"/>
                </a:solidFill>
                <a:latin typeface="HP001 4 hàng" panose="020B0603050302020204" pitchFamily="34" charset="0"/>
              </a:rPr>
              <a:t>wgúc wgĳc</a:t>
            </a:r>
            <a:endParaRPr lang="en-US" sz="4500" b="1" dirty="0">
              <a:solidFill>
                <a:srgbClr val="7030A0"/>
              </a:solidFill>
              <a:latin typeface="HP001 4 hàng" panose="020B0603050302020204" pitchFamily="34" charset="0"/>
            </a:endParaRPr>
          </a:p>
        </p:txBody>
      </p:sp>
      <p:sp>
        <p:nvSpPr>
          <p:cNvPr id="9" name="TextBox 8">
            <a:extLst>
              <a:ext uri="{FF2B5EF4-FFF2-40B4-BE49-F238E27FC236}">
                <a16:creationId xmlns:a16="http://schemas.microsoft.com/office/drawing/2014/main" id="{13210D51-2531-4440-B4D5-68655F263D52}"/>
              </a:ext>
            </a:extLst>
          </p:cNvPr>
          <p:cNvSpPr txBox="1"/>
          <p:nvPr/>
        </p:nvSpPr>
        <p:spPr>
          <a:xfrm>
            <a:off x="228600" y="2472720"/>
            <a:ext cx="2514600" cy="784830"/>
          </a:xfrm>
          <a:prstGeom prst="rect">
            <a:avLst/>
          </a:prstGeom>
          <a:noFill/>
        </p:spPr>
        <p:txBody>
          <a:bodyPr wrap="square" rtlCol="0">
            <a:spAutoFit/>
          </a:bodyPr>
          <a:lstStyle/>
          <a:p>
            <a:r>
              <a:rPr lang="vi-VN" sz="4500" b="1" dirty="0">
                <a:solidFill>
                  <a:srgbClr val="7030A0"/>
                </a:solidFill>
                <a:latin typeface="HP001 4 hàng" panose="020B0603050302020204" pitchFamily="34" charset="0"/>
              </a:rPr>
              <a:t>huơ vā</a:t>
            </a:r>
            <a:endParaRPr lang="en-US" sz="4500" b="1" dirty="0">
              <a:solidFill>
                <a:srgbClr val="7030A0"/>
              </a:solidFill>
              <a:latin typeface="HP001 4 hàng" panose="020B0603050302020204" pitchFamily="34" charset="0"/>
            </a:endParaRPr>
          </a:p>
        </p:txBody>
      </p:sp>
      <p:sp>
        <p:nvSpPr>
          <p:cNvPr id="10" name="TextBox 9">
            <a:extLst>
              <a:ext uri="{FF2B5EF4-FFF2-40B4-BE49-F238E27FC236}">
                <a16:creationId xmlns:a16="http://schemas.microsoft.com/office/drawing/2014/main" id="{BC869D53-277B-44E4-929B-95F802880205}"/>
              </a:ext>
            </a:extLst>
          </p:cNvPr>
          <p:cNvSpPr txBox="1"/>
          <p:nvPr/>
        </p:nvSpPr>
        <p:spPr>
          <a:xfrm>
            <a:off x="5072448" y="2472720"/>
            <a:ext cx="2514600" cy="784830"/>
          </a:xfrm>
          <a:prstGeom prst="rect">
            <a:avLst/>
          </a:prstGeom>
          <a:noFill/>
        </p:spPr>
        <p:txBody>
          <a:bodyPr wrap="square" rtlCol="0">
            <a:spAutoFit/>
          </a:bodyPr>
          <a:lstStyle/>
          <a:p>
            <a:r>
              <a:rPr lang="vi-VN" sz="4500" b="1" dirty="0">
                <a:solidFill>
                  <a:srgbClr val="7030A0"/>
                </a:solidFill>
                <a:latin typeface="HP001 4 hàng" panose="020B0603050302020204" pitchFamily="34" charset="0"/>
              </a:rPr>
              <a:t>huơ vā</a:t>
            </a:r>
            <a:endParaRPr lang="en-US" sz="4500" b="1" dirty="0">
              <a:solidFill>
                <a:srgbClr val="7030A0"/>
              </a:solidFill>
              <a:latin typeface="HP001 4 hàng" panose="020B0603050302020204" pitchFamily="34" charset="0"/>
            </a:endParaRPr>
          </a:p>
        </p:txBody>
      </p:sp>
      <p:sp>
        <p:nvSpPr>
          <p:cNvPr id="11" name="TextBox 10">
            <a:extLst>
              <a:ext uri="{FF2B5EF4-FFF2-40B4-BE49-F238E27FC236}">
                <a16:creationId xmlns:a16="http://schemas.microsoft.com/office/drawing/2014/main" id="{082F5D13-411B-4E6D-B286-2130F2379E9B}"/>
              </a:ext>
            </a:extLst>
          </p:cNvPr>
          <p:cNvSpPr txBox="1"/>
          <p:nvPr/>
        </p:nvSpPr>
        <p:spPr>
          <a:xfrm>
            <a:off x="228600" y="3364290"/>
            <a:ext cx="2514600" cy="784830"/>
          </a:xfrm>
          <a:prstGeom prst="rect">
            <a:avLst/>
          </a:prstGeom>
          <a:noFill/>
        </p:spPr>
        <p:txBody>
          <a:bodyPr wrap="square" rtlCol="0">
            <a:spAutoFit/>
          </a:bodyPr>
          <a:lstStyle/>
          <a:p>
            <a:r>
              <a:rPr lang="vi-VN" sz="4500" b="1" dirty="0">
                <a:solidFill>
                  <a:srgbClr val="7030A0"/>
                </a:solidFill>
                <a:latin typeface="HP001 4 hàng" panose="020B0603050302020204" pitchFamily="34" charset="0"/>
              </a:rPr>
              <a:t>huơ vā</a:t>
            </a:r>
            <a:endParaRPr lang="en-US" sz="45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C06753E3-B6F7-4036-B5A6-398C2CC078EA}"/>
              </a:ext>
            </a:extLst>
          </p:cNvPr>
          <p:cNvSpPr txBox="1"/>
          <p:nvPr/>
        </p:nvSpPr>
        <p:spPr>
          <a:xfrm>
            <a:off x="5072448" y="3364290"/>
            <a:ext cx="2514600" cy="784830"/>
          </a:xfrm>
          <a:prstGeom prst="rect">
            <a:avLst/>
          </a:prstGeom>
          <a:noFill/>
        </p:spPr>
        <p:txBody>
          <a:bodyPr wrap="square" rtlCol="0">
            <a:spAutoFit/>
          </a:bodyPr>
          <a:lstStyle/>
          <a:p>
            <a:r>
              <a:rPr lang="vi-VN" sz="4500" b="1" dirty="0">
                <a:solidFill>
                  <a:srgbClr val="7030A0"/>
                </a:solidFill>
                <a:latin typeface="HP001 4 hàng" panose="020B0603050302020204" pitchFamily="34" charset="0"/>
              </a:rPr>
              <a:t>huơ vā</a:t>
            </a:r>
            <a:endParaRPr lang="en-US" sz="45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12644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77" y="1872227"/>
            <a:ext cx="9038909" cy="252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457200" y="2433270"/>
            <a:ext cx="7628541" cy="677108"/>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 </a:t>
            </a:r>
            <a:r>
              <a:rPr lang="vi-VN" sz="3800" b="1" dirty="0">
                <a:solidFill>
                  <a:srgbClr val="7030A0"/>
                </a:solidFill>
                <a:latin typeface="HP001 4 hàng" pitchFamily="34" charset="0"/>
                <a:ea typeface="Arial-Rounded" pitchFamily="34" charset="0"/>
                <a:cs typeface="Arial-Rounded" pitchFamily="34" charset="0"/>
              </a:rPr>
              <a:t>V</a:t>
            </a:r>
            <a:r>
              <a:rPr lang="el-GR" sz="3800" b="1" dirty="0">
                <a:solidFill>
                  <a:srgbClr val="7030A0"/>
                </a:solidFill>
                <a:latin typeface="HP001 4 hàng" pitchFamily="34" charset="0"/>
                <a:ea typeface="Arial-Rounded" pitchFamily="34" charset="0"/>
                <a:cs typeface="Arial-Rounded" pitchFamily="34" charset="0"/>
              </a:rPr>
              <a:t>Ρ </a:t>
            </a:r>
            <a:r>
              <a:rPr lang="vi-VN" sz="3800" b="1" dirty="0">
                <a:solidFill>
                  <a:srgbClr val="7030A0"/>
                </a:solidFill>
                <a:latin typeface="HP001 4 hàng" pitchFamily="34" charset="0"/>
                <a:ea typeface="Arial-Rounded" pitchFamily="34" charset="0"/>
                <a:cs typeface="Arial-Rounded" pitchFamily="34" charset="0"/>
              </a:rPr>
              <a:t>c</a:t>
            </a:r>
            <a:r>
              <a:rPr lang="el-GR" sz="3800" b="1" dirty="0">
                <a:solidFill>
                  <a:srgbClr val="7030A0"/>
                </a:solidFill>
                <a:latin typeface="HP001 4 hàng" pitchFamily="34" charset="0"/>
                <a:ea typeface="Arial-Rounded" pitchFamily="34" charset="0"/>
                <a:cs typeface="Arial-Rounded" pitchFamily="34" charset="0"/>
              </a:rPr>
              <a:t>Ϊ </a:t>
            </a:r>
            <a:r>
              <a:rPr lang="vi-VN" sz="3800" b="1" dirty="0">
                <a:solidFill>
                  <a:srgbClr val="7030A0"/>
                </a:solidFill>
                <a:latin typeface="HP001 4 hàng" pitchFamily="34" charset="0"/>
                <a:ea typeface="Arial-Rounded" pitchFamily="34" charset="0"/>
                <a:cs typeface="Arial-Rounded" pitchFamily="34" charset="0"/>
              </a:rPr>
              <a:t>huơ vā </a:t>
            </a:r>
            <a:r>
              <a:rPr lang="el-GR" sz="3800" b="1" dirty="0">
                <a:solidFill>
                  <a:srgbClr val="7030A0"/>
                </a:solidFill>
                <a:latin typeface="HP001 4 hàng" pitchFamily="34" charset="0"/>
                <a:ea typeface="Arial-Rounded" pitchFamily="34" charset="0"/>
                <a:cs typeface="Arial-Rounded" pitchFamily="34" charset="0"/>
              </a:rPr>
              <a:t>Α˘ </a:t>
            </a:r>
            <a:r>
              <a:rPr lang="vi-VN" sz="3800" b="1" dirty="0">
                <a:solidFill>
                  <a:srgbClr val="7030A0"/>
                </a:solidFill>
                <a:latin typeface="HP001 4 hàng" pitchFamily="34" charset="0"/>
                <a:ea typeface="Arial-Rounded" pitchFamily="34" charset="0"/>
                <a:cs typeface="Arial-Rounded" pitchFamily="34" charset="0"/>
              </a:rPr>
              <a:t>cảm </a:t>
            </a:r>
            <a:r>
              <a:rPr lang="el-GR" sz="3800" b="1" dirty="0">
                <a:solidFill>
                  <a:srgbClr val="7030A0"/>
                </a:solidFill>
                <a:latin typeface="HP001 4 hàng" pitchFamily="34" charset="0"/>
                <a:ea typeface="Arial-Rounded" pitchFamily="34" charset="0"/>
                <a:cs typeface="Arial-Rounded" pitchFamily="34" charset="0"/>
              </a:rPr>
              <a:t>Ω </a:t>
            </a:r>
            <a:r>
              <a:rPr lang="vi-VN" sz="3800" b="1" dirty="0">
                <a:solidFill>
                  <a:srgbClr val="7030A0"/>
                </a:solidFill>
                <a:latin typeface="HP001 4 hàng" pitchFamily="34" charset="0"/>
                <a:ea typeface="Arial-Rounded" pitchFamily="34" charset="0"/>
                <a:cs typeface="Arial-Rounded" pitchFamily="34" charset="0"/>
              </a:rPr>
              <a:t>các bạn</a:t>
            </a:r>
            <a:r>
              <a:rPr lang="en-US" sz="3800" b="1" dirty="0">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55314" y="319932"/>
            <a:ext cx="8153400" cy="615553"/>
          </a:xfrm>
          <a:prstGeom prst="rect">
            <a:avLst/>
          </a:prstGeom>
        </p:spPr>
        <p:txBody>
          <a:bodyPr wrap="square">
            <a:spAutoFit/>
          </a:bodyPr>
          <a:lstStyle/>
          <a:p>
            <a:pPr algn="ctr"/>
            <a:r>
              <a:rPr lang="en-US" sz="3400" dirty="0" err="1">
                <a:latin typeface="Arial-Rounded" pitchFamily="34" charset="0"/>
                <a:ea typeface="Arial-Rounded" pitchFamily="34" charset="0"/>
                <a:cs typeface="Arial-Rounded" pitchFamily="34" charset="0"/>
              </a:rPr>
              <a:t>Voi</a:t>
            </a:r>
            <a:r>
              <a:rPr lang="en-US" sz="3400" dirty="0">
                <a:latin typeface="Arial-Rounded" pitchFamily="34" charset="0"/>
                <a:ea typeface="Arial-Rounded" pitchFamily="34" charset="0"/>
                <a:cs typeface="Arial-Rounded" pitchFamily="34" charset="0"/>
              </a:rPr>
              <a:t> con </a:t>
            </a:r>
            <a:r>
              <a:rPr lang="en-US" sz="3400" dirty="0" err="1">
                <a:latin typeface="Arial-Rounded" pitchFamily="34" charset="0"/>
                <a:ea typeface="Arial-Rounded" pitchFamily="34" charset="0"/>
                <a:cs typeface="Arial-Rounded" pitchFamily="34" charset="0"/>
              </a:rPr>
              <a:t>làm</a:t>
            </a:r>
            <a:r>
              <a:rPr lang="en-US" sz="3400" dirty="0">
                <a:latin typeface="Arial-Rounded" pitchFamily="34" charset="0"/>
                <a:ea typeface="Arial-Rounded" pitchFamily="34" charset="0"/>
                <a:cs typeface="Arial-Rounded" pitchFamily="34" charset="0"/>
              </a:rPr>
              <a:t> </a:t>
            </a:r>
            <a:r>
              <a:rPr lang="en-US" sz="3400" dirty="0" err="1">
                <a:latin typeface="Arial-Rounded" pitchFamily="34" charset="0"/>
                <a:ea typeface="Arial-Rounded" pitchFamily="34" charset="0"/>
                <a:cs typeface="Arial-Rounded" pitchFamily="34" charset="0"/>
              </a:rPr>
              <a:t>gì</a:t>
            </a:r>
            <a:r>
              <a:rPr lang="en-US" sz="3400" dirty="0">
                <a:latin typeface="Arial-Rounded" pitchFamily="34" charset="0"/>
                <a:ea typeface="Arial-Rounded" pitchFamily="34" charset="0"/>
                <a:cs typeface="Arial-Rounded" pitchFamily="34" charset="0"/>
              </a:rPr>
              <a:t> </a:t>
            </a:r>
            <a:r>
              <a:rPr lang="en-US" sz="3400" dirty="0" err="1">
                <a:latin typeface="Arial-Rounded" pitchFamily="34" charset="0"/>
                <a:ea typeface="Arial-Rounded" pitchFamily="34" charset="0"/>
                <a:cs typeface="Arial-Rounded" pitchFamily="34" charset="0"/>
              </a:rPr>
              <a:t>để</a:t>
            </a:r>
            <a:r>
              <a:rPr lang="en-US" sz="3400" dirty="0">
                <a:latin typeface="Arial-Rounded" pitchFamily="34" charset="0"/>
                <a:ea typeface="Arial-Rounded" pitchFamily="34" charset="0"/>
                <a:cs typeface="Arial-Rounded" pitchFamily="34" charset="0"/>
              </a:rPr>
              <a:t> </a:t>
            </a:r>
            <a:r>
              <a:rPr lang="en-US" sz="3400" dirty="0" err="1">
                <a:latin typeface="Arial-Rounded" pitchFamily="34" charset="0"/>
                <a:ea typeface="Arial-Rounded" pitchFamily="34" charset="0"/>
                <a:cs typeface="Arial-Rounded" pitchFamily="34" charset="0"/>
              </a:rPr>
              <a:t>cảm</a:t>
            </a:r>
            <a:r>
              <a:rPr lang="en-US" sz="3400" dirty="0">
                <a:latin typeface="Arial-Rounded" pitchFamily="34" charset="0"/>
                <a:ea typeface="Arial-Rounded" pitchFamily="34" charset="0"/>
                <a:cs typeface="Arial-Rounded" pitchFamily="34" charset="0"/>
              </a:rPr>
              <a:t> </a:t>
            </a:r>
            <a:r>
              <a:rPr lang="en-US" sz="3400" dirty="0" err="1">
                <a:latin typeface="Arial-Rounded" pitchFamily="34" charset="0"/>
                <a:ea typeface="Arial-Rounded" pitchFamily="34" charset="0"/>
                <a:cs typeface="Arial-Rounded" pitchFamily="34" charset="0"/>
              </a:rPr>
              <a:t>ơn</a:t>
            </a:r>
            <a:r>
              <a:rPr lang="en-US" sz="3400" dirty="0">
                <a:latin typeface="Arial-Rounded" pitchFamily="34" charset="0"/>
                <a:ea typeface="Arial-Rounded" pitchFamily="34" charset="0"/>
                <a:cs typeface="Arial-Rounded" pitchFamily="34" charset="0"/>
              </a:rPr>
              <a:t> </a:t>
            </a:r>
            <a:r>
              <a:rPr lang="en-US" sz="3400" dirty="0" err="1">
                <a:latin typeface="Arial-Rounded" pitchFamily="34" charset="0"/>
                <a:ea typeface="Arial-Rounded" pitchFamily="34" charset="0"/>
                <a:cs typeface="Arial-Rounded" pitchFamily="34" charset="0"/>
              </a:rPr>
              <a:t>các</a:t>
            </a:r>
            <a:r>
              <a:rPr lang="en-US" sz="3400" dirty="0">
                <a:latin typeface="Arial-Rounded" pitchFamily="34" charset="0"/>
                <a:ea typeface="Arial-Rounded" pitchFamily="34" charset="0"/>
                <a:cs typeface="Arial-Rounded" pitchFamily="34" charset="0"/>
              </a:rPr>
              <a:t> </a:t>
            </a:r>
            <a:r>
              <a:rPr lang="en-US" sz="3400" dirty="0" err="1">
                <a:latin typeface="Arial-Rounded" pitchFamily="34" charset="0"/>
                <a:ea typeface="Arial-Rounded" pitchFamily="34" charset="0"/>
                <a:cs typeface="Arial-Rounded" pitchFamily="34" charset="0"/>
              </a:rPr>
              <a:t>bạn</a:t>
            </a:r>
            <a:r>
              <a:rPr lang="en-US" sz="3400" dirty="0">
                <a:latin typeface="Arial-Rounded" pitchFamily="34" charset="0"/>
                <a:ea typeface="Arial-Rounded" pitchFamily="34" charset="0"/>
                <a:cs typeface="Arial-Rounded" pitchFamily="34" charset="0"/>
              </a:rPr>
              <a:t>?</a:t>
            </a:r>
          </a:p>
        </p:txBody>
      </p:sp>
      <p:sp>
        <p:nvSpPr>
          <p:cNvPr id="7" name="Rectangle 6">
            <a:extLst>
              <a:ext uri="{FF2B5EF4-FFF2-40B4-BE49-F238E27FC236}">
                <a16:creationId xmlns:a16="http://schemas.microsoft.com/office/drawing/2014/main" id="{F2D90B3E-EB51-4D7E-AF6B-01ABBC35B07D}"/>
              </a:ext>
            </a:extLst>
          </p:cNvPr>
          <p:cNvSpPr/>
          <p:nvPr/>
        </p:nvSpPr>
        <p:spPr>
          <a:xfrm>
            <a:off x="155314" y="927018"/>
            <a:ext cx="8153400" cy="615553"/>
          </a:xfrm>
          <a:prstGeom prst="rect">
            <a:avLst/>
          </a:prstGeom>
        </p:spPr>
        <p:txBody>
          <a:bodyPr wrap="square">
            <a:spAutoFit/>
          </a:bodyPr>
          <a:lstStyle/>
          <a:p>
            <a:pPr algn="ctr"/>
            <a:r>
              <a:rPr lang="en-US" sz="3400" dirty="0">
                <a:solidFill>
                  <a:srgbClr val="FF0000"/>
                </a:solidFill>
                <a:latin typeface="Arial-Rounded" pitchFamily="34" charset="0"/>
                <a:ea typeface="Arial-Rounded" pitchFamily="34" charset="0"/>
                <a:cs typeface="Arial-Rounded" pitchFamily="34" charset="0"/>
              </a:rPr>
              <a:t>=&gt; </a:t>
            </a:r>
            <a:r>
              <a:rPr lang="en-US" sz="3400" dirty="0" err="1">
                <a:solidFill>
                  <a:srgbClr val="FF0000"/>
                </a:solidFill>
                <a:latin typeface="Arial-Rounded" pitchFamily="34" charset="0"/>
                <a:ea typeface="Arial-Rounded" pitchFamily="34" charset="0"/>
                <a:cs typeface="Arial-Rounded" pitchFamily="34" charset="0"/>
              </a:rPr>
              <a:t>Voi</a:t>
            </a:r>
            <a:r>
              <a:rPr lang="en-US" sz="3400" dirty="0">
                <a:solidFill>
                  <a:srgbClr val="FF0000"/>
                </a:solidFill>
                <a:latin typeface="Arial-Rounded" pitchFamily="34" charset="0"/>
                <a:ea typeface="Arial-Rounded" pitchFamily="34" charset="0"/>
                <a:cs typeface="Arial-Rounded" pitchFamily="34" charset="0"/>
              </a:rPr>
              <a:t> con </a:t>
            </a:r>
            <a:r>
              <a:rPr lang="en-US" sz="3400" dirty="0" err="1">
                <a:solidFill>
                  <a:srgbClr val="FF0000"/>
                </a:solidFill>
                <a:latin typeface="Arial-Rounded" pitchFamily="34" charset="0"/>
                <a:ea typeface="Arial-Rounded" pitchFamily="34" charset="0"/>
                <a:cs typeface="Arial-Rounded" pitchFamily="34" charset="0"/>
              </a:rPr>
              <a:t>huơ</a:t>
            </a:r>
            <a:r>
              <a:rPr lang="en-US" sz="3400" dirty="0">
                <a:solidFill>
                  <a:srgbClr val="FF0000"/>
                </a:solidFill>
                <a:latin typeface="Arial-Rounded" pitchFamily="34" charset="0"/>
                <a:ea typeface="Arial-Rounded" pitchFamily="34" charset="0"/>
                <a:cs typeface="Arial-Rounded" pitchFamily="34" charset="0"/>
              </a:rPr>
              <a:t> </a:t>
            </a:r>
            <a:r>
              <a:rPr lang="en-US" sz="3400" dirty="0" err="1">
                <a:solidFill>
                  <a:srgbClr val="FF0000"/>
                </a:solidFill>
                <a:latin typeface="Arial-Rounded" pitchFamily="34" charset="0"/>
                <a:ea typeface="Arial-Rounded" pitchFamily="34" charset="0"/>
                <a:cs typeface="Arial-Rounded" pitchFamily="34" charset="0"/>
              </a:rPr>
              <a:t>vòi</a:t>
            </a:r>
            <a:r>
              <a:rPr lang="en-US" sz="3400" dirty="0">
                <a:solidFill>
                  <a:srgbClr val="FF0000"/>
                </a:solidFill>
                <a:latin typeface="Arial-Rounded" pitchFamily="34" charset="0"/>
                <a:ea typeface="Arial-Rounded" pitchFamily="34" charset="0"/>
                <a:cs typeface="Arial-Rounded" pitchFamily="34" charset="0"/>
              </a:rPr>
              <a:t> </a:t>
            </a:r>
            <a:r>
              <a:rPr lang="en-US" sz="3400" dirty="0" err="1">
                <a:solidFill>
                  <a:srgbClr val="FF0000"/>
                </a:solidFill>
                <a:latin typeface="Arial-Rounded" pitchFamily="34" charset="0"/>
                <a:ea typeface="Arial-Rounded" pitchFamily="34" charset="0"/>
                <a:cs typeface="Arial-Rounded" pitchFamily="34" charset="0"/>
              </a:rPr>
              <a:t>để</a:t>
            </a:r>
            <a:r>
              <a:rPr lang="en-US" sz="3400" dirty="0">
                <a:solidFill>
                  <a:srgbClr val="FF0000"/>
                </a:solidFill>
                <a:latin typeface="Arial-Rounded" pitchFamily="34" charset="0"/>
                <a:ea typeface="Arial-Rounded" pitchFamily="34" charset="0"/>
                <a:cs typeface="Arial-Rounded" pitchFamily="34" charset="0"/>
              </a:rPr>
              <a:t> </a:t>
            </a:r>
            <a:r>
              <a:rPr lang="en-US" sz="3400" dirty="0" err="1">
                <a:solidFill>
                  <a:srgbClr val="FF0000"/>
                </a:solidFill>
                <a:latin typeface="Arial-Rounded" pitchFamily="34" charset="0"/>
                <a:ea typeface="Arial-Rounded" pitchFamily="34" charset="0"/>
                <a:cs typeface="Arial-Rounded" pitchFamily="34" charset="0"/>
              </a:rPr>
              <a:t>cảm</a:t>
            </a:r>
            <a:r>
              <a:rPr lang="en-US" sz="3400" dirty="0">
                <a:solidFill>
                  <a:srgbClr val="FF0000"/>
                </a:solidFill>
                <a:latin typeface="Arial-Rounded" pitchFamily="34" charset="0"/>
                <a:ea typeface="Arial-Rounded" pitchFamily="34" charset="0"/>
                <a:cs typeface="Arial-Rounded" pitchFamily="34" charset="0"/>
              </a:rPr>
              <a:t> </a:t>
            </a:r>
            <a:r>
              <a:rPr lang="en-US" sz="3400" dirty="0" err="1">
                <a:solidFill>
                  <a:srgbClr val="FF0000"/>
                </a:solidFill>
                <a:latin typeface="Arial-Rounded" pitchFamily="34" charset="0"/>
                <a:ea typeface="Arial-Rounded" pitchFamily="34" charset="0"/>
                <a:cs typeface="Arial-Rounded" pitchFamily="34" charset="0"/>
              </a:rPr>
              <a:t>ơn</a:t>
            </a:r>
            <a:r>
              <a:rPr lang="en-US" sz="3400" dirty="0">
                <a:solidFill>
                  <a:srgbClr val="FF0000"/>
                </a:solidFill>
                <a:latin typeface="Arial-Rounded" pitchFamily="34" charset="0"/>
                <a:ea typeface="Arial-Rounded" pitchFamily="34" charset="0"/>
                <a:cs typeface="Arial-Rounded" pitchFamily="34" charset="0"/>
              </a:rPr>
              <a:t> </a:t>
            </a:r>
            <a:r>
              <a:rPr lang="en-US" sz="3400" dirty="0" err="1">
                <a:solidFill>
                  <a:srgbClr val="FF0000"/>
                </a:solidFill>
                <a:latin typeface="Arial-Rounded" pitchFamily="34" charset="0"/>
                <a:ea typeface="Arial-Rounded" pitchFamily="34" charset="0"/>
                <a:cs typeface="Arial-Rounded" pitchFamily="34" charset="0"/>
              </a:rPr>
              <a:t>các</a:t>
            </a:r>
            <a:r>
              <a:rPr lang="en-US" sz="3400" dirty="0">
                <a:solidFill>
                  <a:srgbClr val="FF0000"/>
                </a:solidFill>
                <a:latin typeface="Arial-Rounded" pitchFamily="34" charset="0"/>
                <a:ea typeface="Arial-Rounded" pitchFamily="34" charset="0"/>
                <a:cs typeface="Arial-Rounded" pitchFamily="34" charset="0"/>
              </a:rPr>
              <a:t> </a:t>
            </a:r>
            <a:r>
              <a:rPr lang="en-US" sz="3400" dirty="0" err="1">
                <a:solidFill>
                  <a:srgbClr val="FF0000"/>
                </a:solidFill>
                <a:latin typeface="Arial-Rounded" pitchFamily="34" charset="0"/>
                <a:ea typeface="Arial-Rounded" pitchFamily="34" charset="0"/>
                <a:cs typeface="Arial-Rounded" pitchFamily="34" charset="0"/>
              </a:rPr>
              <a:t>bạn</a:t>
            </a:r>
            <a:r>
              <a:rPr lang="en-US" sz="3400" dirty="0">
                <a:solidFill>
                  <a:srgbClr val="FF000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Quan sát tranh và nói về những con vật trong tranh</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59080" y="106643"/>
            <a:ext cx="609600" cy="609600"/>
          </a:xfrm>
          <a:prstGeom prst="ellipse">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17" name="TextBox 16"/>
          <p:cNvSpPr txBox="1"/>
          <p:nvPr/>
        </p:nvSpPr>
        <p:spPr>
          <a:xfrm>
            <a:off x="874488" y="266385"/>
            <a:ext cx="73914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964810"/>
            <a:ext cx="6781800" cy="584763"/>
          </a:xfrm>
          <a:prstGeom prst="rect">
            <a:avLst/>
          </a:prstGeom>
          <a:solidFill>
            <a:srgbClr val="A9DA74"/>
          </a:solid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bổ</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ích</a:t>
            </a:r>
            <a:r>
              <a:rPr lang="en-US" sz="3200" b="1" dirty="0">
                <a:latin typeface="Arial-Rounded" pitchFamily="34" charset="0"/>
                <a:ea typeface="Arial-Rounded" pitchFamily="34" charset="0"/>
                <a:cs typeface="Arial-Rounded" pitchFamily="34" charset="0"/>
              </a:rPr>
              <a:t>				</a:t>
            </a:r>
          </a:p>
        </p:txBody>
      </p:sp>
      <p:sp>
        <p:nvSpPr>
          <p:cNvPr id="11" name="TextBox 10"/>
          <p:cNvSpPr txBox="1"/>
          <p:nvPr/>
        </p:nvSpPr>
        <p:spPr>
          <a:xfrm>
            <a:off x="836815" y="1660942"/>
            <a:ext cx="9179330" cy="553986"/>
          </a:xfrm>
          <a:prstGeom prst="rect">
            <a:avLst/>
          </a:prstGeom>
          <a:noFill/>
        </p:spPr>
        <p:txBody>
          <a:bodyPr wrap="square" lIns="91428" tIns="45714" rIns="91428" bIns="45714" rtlCol="0">
            <a:spAutoFit/>
          </a:bodyPr>
          <a:lstStyle/>
          <a:p>
            <a:pPr algn="just"/>
            <a:r>
              <a:rPr lang="en-US" sz="3000" dirty="0" err="1">
                <a:latin typeface="Arial-Rounded" pitchFamily="34" charset="0"/>
                <a:ea typeface="Arial-Rounded" pitchFamily="34" charset="0"/>
                <a:cs typeface="Arial-Rounded" pitchFamily="34" charset="0"/>
              </a:rPr>
              <a:t>Vân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rất</a:t>
            </a:r>
            <a:r>
              <a:rPr lang="en-US" sz="3000" dirty="0">
                <a:latin typeface="Arial-Rounded" pitchFamily="34" charset="0"/>
                <a:ea typeface="Arial-Rounded" pitchFamily="34" charset="0"/>
                <a:cs typeface="Arial-Rounded" pitchFamily="34" charset="0"/>
              </a:rPr>
              <a:t> (............) </a:t>
            </a:r>
            <a:r>
              <a:rPr lang="en-US" sz="3000" dirty="0" err="1">
                <a:latin typeface="Arial-Rounded" pitchFamily="34" charset="0"/>
                <a:ea typeface="Arial-Rounded" pitchFamily="34" charset="0"/>
                <a:cs typeface="Arial-Rounded" pitchFamily="34" charset="0"/>
              </a:rPr>
              <a:t>vì</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được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chơi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cùng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các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bạn</a:t>
            </a:r>
            <a:r>
              <a:rPr lang="en-US" sz="3000" dirty="0">
                <a:latin typeface="Arial-Rounded" pitchFamily="34" charset="0"/>
                <a:ea typeface="Arial-Rounded" pitchFamily="34" charset="0"/>
                <a:cs typeface="Arial-Rounded" pitchFamily="34" charset="0"/>
              </a:rPr>
              <a:t>.</a:t>
            </a:r>
          </a:p>
        </p:txBody>
      </p:sp>
      <p:sp>
        <p:nvSpPr>
          <p:cNvPr id="12" name="TextBox 11"/>
          <p:cNvSpPr txBox="1"/>
          <p:nvPr/>
        </p:nvSpPr>
        <p:spPr>
          <a:xfrm>
            <a:off x="5562601" y="965988"/>
            <a:ext cx="2112818" cy="584763"/>
          </a:xfrm>
          <a:prstGeom prst="rect">
            <a:avLst/>
          </a:prstGeom>
          <a:solidFill>
            <a:srgbClr val="A9DA74"/>
          </a:solidFill>
        </p:spPr>
        <p:txBody>
          <a:bodyPr wrap="square" lIns="91428" tIns="45714" rIns="91428" bIns="45714" rtlCol="0">
            <a:spAutoFit/>
          </a:bodyPr>
          <a:lstStyle/>
          <a:p>
            <a:pPr algn="ctr"/>
            <a:r>
              <a:rPr lang="en-US" sz="3200" dirty="0" err="1">
                <a:latin typeface="Arial-Rounded" pitchFamily="34" charset="0"/>
                <a:ea typeface="Arial-Rounded" pitchFamily="34" charset="0"/>
                <a:cs typeface="Arial-Rounded" pitchFamily="34" charset="0"/>
              </a:rPr>
              <a:t>buồn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bã</a:t>
            </a:r>
            <a:r>
              <a:rPr lang="en-US" sz="3200" dirty="0">
                <a:latin typeface="Arial-Rounded" pitchFamily="34" charset="0"/>
                <a:ea typeface="Arial-Rounded" pitchFamily="34" charset="0"/>
                <a:cs typeface="Arial-Rounded" pitchFamily="34" charset="0"/>
              </a:rPr>
              <a:t> </a:t>
            </a:r>
          </a:p>
        </p:txBody>
      </p:sp>
      <p:sp>
        <p:nvSpPr>
          <p:cNvPr id="13" name="TextBox 12"/>
          <p:cNvSpPr txBox="1"/>
          <p:nvPr/>
        </p:nvSpPr>
        <p:spPr>
          <a:xfrm>
            <a:off x="990600" y="964811"/>
            <a:ext cx="2346196" cy="584763"/>
          </a:xfrm>
          <a:prstGeom prst="rect">
            <a:avLst/>
          </a:prstGeom>
          <a:solidFill>
            <a:srgbClr val="A9DA74"/>
          </a:solid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tốt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đẹp</a:t>
            </a: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3357650" y="964810"/>
            <a:ext cx="1600200" cy="584763"/>
          </a:xfrm>
          <a:prstGeom prst="rect">
            <a:avLst/>
          </a:prstGeom>
          <a:solidFill>
            <a:srgbClr val="A9DA74"/>
          </a:solidFill>
          <a:ln>
            <a:noFill/>
          </a:ln>
        </p:spPr>
        <p:txBody>
          <a:bodyPr wrap="square" lIns="91428" tIns="45714" rIns="91428" bIns="45714" rtlCol="0">
            <a:spAutoFit/>
          </a:bodyPr>
          <a:lstStyle/>
          <a:p>
            <a:pPr algn="ctr"/>
            <a:r>
              <a:rPr lang="en-US" sz="3200" dirty="0" err="1">
                <a:latin typeface="Arial-Rounded" pitchFamily="34" charset="0"/>
                <a:ea typeface="Arial-Rounded" pitchFamily="34" charset="0"/>
                <a:cs typeface="Arial-Rounded" pitchFamily="34" charset="0"/>
              </a:rPr>
              <a:t>vui</a:t>
            </a:r>
            <a:endParaRPr lang="en-US" sz="3200"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94162"/>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13205" y="2998797"/>
            <a:ext cx="9179330" cy="630942"/>
          </a:xfrm>
          <a:prstGeom prst="rect">
            <a:avLst/>
          </a:prstGeom>
        </p:spPr>
        <p:txBody>
          <a:bodyPr wrap="square">
            <a:spAutoFit/>
          </a:bodyPr>
          <a:lstStyle/>
          <a:p>
            <a:r>
              <a:rPr lang="vi-VN" sz="3500" b="1" dirty="0">
                <a:solidFill>
                  <a:srgbClr val="7030A0"/>
                </a:solidFill>
                <a:latin typeface="HP001 4 hàng" pitchFamily="34" charset="0"/>
              </a:rPr>
              <a:t>   Vân ǟất </a:t>
            </a:r>
            <a:r>
              <a:rPr lang="el-GR" sz="3500" b="1" dirty="0">
                <a:solidFill>
                  <a:srgbClr val="7030A0"/>
                </a:solidFill>
                <a:latin typeface="HP001 4 hàng" pitchFamily="34" charset="0"/>
              </a:rPr>
              <a:t>νί</a:t>
            </a:r>
            <a:r>
              <a:rPr lang="vi-VN" sz="3500" b="1" dirty="0">
                <a:solidFill>
                  <a:srgbClr val="7030A0"/>
                </a:solidFill>
                <a:latin typeface="HP001 4 hàng" pitchFamily="34" charset="0"/>
              </a:rPr>
              <a:t>i </a:t>
            </a:r>
            <a:r>
              <a:rPr lang="el-GR" sz="3500" b="1" dirty="0">
                <a:solidFill>
                  <a:srgbClr val="7030A0"/>
                </a:solidFill>
                <a:latin typeface="HP001 4 hàng" pitchFamily="34" charset="0"/>
              </a:rPr>
              <a:t>ν</a:t>
            </a:r>
            <a:r>
              <a:rPr lang="vi-VN" sz="3500" b="1" dirty="0">
                <a:solidFill>
                  <a:srgbClr val="7030A0"/>
                </a:solidFill>
                <a:latin typeface="HP001 4 hàng" pitchFamily="34" charset="0"/>
              </a:rPr>
              <a:t>Ű đư</a:t>
            </a:r>
            <a:r>
              <a:rPr lang="el-GR" sz="3500" b="1" dirty="0">
                <a:solidFill>
                  <a:srgbClr val="7030A0"/>
                </a:solidFill>
                <a:latin typeface="HP001 4 hàng" pitchFamily="34" charset="0"/>
              </a:rPr>
              <a:t>ϑ </a:t>
            </a:r>
            <a:r>
              <a:rPr lang="vi-VN" sz="3500" b="1" dirty="0">
                <a:solidFill>
                  <a:srgbClr val="7030A0"/>
                </a:solidFill>
                <a:latin typeface="HP001 4 hàng" pitchFamily="34" charset="0"/>
              </a:rPr>
              <a:t>đi </a:t>
            </a:r>
            <a:r>
              <a:rPr lang="el-GR" sz="3500" b="1" dirty="0">
                <a:solidFill>
                  <a:srgbClr val="7030A0"/>
                </a:solidFill>
                <a:latin typeface="HP001 4 hàng" pitchFamily="34" charset="0"/>
              </a:rPr>
              <a:t>εΠ </a:t>
            </a:r>
            <a:r>
              <a:rPr lang="vi-VN" sz="3500" b="1" dirty="0">
                <a:solidFill>
                  <a:srgbClr val="7030A0"/>
                </a:solidFill>
                <a:latin typeface="HP001 4 hàng" pitchFamily="34" charset="0"/>
              </a:rPr>
              <a:t>cùng các bạn.</a:t>
            </a:r>
            <a:endParaRPr lang="en-US" sz="3500" b="1" dirty="0">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sp>
        <p:nvSpPr>
          <p:cNvPr id="19" name="TextBox 18">
            <a:extLst>
              <a:ext uri="{FF2B5EF4-FFF2-40B4-BE49-F238E27FC236}">
                <a16:creationId xmlns:a16="http://schemas.microsoft.com/office/drawing/2014/main" id="{252DCDFC-BA84-4E7E-91DF-D8504C22E1DE}"/>
              </a:ext>
            </a:extLst>
          </p:cNvPr>
          <p:cNvSpPr txBox="1"/>
          <p:nvPr/>
        </p:nvSpPr>
        <p:spPr>
          <a:xfrm>
            <a:off x="1773382" y="1630972"/>
            <a:ext cx="2112818" cy="584763"/>
          </a:xfrm>
          <a:prstGeom prst="rect">
            <a:avLst/>
          </a:prstGeom>
          <a:noFill/>
        </p:spPr>
        <p:txBody>
          <a:bodyPr wrap="square" lIns="91428" tIns="45714" rIns="91428" bIns="45714" rtlCol="0">
            <a:spAutoFit/>
          </a:bodyPr>
          <a:lstStyle/>
          <a:p>
            <a:pPr algn="ctr"/>
            <a:r>
              <a:rPr lang="en-US" sz="3200" dirty="0" err="1">
                <a:solidFill>
                  <a:srgbClr val="FF0000"/>
                </a:solidFill>
                <a:latin typeface="Arial-Rounded" pitchFamily="34" charset="0"/>
                <a:ea typeface="Arial-Rounded" pitchFamily="34" charset="0"/>
                <a:cs typeface="Arial-Rounded" pitchFamily="34" charset="0"/>
              </a:rPr>
              <a:t>vui</a:t>
            </a:r>
            <a:endParaRPr lang="en-US" sz="32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909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461653"/>
          </a:xfrm>
          <a:prstGeom prst="rect">
            <a:avLst/>
          </a:prstGeom>
          <a:noFill/>
        </p:spPr>
        <p:txBody>
          <a:bodyPr wrap="square" lIns="91428" tIns="45714" rIns="91428" bIns="45714" rtlCol="0">
            <a:spAutoFit/>
          </a:bodyPr>
          <a:lstStyle/>
          <a:p>
            <a:pPr algn="just"/>
            <a:r>
              <a:rPr lang="en-US" sz="2400" b="1" dirty="0">
                <a:latin typeface="Arial-Rounded" pitchFamily="34" charset="0"/>
                <a:ea typeface="Arial-Rounded" pitchFamily="34" charset="0"/>
                <a:cs typeface="Arial-Rounded" pitchFamily="34" charset="0"/>
              </a:rPr>
              <a:t>Quan </a:t>
            </a:r>
            <a:r>
              <a:rPr lang="en-US" sz="2400" b="1" dirty="0" err="1">
                <a:latin typeface="Arial-Rounded" pitchFamily="34" charset="0"/>
                <a:ea typeface="Arial-Rounded" pitchFamily="34" charset="0"/>
                <a:cs typeface="Arial-Rounded" pitchFamily="34" charset="0"/>
              </a:rPr>
              <a:t>sát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dùng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trong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khung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nói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theo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endParaRPr lang="en-US" sz="2400" b="1" dirty="0">
              <a:latin typeface="Arial-Rounded" pitchFamily="34" charset="0"/>
              <a:ea typeface="Arial-Rounded" pitchFamily="34" charset="0"/>
              <a:cs typeface="Arial-Rounded" pitchFamily="34" charset="0"/>
            </a:endParaRPr>
          </a:p>
        </p:txBody>
      </p:sp>
      <p:sp>
        <p:nvSpPr>
          <p:cNvPr id="5" name="TextBox 4"/>
          <p:cNvSpPr txBox="1"/>
          <p:nvPr/>
        </p:nvSpPr>
        <p:spPr>
          <a:xfrm>
            <a:off x="1094509" y="895350"/>
            <a:ext cx="7394863" cy="461653"/>
          </a:xfrm>
          <a:prstGeom prst="rect">
            <a:avLst/>
          </a:prstGeom>
          <a:noFill/>
          <a:ln w="12700">
            <a:solidFill>
              <a:srgbClr val="00863D"/>
            </a:solidFill>
          </a:ln>
        </p:spPr>
        <p:txBody>
          <a:bodyPr wrap="square" lIns="91428" tIns="45714" rIns="91428" bIns="45714" rtlCol="0">
            <a:spAutoFit/>
          </a:bodyPr>
          <a:lstStyle/>
          <a:p>
            <a:pPr algn="just"/>
            <a:r>
              <a:rPr lang="en-US" sz="2400" dirty="0" err="1">
                <a:latin typeface="Arial-Rounded" pitchFamily="34" charset="0"/>
                <a:ea typeface="Arial-Rounded" pitchFamily="34" charset="0"/>
                <a:cs typeface="Arial-Rounded" pitchFamily="34" charset="0"/>
              </a:rPr>
              <a:t>chơi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đùa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gấu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hát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sinh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nhật</a:t>
            </a:r>
            <a:endParaRPr lang="en-US" sz="2400"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29" t="25794" r="35634" b="21230"/>
          <a:stretch/>
        </p:blipFill>
        <p:spPr bwMode="auto">
          <a:xfrm>
            <a:off x="1066800" y="1504950"/>
            <a:ext cx="7394862" cy="331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98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2564" y="742950"/>
            <a:ext cx="8492836" cy="4191001"/>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07474" y="1741143"/>
              <a:ext cx="716628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571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133350"/>
            <a:ext cx="2379518" cy="523208"/>
          </a:xfrm>
          <a:prstGeom prst="rect">
            <a:avLst/>
          </a:prstGeom>
          <a:noFill/>
        </p:spPr>
        <p:txBody>
          <a:bodyPr wrap="square" lIns="91428" tIns="45714" rIns="91428" bIns="45714" rtlCol="0">
            <a:spAutoFit/>
          </a:bodyPr>
          <a:lstStyle/>
          <a:p>
            <a:pPr algn="just"/>
            <a:r>
              <a:rPr lang="en-US" sz="2800" b="1" dirty="0">
                <a:latin typeface="Arial-Rounded" pitchFamily="34" charset="0"/>
                <a:ea typeface="Arial-Rounded" pitchFamily="34" charset="0"/>
                <a:cs typeface="Arial-Rounded" pitchFamily="34" charset="0"/>
              </a:rPr>
              <a:t>Nghe </a:t>
            </a:r>
            <a:r>
              <a:rPr lang="en-US" sz="2800" b="1" dirty="0" err="1">
                <a:latin typeface="Arial-Rounded" pitchFamily="34" charset="0"/>
                <a:ea typeface="Arial-Rounded" pitchFamily="34" charset="0"/>
                <a:cs typeface="Arial-Rounded" pitchFamily="34" charset="0"/>
              </a:rPr>
              <a:t>viết</a:t>
            </a:r>
            <a:endParaRPr lang="en-US" sz="2800" b="1" dirty="0">
              <a:latin typeface="Arial-Rounded" pitchFamily="34" charset="0"/>
              <a:ea typeface="Arial-Rounded" pitchFamily="34" charset="0"/>
              <a:cs typeface="Arial-Rounded" pitchFamily="34" charset="0"/>
            </a:endParaRPr>
          </a:p>
        </p:txBody>
      </p:sp>
      <p:sp>
        <p:nvSpPr>
          <p:cNvPr id="6" name="TextBox 5"/>
          <p:cNvSpPr txBox="1"/>
          <p:nvPr/>
        </p:nvSpPr>
        <p:spPr>
          <a:xfrm>
            <a:off x="1497610" y="1133816"/>
            <a:ext cx="6579590"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Các bạn chúc mừng sinh nhật voi con.</a:t>
            </a:r>
          </a:p>
        </p:txBody>
      </p:sp>
      <p:sp>
        <p:nvSpPr>
          <p:cNvPr id="29" name="TextBox 28"/>
          <p:cNvSpPr txBox="1"/>
          <p:nvPr/>
        </p:nvSpPr>
        <p:spPr>
          <a:xfrm>
            <a:off x="998076" y="1549735"/>
            <a:ext cx="5769313" cy="523208"/>
          </a:xfrm>
          <a:prstGeom prst="rect">
            <a:avLst/>
          </a:prstGeom>
          <a:noFill/>
        </p:spPr>
        <p:txBody>
          <a:bodyPr wrap="square" lIns="91428" tIns="45714" rIns="91428" bIns="45714" rtlCol="0">
            <a:spAutoFit/>
          </a:bodyPr>
          <a:lstStyle/>
          <a:p>
            <a:pPr algn="just"/>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501" t="33134" r="36862" b="45636"/>
          <a:stretch/>
        </p:blipFill>
        <p:spPr bwMode="auto">
          <a:xfrm>
            <a:off x="2743200" y="2333989"/>
            <a:ext cx="4114800" cy="221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55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362348"/>
            <a:ext cx="9736610" cy="2147323"/>
            <a:chOff x="85929" y="3503807"/>
            <a:chExt cx="9736610" cy="2147323"/>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5440" y="3971178"/>
              <a:ext cx="9087099" cy="584775"/>
            </a:xfrm>
            <a:prstGeom prst="rect">
              <a:avLst/>
            </a:prstGeom>
          </p:spPr>
          <p:txBody>
            <a:bodyPr wrap="square">
              <a:spAutoFit/>
            </a:bodyPr>
            <a:lstStyle/>
            <a:p>
              <a:pPr algn="just"/>
              <a:r>
                <a:rPr lang="vi-VN" sz="3200" b="1" dirty="0">
                  <a:solidFill>
                    <a:srgbClr val="7030A0"/>
                  </a:solidFill>
                  <a:latin typeface="HP001 4 hàng" pitchFamily="34" charset="0"/>
                </a:rPr>
                <a:t>Các</a:t>
              </a:r>
              <a:r>
                <a:rPr lang="en-US" sz="3200" b="1" dirty="0">
                  <a:solidFill>
                    <a:srgbClr val="7030A0"/>
                  </a:solidFill>
                  <a:latin typeface="HP001 4 hàng" pitchFamily="34" charset="0"/>
                </a:rPr>
                <a:t> </a:t>
              </a:r>
              <a:r>
                <a:rPr lang="en-US" sz="3200" b="1" dirty="0" err="1">
                  <a:solidFill>
                    <a:srgbClr val="7030A0"/>
                  </a:solidFill>
                  <a:latin typeface="HP001 4 hàng" pitchFamily="34" charset="0"/>
                </a:rPr>
                <a:t>bạn</a:t>
              </a:r>
              <a:r>
                <a:rPr lang="vi-VN" sz="3200" b="1" dirty="0">
                  <a:solidFill>
                    <a:srgbClr val="7030A0"/>
                  </a:solidFill>
                  <a:latin typeface="HP001 4 hàng" pitchFamily="34" charset="0"/>
                </a:rPr>
                <a:t> </a:t>
              </a:r>
              <a:r>
                <a:rPr lang="el-GR" sz="3200" b="1" dirty="0">
                  <a:solidFill>
                    <a:srgbClr val="7030A0"/>
                  </a:solidFill>
                  <a:latin typeface="HP001 4 hàng" pitchFamily="34" charset="0"/>
                </a:rPr>
                <a:t>ε</a:t>
              </a:r>
              <a:r>
                <a:rPr lang="vi-VN" sz="3200" b="1" dirty="0">
                  <a:solidFill>
                    <a:srgbClr val="7030A0"/>
                  </a:solidFill>
                  <a:latin typeface="HP001 4 hàng" pitchFamily="34" charset="0"/>
                </a:rPr>
                <a:t>úc jừng ǧ</a:t>
              </a:r>
              <a:r>
                <a:rPr lang="el-GR" sz="3200" b="1" dirty="0">
                  <a:solidFill>
                    <a:srgbClr val="7030A0"/>
                  </a:solidFill>
                  <a:latin typeface="HP001 4 hàng" pitchFamily="34" charset="0"/>
                </a:rPr>
                <a:t>΅ζ η</a:t>
              </a:r>
              <a:r>
                <a:rPr lang="vi-VN" sz="3200" b="1" dirty="0">
                  <a:solidFill>
                    <a:srgbClr val="7030A0"/>
                  </a:solidFill>
                  <a:latin typeface="HP001 4 hàng" pitchFamily="34" charset="0"/>
                </a:rPr>
                <a:t>ật v</a:t>
              </a:r>
              <a:r>
                <a:rPr lang="el-GR" sz="3200" b="1" dirty="0">
                  <a:solidFill>
                    <a:srgbClr val="7030A0"/>
                  </a:solidFill>
                  <a:latin typeface="HP001 4 hàng" pitchFamily="34" charset="0"/>
                </a:rPr>
                <a:t>Ρ </a:t>
              </a:r>
              <a:r>
                <a:rPr lang="vi-VN" sz="3200" b="1" dirty="0">
                  <a:solidFill>
                    <a:srgbClr val="7030A0"/>
                  </a:solidFill>
                  <a:latin typeface="HP001 4 hàng" pitchFamily="34" charset="0"/>
                </a:rPr>
                <a:t>c</a:t>
              </a:r>
              <a:r>
                <a:rPr lang="el-GR" sz="3200" b="1" dirty="0">
                  <a:solidFill>
                    <a:srgbClr val="7030A0"/>
                  </a:solidFill>
                  <a:latin typeface="HP001 4 hàng" pitchFamily="34" charset="0"/>
                </a:rPr>
                <a:t>Ϊ</a:t>
              </a:r>
              <a:r>
                <a:rPr lang="en-US" sz="3200" b="1" dirty="0">
                  <a:solidFill>
                    <a:srgbClr val="7030A0"/>
                  </a:solidFill>
                  <a:latin typeface="HP001 4 hàng" pitchFamily="34" charset="0"/>
                </a:rPr>
                <a:t>. </a:t>
              </a:r>
              <a:r>
                <a:rPr lang="vi-VN" sz="3200" b="1" dirty="0">
                  <a:solidFill>
                    <a:srgbClr val="7030A0"/>
                  </a:solidFill>
                  <a:latin typeface="HP001 4 hàng" pitchFamily="34" charset="0"/>
                </a:rPr>
                <a:t>Nó</a:t>
              </a:r>
              <a:endParaRPr lang="en-US" sz="3200" b="1" dirty="0">
                <a:solidFill>
                  <a:srgbClr val="7030A0"/>
                </a:solidFill>
                <a:latin typeface="HP001 4 hàng" pitchFamily="34" charset="0"/>
              </a:endParaRPr>
            </a:p>
          </p:txBody>
        </p:sp>
        <p:sp>
          <p:nvSpPr>
            <p:cNvPr id="9" name="Rectangle 8"/>
            <p:cNvSpPr/>
            <p:nvPr/>
          </p:nvSpPr>
          <p:spPr>
            <a:xfrm>
              <a:off x="85929" y="4635524"/>
              <a:ext cx="9087099" cy="584775"/>
            </a:xfrm>
            <a:prstGeom prst="rect">
              <a:avLst/>
            </a:prstGeom>
          </p:spPr>
          <p:txBody>
            <a:bodyPr wrap="square">
              <a:spAutoFit/>
            </a:bodyPr>
            <a:lstStyle/>
            <a:p>
              <a:pPr algn="just"/>
              <a:r>
                <a:rPr lang="vi-VN" sz="3200" b="1" dirty="0">
                  <a:solidFill>
                    <a:srgbClr val="7030A0"/>
                  </a:solidFill>
                  <a:latin typeface="HP001 4 hàng" pitchFamily="34" charset="0"/>
                </a:rPr>
                <a:t>huơ vā cảm </a:t>
              </a:r>
              <a:r>
                <a:rPr lang="el-GR" sz="3200" b="1" dirty="0">
                  <a:solidFill>
                    <a:srgbClr val="7030A0"/>
                  </a:solidFill>
                  <a:latin typeface="HP001 4 hàng" pitchFamily="34" charset="0"/>
                </a:rPr>
                <a:t>Ω </a:t>
              </a:r>
              <a:r>
                <a:rPr lang="vi-VN" sz="3200" b="1" dirty="0">
                  <a:solidFill>
                    <a:srgbClr val="7030A0"/>
                  </a:solidFill>
                  <a:latin typeface="HP001 4 hàng" pitchFamily="34" charset="0"/>
                </a:rPr>
                <a:t>các bạn</a:t>
              </a:r>
              <a:r>
                <a:rPr lang="en-US" sz="3200" b="1" dirty="0">
                  <a:solidFill>
                    <a:srgbClr val="7030A0"/>
                  </a:solidFill>
                  <a:latin typeface="HP001 4 hàng" pitchFamily="34" charset="0"/>
                </a:rPr>
                <a:t>.</a:t>
              </a: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7733" y="4381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6" name="TextBox 5"/>
          <p:cNvSpPr txBox="1"/>
          <p:nvPr/>
        </p:nvSpPr>
        <p:spPr>
          <a:xfrm>
            <a:off x="685800" y="356663"/>
            <a:ext cx="8251825" cy="1077206"/>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Tìm</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trong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hoặc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ngoài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bài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Sinh</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nhật</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của</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voi</a:t>
            </a:r>
            <a:r>
              <a:rPr lang="en-US" sz="3200" b="1" i="1" dirty="0">
                <a:latin typeface="Arial-Rounded" pitchFamily="34" charset="0"/>
                <a:ea typeface="Arial-Rounded" pitchFamily="34" charset="0"/>
                <a:cs typeface="Arial-Rounded" pitchFamily="34" charset="0"/>
              </a:rPr>
              <a:t> con  </a:t>
            </a:r>
            <a:r>
              <a:rPr lang="en-US" sz="3200" b="1" dirty="0" err="1">
                <a:latin typeface="Arial-Rounded" pitchFamily="34" charset="0"/>
                <a:ea typeface="Arial-Rounded" pitchFamily="34" charset="0"/>
                <a:cs typeface="Arial-Rounded" pitchFamily="34" charset="0"/>
              </a:rPr>
              <a:t>từ</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ngữ</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có</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tiếng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chứa</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vần</a:t>
            </a:r>
            <a:r>
              <a:rPr lang="en-US" sz="3200" b="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oăc</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oac</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uơ</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ua</a:t>
            </a:r>
            <a:endParaRPr lang="en-US" sz="32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44989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Nói lời chúc mừng sinh nhật một người bạn của em</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22024" r="22471" b="22222"/>
          <a:stretch/>
        </p:blipFill>
        <p:spPr bwMode="auto">
          <a:xfrm>
            <a:off x="2057400" y="1451665"/>
            <a:ext cx="576076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a:latin typeface="Arial-Rounded" pitchFamily="34" charset="0"/>
                <a:ea typeface="Arial-Rounded" pitchFamily="34" charset="0"/>
                <a:cs typeface="Arial-Rounded" pitchFamily="34" charset="0"/>
              </a:rPr>
              <a:t>Sinh nhật của voi con</a:t>
            </a:r>
          </a:p>
          <a:p>
            <a:pPr algn="ctr"/>
            <a:r>
              <a:rPr lang="en-US" sz="2800" b="1">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584763"/>
            </a:xfrm>
            <a:prstGeom prst="rect">
              <a:avLst/>
            </a:prstGeom>
            <a:noFill/>
          </p:spPr>
          <p:txBody>
            <a:bodyPr wrap="square" lIns="91428" tIns="45714" rIns="91428" bIns="45714" rtlCol="0">
              <a:spAutoFit/>
            </a:bodyPr>
            <a:lstStyle/>
            <a:p>
              <a:pPr algn="ctr"/>
              <a:r>
                <a:rPr lang="en-US" sz="3200" b="1" dirty="0">
                  <a:solidFill>
                    <a:srgbClr val="00863D"/>
                  </a:solidFill>
                  <a:latin typeface="Arial-Rounded" pitchFamily="34" charset="0"/>
                  <a:ea typeface="Arial-Rounded" pitchFamily="34" charset="0"/>
                  <a:cs typeface="Arial-Rounded" pitchFamily="34" charset="0"/>
                </a:rPr>
                <a:t>SINH NHẬT CỦA VOI CON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Tree>
    <p:extLst>
      <p:ext uri="{BB962C8B-B14F-4D97-AF65-F5344CB8AC3E}">
        <p14:creationId xmlns:p14="http://schemas.microsoft.com/office/powerpoint/2010/main" val="38303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Sinh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nhật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của</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voi</a:t>
            </a:r>
            <a:r>
              <a:rPr lang="en-US" sz="2800" b="1" dirty="0">
                <a:latin typeface="Arial-Rounded" pitchFamily="34" charset="0"/>
                <a:ea typeface="Arial-Rounded" pitchFamily="34" charset="0"/>
                <a:cs typeface="Arial-Rounded" pitchFamily="34" charset="0"/>
              </a:rPr>
              <a:t> con</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ốm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Đang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buồn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bỗng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nghe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gọi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Thì</a:t>
            </a:r>
            <a:r>
              <a:rPr lang="en-US" sz="2800" dirty="0">
                <a:latin typeface="Arial-Rounded" pitchFamily="34" charset="0"/>
                <a:ea typeface="Arial-Rounded" pitchFamily="34" charset="0"/>
                <a:cs typeface="Arial-Rounded" pitchFamily="34" charset="0"/>
              </a:rPr>
              <a:t> ra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đến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mang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rốt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Gấu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đen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ngoạm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nguyên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Khỉ</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sóc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nâu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mục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ngoắc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đuôi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Vẹt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khoằm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tốt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đẹp</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0F2B7C29-ED0F-4E51-A7FB-4F15504B9898}"/>
              </a:ext>
            </a:extLst>
          </p:cNvPr>
          <p:cNvSpPr txBox="1"/>
          <p:nvPr/>
        </p:nvSpPr>
        <p:spPr>
          <a:xfrm>
            <a:off x="1725756" y="84245"/>
            <a:ext cx="2543176"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SGK/18</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ngoạm</a:t>
            </a:r>
          </a:p>
          <a:p>
            <a:r>
              <a:rPr lang="en-US" sz="6600">
                <a:latin typeface="Arial-Rounded" pitchFamily="34" charset="0"/>
                <a:ea typeface="Arial-Rounded" pitchFamily="34" charset="0"/>
                <a:cs typeface="Arial-Rounded" pitchFamily="34" charset="0"/>
              </a:rPr>
              <a:t>ngúc ngoắc</a:t>
            </a:r>
          </a:p>
          <a:p>
            <a:r>
              <a:rPr lang="en-US" sz="6600">
                <a:latin typeface="Arial-Rounded" pitchFamily="34" charset="0"/>
                <a:ea typeface="Arial-Rounded" pitchFamily="34" charset="0"/>
                <a:cs typeface="Arial-Rounded" pitchFamily="34" charset="0"/>
              </a:rPr>
              <a:t>mỏ khoằm</a:t>
            </a:r>
          </a:p>
          <a:p>
            <a:r>
              <a:rPr lang="en-US" sz="6600">
                <a:latin typeface="Arial-Rounded" pitchFamily="34" charset="0"/>
                <a:ea typeface="Arial-Rounded" pitchFamily="34" charset="0"/>
                <a:cs typeface="Arial-Rounded" pitchFamily="34" charset="0"/>
              </a:rPr>
              <a:t>huơ vòi</a:t>
            </a: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oam   	-</a:t>
            </a:r>
          </a:p>
          <a:p>
            <a:r>
              <a:rPr lang="en-US" sz="6600">
                <a:latin typeface="Arial-Rounded" pitchFamily="34" charset="0"/>
                <a:ea typeface="Arial-Rounded" pitchFamily="34" charset="0"/>
                <a:cs typeface="Arial-Rounded" pitchFamily="34" charset="0"/>
              </a:rPr>
              <a:t>oăc     	- </a:t>
            </a:r>
          </a:p>
          <a:p>
            <a:r>
              <a:rPr lang="en-US" sz="6600">
                <a:latin typeface="Arial-Rounded" pitchFamily="34" charset="0"/>
                <a:ea typeface="Arial-Rounded" pitchFamily="34" charset="0"/>
                <a:cs typeface="Arial-Rounded" pitchFamily="34" charset="0"/>
              </a:rPr>
              <a:t>oăm   	-</a:t>
            </a:r>
          </a:p>
          <a:p>
            <a:r>
              <a:rPr lang="en-US" sz="6600">
                <a:latin typeface="Arial-Rounded" pitchFamily="34" charset="0"/>
                <a:ea typeface="Arial-Rounded" pitchFamily="34" charset="0"/>
                <a:cs typeface="Arial-Rounded" pitchFamily="34" charset="0"/>
              </a:rPr>
              <a:t>uơ       	-</a:t>
            </a:r>
          </a:p>
        </p:txBody>
      </p:sp>
    </p:spTree>
    <p:extLst>
      <p:ext uri="{BB962C8B-B14F-4D97-AF65-F5344CB8AC3E}">
        <p14:creationId xmlns:p14="http://schemas.microsoft.com/office/powerpoint/2010/main" val="39794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69124"/>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381000" y="12001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7239000" y="12001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5181600" y="17428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4</a:t>
            </a:r>
          </a:p>
        </p:txBody>
      </p:sp>
      <p:sp>
        <p:nvSpPr>
          <p:cNvPr id="18" name="Oval 17"/>
          <p:cNvSpPr/>
          <p:nvPr/>
        </p:nvSpPr>
        <p:spPr>
          <a:xfrm>
            <a:off x="318294" y="20476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5</a:t>
            </a:r>
          </a:p>
        </p:txBody>
      </p:sp>
      <p:sp>
        <p:nvSpPr>
          <p:cNvPr id="19" name="Oval 18"/>
          <p:cNvSpPr/>
          <p:nvPr/>
        </p:nvSpPr>
        <p:spPr>
          <a:xfrm>
            <a:off x="6096001" y="20476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6</a:t>
            </a:r>
          </a:p>
        </p:txBody>
      </p:sp>
      <p:sp>
        <p:nvSpPr>
          <p:cNvPr id="20" name="Oval 19"/>
          <p:cNvSpPr/>
          <p:nvPr/>
        </p:nvSpPr>
        <p:spPr>
          <a:xfrm>
            <a:off x="6248401" y="248629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7</a:t>
            </a:r>
          </a:p>
        </p:txBody>
      </p:sp>
      <p:sp>
        <p:nvSpPr>
          <p:cNvPr id="21" name="Oval 20"/>
          <p:cNvSpPr/>
          <p:nvPr/>
        </p:nvSpPr>
        <p:spPr>
          <a:xfrm>
            <a:off x="1066800" y="33309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8</a:t>
            </a:r>
          </a:p>
        </p:txBody>
      </p:sp>
      <p:sp>
        <p:nvSpPr>
          <p:cNvPr id="23" name="Oval 22"/>
          <p:cNvSpPr/>
          <p:nvPr/>
        </p:nvSpPr>
        <p:spPr>
          <a:xfrm>
            <a:off x="4093634" y="33309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9</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1961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1961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713377" y="3719959"/>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24752" y="274073"/>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956D550-E558-4A99-80F1-02E2949C04A4}"/>
              </a:ext>
            </a:extLst>
          </p:cNvPr>
          <p:cNvSpPr txBox="1"/>
          <p:nvPr/>
        </p:nvSpPr>
        <p:spPr>
          <a:xfrm>
            <a:off x="6016612" y="4165600"/>
            <a:ext cx="2398488" cy="492443"/>
          </a:xfrm>
          <a:prstGeom prst="rect">
            <a:avLst/>
          </a:prstGeom>
          <a:noFill/>
        </p:spPr>
        <p:txBody>
          <a:bodyPr wrap="square" rtlCol="0">
            <a:spAutoFit/>
          </a:bodyPr>
          <a:lstStyle/>
          <a:p>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en-US" sz="2600" dirty="0" err="1">
                <a:latin typeface="Arial-Rounded" panose="020B0500000000000000" pitchFamily="34" charset="0"/>
                <a:ea typeface="Arial-Rounded" panose="020B0500000000000000" pitchFamily="34" charset="0"/>
                <a:cs typeface="Arial-Rounded" panose="020B0500000000000000" pitchFamily="34" charset="0"/>
              </a:rPr>
              <a:t>Lâm</a:t>
            </a:r>
            <a:r>
              <a:rPr lang="en-US" sz="2600" dirty="0">
                <a:latin typeface="Arial-Rounded" panose="020B0500000000000000" pitchFamily="34" charset="0"/>
                <a:ea typeface="Arial-Rounded" panose="020B0500000000000000" pitchFamily="34" charset="0"/>
                <a:cs typeface="Arial-Rounded" panose="020B0500000000000000" pitchFamily="34" charset="0"/>
              </a:rPr>
              <a:t> Anh)</a:t>
            </a:r>
          </a:p>
        </p:txBody>
      </p:sp>
      <p:sp>
        <p:nvSpPr>
          <p:cNvPr id="6" name="Left Brace 5">
            <a:extLst>
              <a:ext uri="{FF2B5EF4-FFF2-40B4-BE49-F238E27FC236}">
                <a16:creationId xmlns:a16="http://schemas.microsoft.com/office/drawing/2014/main" id="{AC7487A3-F73A-4BD6-92B4-0DA3D9E5493E}"/>
              </a:ext>
            </a:extLst>
          </p:cNvPr>
          <p:cNvSpPr/>
          <p:nvPr/>
        </p:nvSpPr>
        <p:spPr>
          <a:xfrm>
            <a:off x="491761" y="915025"/>
            <a:ext cx="381000" cy="2297674"/>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6895FCC-B1AE-4675-A47C-BCEA72993990}"/>
              </a:ext>
            </a:extLst>
          </p:cNvPr>
          <p:cNvSpPr txBox="1"/>
          <p:nvPr/>
        </p:nvSpPr>
        <p:spPr>
          <a:xfrm>
            <a:off x="130650" y="1944527"/>
            <a:ext cx="1034100" cy="492443"/>
          </a:xfrm>
          <a:prstGeom prst="rect">
            <a:avLst/>
          </a:prstGeom>
          <a:noFill/>
        </p:spPr>
        <p:txBody>
          <a:bodyPr wrap="square" rtlCol="0">
            <a:spAutoFit/>
          </a:bodyPr>
          <a:lstStyle/>
          <a:p>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6" name="Left Brace 15">
            <a:extLst>
              <a:ext uri="{FF2B5EF4-FFF2-40B4-BE49-F238E27FC236}">
                <a16:creationId xmlns:a16="http://schemas.microsoft.com/office/drawing/2014/main" id="{89940E19-A0B3-4333-812C-73A39DD63536}"/>
              </a:ext>
            </a:extLst>
          </p:cNvPr>
          <p:cNvSpPr/>
          <p:nvPr/>
        </p:nvSpPr>
        <p:spPr>
          <a:xfrm>
            <a:off x="541685" y="3327401"/>
            <a:ext cx="261516" cy="838199"/>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87E7E4F-269E-4FFC-8058-2C45666D965B}"/>
              </a:ext>
            </a:extLst>
          </p:cNvPr>
          <p:cNvSpPr txBox="1"/>
          <p:nvPr/>
        </p:nvSpPr>
        <p:spPr>
          <a:xfrm>
            <a:off x="155393" y="3500278"/>
            <a:ext cx="1034100" cy="492443"/>
          </a:xfrm>
          <a:prstGeom prst="rect">
            <a:avLst/>
          </a:prstGeom>
          <a:noFill/>
        </p:spPr>
        <p:txBody>
          <a:bodyPr wrap="square" rtlCol="0">
            <a:spAutoFit/>
          </a:bodyPr>
          <a:lstStyle/>
          <a:p>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grpId="2"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p:bldP spid="13" grpId="1"/>
      <p:bldP spid="13" grpId="2"/>
      <p:bldP spid="16" grpId="0" animBg="1"/>
      <p:bldP spid="16" grpId="1" animBg="1"/>
      <p:bldP spid="17" grpId="0"/>
      <p:bldP spid="17" grpId="1"/>
      <p:bldP spid="17"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a:solidFill>
                  <a:srgbClr val="FF0000"/>
                </a:solidFill>
                <a:latin typeface="Arial-Rounded" pitchFamily="34" charset="0"/>
                <a:ea typeface="Arial-Rounded" pitchFamily="34" charset="0"/>
                <a:cs typeface="Arial-Rounded" pitchFamily="34" charset="0"/>
              </a:rPr>
              <a:t>Ngoạm</a:t>
            </a:r>
            <a:r>
              <a:rPr lang="en-US">
                <a:solidFill>
                  <a:schemeClr val="tx1"/>
                </a:solidFill>
                <a:latin typeface="Arial-Rounded" pitchFamily="34" charset="0"/>
                <a:ea typeface="Arial-Rounded" pitchFamily="34" charset="0"/>
                <a:cs typeface="Arial-Rounded" pitchFamily="34" charset="0"/>
              </a:rPr>
              <a:t>:</a:t>
            </a:r>
            <a:r>
              <a:rPr lang="en-US" b="1">
                <a:solidFill>
                  <a:srgbClr val="FF000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cắn hoặc giữ miếng to bằng cách mở rộng miệng.</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761</Words>
  <Application>Microsoft Office PowerPoint</Application>
  <PresentationFormat>On-screen Show (16:9)</PresentationFormat>
  <Paragraphs>111</Paragraphs>
  <Slides>27</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Arial-Rounded</vt:lpstr>
      <vt:lpstr>Calibri</vt:lpstr>
      <vt:lpstr>HP001 4 hàng</vt:lpstr>
      <vt:lpstr>Segoe UI Black</vt:lpstr>
      <vt:lpstr>Times New Roman</vt:lpstr>
      <vt:lpstr>Office Theme</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103</cp:revision>
  <dcterms:created xsi:type="dcterms:W3CDTF">2020-12-08T15:48:47Z</dcterms:created>
  <dcterms:modified xsi:type="dcterms:W3CDTF">2026-01-19T00:57:59Z</dcterms:modified>
</cp:coreProperties>
</file>